
<file path=[Content_Types].xml><?xml version="1.0" encoding="utf-8"?>
<Types xmlns="http://schemas.openxmlformats.org/package/2006/content-types">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4" r:id="rId2"/>
  </p:sldMasterIdLst>
  <p:notesMasterIdLst>
    <p:notesMasterId r:id="rId100"/>
  </p:notesMasterIdLst>
  <p:sldIdLst>
    <p:sldId id="5410" r:id="rId3"/>
    <p:sldId id="5426" r:id="rId4"/>
    <p:sldId id="5446" r:id="rId5"/>
    <p:sldId id="5447" r:id="rId6"/>
    <p:sldId id="5450" r:id="rId7"/>
    <p:sldId id="5456" r:id="rId8"/>
    <p:sldId id="5448" r:id="rId9"/>
    <p:sldId id="5449" r:id="rId10"/>
    <p:sldId id="5457" r:id="rId11"/>
    <p:sldId id="5458" r:id="rId12"/>
    <p:sldId id="5459" r:id="rId13"/>
    <p:sldId id="5460" r:id="rId14"/>
    <p:sldId id="5415" r:id="rId15"/>
    <p:sldId id="5452" r:id="rId16"/>
    <p:sldId id="5453" r:id="rId17"/>
    <p:sldId id="5454" r:id="rId18"/>
    <p:sldId id="5455" r:id="rId19"/>
    <p:sldId id="5416" r:id="rId20"/>
    <p:sldId id="5466" r:id="rId21"/>
    <p:sldId id="5467" r:id="rId22"/>
    <p:sldId id="5419" r:id="rId23"/>
    <p:sldId id="5420" r:id="rId24"/>
    <p:sldId id="5421" r:id="rId25"/>
    <p:sldId id="5479" r:id="rId26"/>
    <p:sldId id="5423" r:id="rId27"/>
    <p:sldId id="5462" r:id="rId28"/>
    <p:sldId id="5463" r:id="rId29"/>
    <p:sldId id="5464" r:id="rId30"/>
    <p:sldId id="5465" r:id="rId31"/>
    <p:sldId id="5427" r:id="rId32"/>
    <p:sldId id="5428" r:id="rId33"/>
    <p:sldId id="5429" r:id="rId34"/>
    <p:sldId id="5430" r:id="rId35"/>
    <p:sldId id="5470" r:id="rId36"/>
    <p:sldId id="5468" r:id="rId37"/>
    <p:sldId id="5469" r:id="rId38"/>
    <p:sldId id="5471" r:id="rId39"/>
    <p:sldId id="5472" r:id="rId40"/>
    <p:sldId id="5473" r:id="rId41"/>
    <p:sldId id="5431" r:id="rId42"/>
    <p:sldId id="5481" r:id="rId43"/>
    <p:sldId id="5433" r:id="rId44"/>
    <p:sldId id="5480" r:id="rId45"/>
    <p:sldId id="5435" r:id="rId46"/>
    <p:sldId id="5476" r:id="rId47"/>
    <p:sldId id="1945" r:id="rId48"/>
    <p:sldId id="1946" r:id="rId49"/>
    <p:sldId id="1947" r:id="rId50"/>
    <p:sldId id="2017" r:id="rId51"/>
    <p:sldId id="2865" r:id="rId52"/>
    <p:sldId id="1920" r:id="rId53"/>
    <p:sldId id="1925" r:id="rId54"/>
    <p:sldId id="5475" r:id="rId55"/>
    <p:sldId id="1919" r:id="rId56"/>
    <p:sldId id="3731" r:id="rId57"/>
    <p:sldId id="3732" r:id="rId58"/>
    <p:sldId id="1921" r:id="rId59"/>
    <p:sldId id="1929" r:id="rId60"/>
    <p:sldId id="1922" r:id="rId61"/>
    <p:sldId id="2027" r:id="rId62"/>
    <p:sldId id="2019" r:id="rId63"/>
    <p:sldId id="5411" r:id="rId64"/>
    <p:sldId id="1923" r:id="rId65"/>
    <p:sldId id="5478" r:id="rId66"/>
    <p:sldId id="4525" r:id="rId67"/>
    <p:sldId id="1924" r:id="rId68"/>
    <p:sldId id="2554" r:id="rId69"/>
    <p:sldId id="1107" r:id="rId70"/>
    <p:sldId id="2176" r:id="rId71"/>
    <p:sldId id="1108" r:id="rId72"/>
    <p:sldId id="2136" r:id="rId73"/>
    <p:sldId id="1109" r:id="rId74"/>
    <p:sldId id="2868" r:id="rId75"/>
    <p:sldId id="4498" r:id="rId76"/>
    <p:sldId id="1956" r:id="rId77"/>
    <p:sldId id="4927" r:id="rId78"/>
    <p:sldId id="5483" r:id="rId79"/>
    <p:sldId id="5409" r:id="rId80"/>
    <p:sldId id="5482" r:id="rId81"/>
    <p:sldId id="3733" r:id="rId82"/>
    <p:sldId id="5414" r:id="rId83"/>
    <p:sldId id="3745" r:id="rId84"/>
    <p:sldId id="3736" r:id="rId85"/>
    <p:sldId id="3737" r:id="rId86"/>
    <p:sldId id="3742" r:id="rId87"/>
    <p:sldId id="3747" r:id="rId88"/>
    <p:sldId id="2045" r:id="rId89"/>
    <p:sldId id="3744" r:id="rId90"/>
    <p:sldId id="4257" r:id="rId91"/>
    <p:sldId id="3740" r:id="rId92"/>
    <p:sldId id="3995" r:id="rId93"/>
    <p:sldId id="5413" r:id="rId94"/>
    <p:sldId id="5412" r:id="rId95"/>
    <p:sldId id="2049" r:id="rId96"/>
    <p:sldId id="2051" r:id="rId97"/>
    <p:sldId id="5477" r:id="rId98"/>
    <p:sldId id="1957" r:id="rId99"/>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sz="36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36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36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36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36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36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36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36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3600" b="0" i="0" u="none" kern="1200" baseline="0">
        <a:solidFill>
          <a:schemeClr val="tx1"/>
        </a:solidFill>
        <a:latin typeface="Arial" panose="020B0604020202020204" pitchFamily="34" charset="0"/>
        <a:ea typeface="宋体" panose="02010600030101010101" pitchFamily="2" charset="-122"/>
      </a:defRPr>
    </a:lvl9pPr>
  </p:defaultTextStyle>
  <p:extLst>
    <p:ext uri="{EFAFB233-063F-42B5-8137-9DF3F51BA10A}">
      <p15:sldGuideLst xmlns:p15="http://schemas.microsoft.com/office/powerpoint/2012/main">
        <p15:guide id="1" orient="horz" pos="1933">
          <p15:clr>
            <a:srgbClr val="A4A3A4"/>
          </p15:clr>
        </p15:guide>
        <p15:guide id="2" pos="30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220000"/>
    <a:srgbClr val="00FF00"/>
    <a:srgbClr val="BC0000"/>
    <a:srgbClr val="FF4141"/>
    <a:srgbClr val="00CC00"/>
    <a:srgbClr val="0DF36A"/>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590" autoAdjust="0"/>
  </p:normalViewPr>
  <p:slideViewPr>
    <p:cSldViewPr showGuides="1">
      <p:cViewPr varScale="1">
        <p:scale>
          <a:sx n="101" d="100"/>
          <a:sy n="101" d="100"/>
        </p:scale>
        <p:origin x="96" y="516"/>
      </p:cViewPr>
      <p:guideLst>
        <p:guide orient="horz" pos="1933"/>
        <p:guide pos="3048"/>
      </p:guideLst>
    </p:cSldViewPr>
  </p:slideViewPr>
  <p:notesTextViewPr>
    <p:cViewPr>
      <p:scale>
        <a:sx n="100" d="100"/>
        <a:sy n="100" d="100"/>
      </p:scale>
      <p:origin x="0" y="0"/>
    </p:cViewPr>
  </p:notesTextViewPr>
  <p:gridSpacing cx="72005" cy="72005"/>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viewProps" Target="viewProps.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p:cNvSpPr>
          <p:nvPr>
            <p:ph type="hdr" sz="quarter"/>
          </p:nvPr>
        </p:nvSpPr>
        <p:spPr>
          <a:xfrm>
            <a:off x="0" y="0"/>
            <a:ext cx="2971800" cy="457200"/>
          </a:xfrm>
          <a:prstGeom prst="rect">
            <a:avLst/>
          </a:prstGeom>
          <a:noFill/>
          <a:ln w="9525">
            <a:noFill/>
            <a:miter/>
          </a:ln>
        </p:spPr>
        <p:txBody>
          <a:bodyPr/>
          <a:lstStyle>
            <a:lvl1pPr algn="l">
              <a:buFont typeface="Arial" panose="020B0604020202020204" pitchFamily="34" charset="0"/>
              <a:buNone/>
              <a:defRPr sz="1200" noProof="1">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075" name="Rectangle 3"/>
          <p:cNvSpPr>
            <a:spLocks noGrp="1"/>
          </p:cNvSpPr>
          <p:nvPr>
            <p:ph type="dt" idx="1"/>
          </p:nvPr>
        </p:nvSpPr>
        <p:spPr>
          <a:xfrm>
            <a:off x="3884613" y="0"/>
            <a:ext cx="2971800" cy="457200"/>
          </a:xfrm>
          <a:prstGeom prst="rect">
            <a:avLst/>
          </a:prstGeom>
          <a:noFill/>
          <a:ln w="9525">
            <a:noFill/>
            <a:miter/>
          </a:ln>
        </p:spPr>
        <p:txBody>
          <a:bodyPr/>
          <a:lstStyle>
            <a:lvl1pPr algn="r">
              <a:buFont typeface="Arial" panose="020B0604020202020204" pitchFamily="34" charset="0"/>
              <a:buNone/>
              <a:defRPr sz="1200" noProof="1">
                <a:latin typeface="Arial" panose="020B060402020202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076" name="Rectangle 4"/>
          <p:cNvSpPr>
            <a:spLocks noGrp="1" noRot="1" noChangeAspect="1"/>
          </p:cNvSpPr>
          <p:nvPr>
            <p:ph type="sldImg"/>
          </p:nvPr>
        </p:nvSpPr>
        <p:spPr>
          <a:xfrm>
            <a:off x="1143000" y="685800"/>
            <a:ext cx="4572000" cy="3429000"/>
          </a:xfrm>
          <a:prstGeom prst="rect">
            <a:avLst/>
          </a:prstGeom>
          <a:noFill/>
          <a:ln w="9525">
            <a:noFill/>
          </a:ln>
        </p:spPr>
      </p:sp>
      <p:sp>
        <p:nvSpPr>
          <p:cNvPr id="3077" name="Rectangle 5"/>
          <p:cNvSpPr>
            <a:spLocks noGrp="1" noChangeArrowheads="1"/>
          </p:cNvSpPr>
          <p:nvPr>
            <p:ph type="body" sz="quarter" idx="4294967295"/>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单击此处编辑母版文本样式</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第二级</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第三级</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第四级</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第五级</a:t>
            </a:r>
          </a:p>
        </p:txBody>
      </p:sp>
      <p:sp>
        <p:nvSpPr>
          <p:cNvPr id="3078" name="Rectangle 6"/>
          <p:cNvSpPr>
            <a:spLocks noGrp="1"/>
          </p:cNvSpPr>
          <p:nvPr>
            <p:ph type="ftr" sz="quarter" idx="4"/>
          </p:nvPr>
        </p:nvSpPr>
        <p:spPr>
          <a:xfrm>
            <a:off x="0" y="8685213"/>
            <a:ext cx="2971800" cy="457200"/>
          </a:xfrm>
          <a:prstGeom prst="rect">
            <a:avLst/>
          </a:prstGeom>
          <a:noFill/>
          <a:ln w="9525">
            <a:noFill/>
            <a:miter/>
          </a:ln>
        </p:spPr>
        <p:txBody>
          <a:bodyPr anchor="b"/>
          <a:lstStyle>
            <a:lvl1pPr algn="l">
              <a:buFont typeface="Arial" panose="020B0604020202020204" pitchFamily="34" charset="0"/>
              <a:buNone/>
              <a:defRPr sz="1200" noProof="1">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079" name="Rectangle 7"/>
          <p:cNvSpPr>
            <a:spLocks noGrp="1"/>
          </p:cNvSpPr>
          <p:nvPr>
            <p:ph type="sldNum" sz="quarter" idx="5"/>
          </p:nvPr>
        </p:nvSpPr>
        <p:spPr>
          <a:xfrm>
            <a:off x="3884613" y="8685213"/>
            <a:ext cx="2971800" cy="457200"/>
          </a:xfrm>
          <a:prstGeom prst="rect">
            <a:avLst/>
          </a:prstGeom>
          <a:noFill/>
          <a:ln w="9525">
            <a:noFill/>
            <a:miter/>
          </a:ln>
        </p:spPr>
        <p:txBody>
          <a:bodyPr vert="horz" wrap="square" lIns="91440" tIns="45720" rIns="91440" bIns="45720" numCol="1" anchor="b" anchorCtr="0" compatLnSpc="1"/>
          <a:lstStyle/>
          <a:p>
            <a:pPr lvl="0" algn="r" eaLnBrk="1" fontAlgn="base" hangingPunct="1"/>
            <a:fld id="{9A0DB2DC-4C9A-4742-B13C-FB6460FD3503}" type="slidenum">
              <a:rPr lang="en-US" altLang="zh-CN" sz="1200" strike="noStrike" noProof="1" dirty="0">
                <a:latin typeface="Arial" panose="020B0604020202020204" pitchFamily="34" charset="0"/>
                <a:ea typeface="宋体" panose="02010600030101010101" pitchFamily="2" charset="-122"/>
                <a:cs typeface="+mn-ea"/>
              </a:rPr>
              <a:t>‹#›</a:t>
            </a:fld>
            <a:endParaRPr lang="en-US" altLang="zh-CN" sz="1200" strike="noStrike" noProof="1"/>
          </a:p>
        </p:txBody>
      </p:sp>
    </p:spTree>
    <p:extLst>
      <p:ext uri="{BB962C8B-B14F-4D97-AF65-F5344CB8AC3E}">
        <p14:creationId xmlns:p14="http://schemas.microsoft.com/office/powerpoint/2010/main" val="319124927"/>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lvl="1"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lvl="2"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lvl="3"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lvl="4"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lvl="5" indent="0" algn="l" defTabSz="914400" eaLnBrk="0" fontAlgn="base" latinLnBrk="0" hangingPunct="0">
      <a:spcBef>
        <a:spcPct val="30000"/>
      </a:spcBef>
      <a:spcAft>
        <a:spcPct val="0"/>
      </a:spcAft>
      <a:buNone/>
      <a:defRPr sz="1200" b="0" i="0" u="none" kern="1200" baseline="0">
        <a:solidFill>
          <a:schemeClr val="tx1"/>
        </a:solidFill>
        <a:latin typeface="+mn-lt"/>
        <a:ea typeface="+mn-ea"/>
        <a:cs typeface="+mn-cs"/>
      </a:defRPr>
    </a:lvl6pPr>
    <a:lvl7pPr marL="2743200" lvl="6" indent="0" algn="l" defTabSz="914400" eaLnBrk="0" fontAlgn="base" latinLnBrk="0" hangingPunct="0">
      <a:spcBef>
        <a:spcPct val="30000"/>
      </a:spcBef>
      <a:spcAft>
        <a:spcPct val="0"/>
      </a:spcAft>
      <a:buNone/>
      <a:defRPr sz="1200" b="0" i="0" u="none" kern="1200" baseline="0">
        <a:solidFill>
          <a:schemeClr val="tx1"/>
        </a:solidFill>
        <a:latin typeface="+mn-lt"/>
        <a:ea typeface="+mn-ea"/>
        <a:cs typeface="+mn-cs"/>
      </a:defRPr>
    </a:lvl7pPr>
    <a:lvl8pPr marL="3200400" lvl="7" indent="0" algn="l" defTabSz="914400" eaLnBrk="0" fontAlgn="base" latinLnBrk="0" hangingPunct="0">
      <a:spcBef>
        <a:spcPct val="30000"/>
      </a:spcBef>
      <a:spcAft>
        <a:spcPct val="0"/>
      </a:spcAft>
      <a:buNone/>
      <a:defRPr sz="1200" b="0" i="0" u="none" kern="1200" baseline="0">
        <a:solidFill>
          <a:schemeClr val="tx1"/>
        </a:solidFill>
        <a:latin typeface="+mn-lt"/>
        <a:ea typeface="+mn-ea"/>
        <a:cs typeface="+mn-cs"/>
      </a:defRPr>
    </a:lvl8pPr>
    <a:lvl9pPr marL="3657600" lvl="8" indent="0" algn="l" defTabSz="914400" eaLnBrk="0" fontAlgn="base" latinLnBrk="0" hangingPunct="0">
      <a:spcBef>
        <a:spcPct val="30000"/>
      </a:spcBef>
      <a:spcAft>
        <a:spcPct val="0"/>
      </a:spcAft>
      <a:buNone/>
      <a:defRPr sz="1200" b="0" i="0" u="none" kern="1200" baseline="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文本占位符 2"/>
          <p:cNvSpPr>
            <a:spLocks noGrp="1"/>
          </p:cNvSpPr>
          <p:nvPr>
            <p:ph type="body" idx="4294967295"/>
          </p:nvPr>
        </p:nvSpPr>
        <p:spPr/>
        <p:txBody>
          <a:bodyPr/>
          <a:lstStyle/>
          <a:p>
            <a:endParaRPr lang="zh-CN" altLang="en-US"/>
          </a:p>
        </p:txBody>
      </p:sp>
    </p:spTree>
    <p:extLst>
      <p:ext uri="{BB962C8B-B14F-4D97-AF65-F5344CB8AC3E}">
        <p14:creationId xmlns:p14="http://schemas.microsoft.com/office/powerpoint/2010/main" val="97250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8031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幻灯片图像占位符 1"/>
          <p:cNvSpPr>
            <a:spLocks noGrp="1" noRot="1" noChangeAspect="1"/>
          </p:cNvSpPr>
          <p:nvPr>
            <p:ph type="sldImg"/>
          </p:nvPr>
        </p:nvSpPr>
        <p:spPr/>
      </p:sp>
      <p:sp>
        <p:nvSpPr>
          <p:cNvPr id="41986" name="文本占位符 2"/>
          <p:cNvSpPr>
            <a:spLocks noGrp="1"/>
          </p:cNvSpPr>
          <p:nvPr>
            <p:ph type="body"/>
          </p:nvPr>
        </p:nvSpPr>
        <p:spPr/>
        <p:txBody>
          <a:bodyPr wrap="square" lIns="91440" tIns="45720" rIns="91440" bIns="45720" anchor="ctr"/>
          <a:lstStyle/>
          <a:p>
            <a:pPr lvl="0"/>
            <a:endParaRPr lang="zh-CN" altLang="en-US"/>
          </a:p>
        </p:txBody>
      </p:sp>
    </p:spTree>
    <p:extLst>
      <p:ext uri="{BB962C8B-B14F-4D97-AF65-F5344CB8AC3E}">
        <p14:creationId xmlns:p14="http://schemas.microsoft.com/office/powerpoint/2010/main" val="2831848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a typeface="黑体" panose="02010609060101010101" pitchFamily="49" charset="-122"/>
            </a:endParaRPr>
          </a:p>
        </p:txBody>
      </p:sp>
    </p:spTree>
  </p:cSld>
  <p:clrMapOvr>
    <a:masterClrMapping/>
  </p:clrMapOvr>
  <p:transition spd="slow">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a typeface="黑体" panose="02010609060101010101" pitchFamily="49" charset="-122"/>
            </a:endParaRPr>
          </a:p>
        </p:txBody>
      </p:sp>
    </p:spTree>
  </p:cSld>
  <p:clrMapOvr>
    <a:masterClrMapping/>
  </p:clrMapOvr>
  <p:transition spd="slow">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24650" y="304800"/>
            <a:ext cx="1885950" cy="57912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1066800" y="304800"/>
            <a:ext cx="5548520" cy="5791200"/>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a typeface="黑体" panose="02010609060101010101" pitchFamily="49" charset="-122"/>
            </a:endParaRPr>
          </a:p>
        </p:txBody>
      </p:sp>
    </p:spTree>
  </p:cSld>
  <p:clrMapOvr>
    <a:masterClrMapping/>
  </p:clrMapOvr>
  <p:transition spd="slow">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628650" y="1825625"/>
            <a:ext cx="3886200" cy="4351338"/>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29150" y="1825625"/>
            <a:ext cx="3886200" cy="4351338"/>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a typeface="黑体" panose="02010609060101010101" pitchFamily="49" charset="-122"/>
            </a:endParaRPr>
          </a:p>
        </p:txBody>
      </p:sp>
    </p:spTree>
  </p:cSld>
  <p:clrMapOvr>
    <a:masterClrMapping/>
  </p:clrMapOvr>
  <p:transition spd="slow">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表格占位符 2"/>
          <p:cNvSpPr>
            <a:spLocks noGrp="1"/>
          </p:cNvSpPr>
          <p:nvPr>
            <p:ph type="tbl" idx="1"/>
          </p:nvPr>
        </p:nvSpPr>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endParaRPr kumimoji="0" lang="zh-CN" altLang="en-US" sz="3200" b="0" i="0" u="none" strike="noStrike" kern="1200" cap="none" spc="0" normalizeH="0" baseline="0" noProof="1">
              <a:ln>
                <a:noFill/>
              </a:ln>
              <a:solidFill>
                <a:schemeClr val="tx1"/>
              </a:solidFill>
              <a:effectLst/>
              <a:uLnTx/>
              <a:uFillTx/>
              <a:latin typeface="+mn-lt"/>
              <a:ea typeface="+mn-ea"/>
              <a:cs typeface="+mn-cs"/>
            </a:endParaRP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a typeface="黑体" panose="02010609060101010101" pitchFamily="49" charset="-122"/>
            </a:endParaRPr>
          </a:p>
        </p:txBody>
      </p:sp>
    </p:spTree>
  </p:cSld>
  <p:clrMapOvr>
    <a:masterClrMapping/>
  </p:clrMapOvr>
  <p:transition spd="slow">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SmartArt 占位符 2"/>
          <p:cNvSpPr>
            <a:spLocks noGrp="1"/>
          </p:cNvSpPr>
          <p:nvPr>
            <p:ph type="pic" idx="1"/>
          </p:nvPr>
        </p:nvSpPr>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endParaRPr kumimoji="0" lang="zh-CN" altLang="en-US" sz="3200" b="0" i="0" u="none" strike="noStrike" kern="1200" cap="none" spc="0" normalizeH="0" baseline="0" noProof="1">
              <a:ln>
                <a:noFill/>
              </a:ln>
              <a:solidFill>
                <a:schemeClr val="tx1"/>
              </a:solidFill>
              <a:effectLst/>
              <a:uLnTx/>
              <a:uFillTx/>
              <a:latin typeface="+mn-lt"/>
              <a:ea typeface="+mn-ea"/>
              <a:cs typeface="+mn-cs"/>
            </a:endParaRP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a typeface="黑体" panose="02010609060101010101" pitchFamily="49" charset="-122"/>
            </a:endParaRPr>
          </a:p>
        </p:txBody>
      </p:sp>
    </p:spTree>
  </p:cSld>
  <p:clrMapOvr>
    <a:masterClrMapping/>
  </p:clrMapOvr>
  <p:transition spd="slow">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1066800" y="304800"/>
            <a:ext cx="7543800" cy="5791200"/>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a typeface="黑体" panose="02010609060101010101" pitchFamily="49" charset="-122"/>
            </a:endParaRPr>
          </a:p>
        </p:txBody>
      </p:sp>
    </p:spTree>
  </p:cSld>
  <p:clrMapOvr>
    <a:masterClrMapping/>
  </p:clrMapOvr>
  <p:transition spd="slow">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ndParaRPr>
          </a:p>
        </p:txBody>
      </p:sp>
    </p:spTree>
  </p:cSld>
  <p:clrMapOvr>
    <a:masterClrMapping/>
  </p:clrMapOvr>
  <p:transition spd="slow">
    <p:rand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ndParaRPr>
          </a:p>
        </p:txBody>
      </p:sp>
    </p:spTree>
  </p:cSld>
  <p:clrMapOvr>
    <a:masterClrMapping/>
  </p:clrMapOvr>
  <p:transition spd="slow">
    <p:rand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p>
        </p:txBody>
      </p:sp>
      <p:sp>
        <p:nvSpPr>
          <p:cNvPr id="4" name="日期占位符 3"/>
          <p:cNvSpPr>
            <a:spLocks noGrp="1"/>
          </p:cNvSpPr>
          <p:nvPr>
            <p:ph type="dt"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ndParaRPr>
          </a:p>
        </p:txBody>
      </p:sp>
    </p:spTree>
  </p:cSld>
  <p:clrMapOvr>
    <a:masterClrMapping/>
  </p:clrMapOvr>
  <p:transition spd="slow">
    <p:rand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1066800" y="1981200"/>
            <a:ext cx="3696462" cy="4114800"/>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914138" y="1981200"/>
            <a:ext cx="3696462" cy="4114800"/>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ndParaRPr>
          </a:p>
        </p:txBody>
      </p:sp>
    </p:spTree>
  </p:cSld>
  <p:clrMapOvr>
    <a:masterClrMapping/>
  </p:clrMapOvr>
  <p:transition spd="slow">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a typeface="黑体" panose="02010609060101010101" pitchFamily="49" charset="-122"/>
            </a:endParaRPr>
          </a:p>
        </p:txBody>
      </p:sp>
    </p:spTree>
  </p:cSld>
  <p:clrMapOvr>
    <a:masterClrMapping/>
  </p:clrMapOvr>
  <p:transition spd="slow">
    <p:rand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629841" y="2505075"/>
            <a:ext cx="3868340" cy="3684588"/>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ndParaRPr>
          </a:p>
        </p:txBody>
      </p:sp>
    </p:spTree>
  </p:cSld>
  <p:clrMapOvr>
    <a:masterClrMapping/>
  </p:clrMapOvr>
  <p:transition spd="slow">
    <p:rand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ndParaRPr>
          </a:p>
        </p:txBody>
      </p:sp>
    </p:spTree>
  </p:cSld>
  <p:clrMapOvr>
    <a:masterClrMapping/>
  </p:clrMapOvr>
  <p:transition spd="slow">
    <p:rand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ndParaRPr>
          </a:p>
        </p:txBody>
      </p:sp>
    </p:spTree>
  </p:cSld>
  <p:clrMapOvr>
    <a:masterClrMapping/>
  </p:clrMapOvr>
  <p:transition spd="slow">
    <p:rand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p>
        </p:txBody>
      </p:sp>
      <p:sp>
        <p:nvSpPr>
          <p:cNvPr id="5" name="日期占位符 4"/>
          <p:cNvSpPr>
            <a:spLocks noGrp="1"/>
          </p:cNvSpPr>
          <p:nvPr>
            <p:ph type="dt"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ndParaRPr>
          </a:p>
        </p:txBody>
      </p:sp>
    </p:spTree>
  </p:cSld>
  <p:clrMapOvr>
    <a:masterClrMapping/>
  </p:clrMapOvr>
  <p:transition spd="slow">
    <p:random/>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987425"/>
            <a:ext cx="4629150" cy="4873625"/>
          </a:xfrm>
        </p:spPr>
        <p:txBody>
          <a:bodyPr vert="horz" wrap="square" lIns="91440" tIns="45720" rIns="91440" bIns="45720" numCol="1" anchor="t" anchorCtr="0" compatLnSpc="1"/>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endParaRPr kumimoji="0" lang="zh-CN" altLang="en-US" sz="2400" b="0" i="0" u="none" strike="noStrike" kern="1200" cap="none" spc="0" normalizeH="0" baseline="0" noProof="1">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p>
        </p:txBody>
      </p:sp>
      <p:sp>
        <p:nvSpPr>
          <p:cNvPr id="5" name="日期占位符 4"/>
          <p:cNvSpPr>
            <a:spLocks noGrp="1"/>
          </p:cNvSpPr>
          <p:nvPr>
            <p:ph type="dt"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ndParaRPr>
          </a:p>
        </p:txBody>
      </p:sp>
    </p:spTree>
  </p:cSld>
  <p:clrMapOvr>
    <a:masterClrMapping/>
  </p:clrMapOvr>
  <p:transition spd="slow">
    <p:random/>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ndParaRPr>
          </a:p>
        </p:txBody>
      </p:sp>
    </p:spTree>
  </p:cSld>
  <p:clrMapOvr>
    <a:masterClrMapping/>
  </p:clrMapOvr>
  <p:transition spd="slow">
    <p:random/>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24650" y="304800"/>
            <a:ext cx="1885950" cy="57912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1066800" y="304800"/>
            <a:ext cx="5548520" cy="5791200"/>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ndParaRPr>
          </a:p>
        </p:txBody>
      </p:sp>
    </p:spTree>
  </p:cSld>
  <p:clrMapOvr>
    <a:masterClrMapping/>
  </p:clrMapOvr>
  <p:transition spd="slow">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a typeface="黑体" panose="02010609060101010101" pitchFamily="49" charset="-122"/>
            </a:endParaRPr>
          </a:p>
        </p:txBody>
      </p:sp>
    </p:spTree>
  </p:cSld>
  <p:clrMapOvr>
    <a:masterClrMapping/>
  </p:clrMapOvr>
  <p:transition spd="slow">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1066800" y="1981200"/>
            <a:ext cx="3696462" cy="4114800"/>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914138" y="1981200"/>
            <a:ext cx="3696462" cy="4114800"/>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a typeface="黑体" panose="02010609060101010101" pitchFamily="49" charset="-122"/>
            </a:endParaRPr>
          </a:p>
        </p:txBody>
      </p:sp>
    </p:spTree>
  </p:cSld>
  <p:clrMapOvr>
    <a:masterClrMapping/>
  </p:clrMapOvr>
  <p:transition spd="slow">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629841" y="2505075"/>
            <a:ext cx="3868340" cy="3684588"/>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a typeface="黑体" panose="02010609060101010101" pitchFamily="49" charset="-122"/>
            </a:endParaRPr>
          </a:p>
        </p:txBody>
      </p:sp>
    </p:spTree>
  </p:cSld>
  <p:clrMapOvr>
    <a:masterClrMapping/>
  </p:clrMapOvr>
  <p:transition spd="slow">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a typeface="黑体" panose="02010609060101010101" pitchFamily="49" charset="-122"/>
            </a:endParaRPr>
          </a:p>
        </p:txBody>
      </p:sp>
    </p:spTree>
  </p:cSld>
  <p:clrMapOvr>
    <a:masterClrMapping/>
  </p:clrMapOvr>
  <p:transition spd="slow">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a typeface="黑体" panose="02010609060101010101" pitchFamily="49" charset="-122"/>
            </a:endParaRPr>
          </a:p>
        </p:txBody>
      </p:sp>
    </p:spTree>
  </p:cSld>
  <p:clrMapOvr>
    <a:masterClrMapping/>
  </p:clrMapOvr>
  <p:transition spd="slow">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a typeface="黑体" panose="02010609060101010101" pitchFamily="49" charset="-122"/>
            </a:endParaRPr>
          </a:p>
        </p:txBody>
      </p:sp>
    </p:spTree>
  </p:cSld>
  <p:clrMapOvr>
    <a:masterClrMapping/>
  </p:clrMapOvr>
  <p:transition spd="slow">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987425"/>
            <a:ext cx="4629150" cy="4873625"/>
          </a:xfrm>
        </p:spPr>
        <p:txBody>
          <a:bodyPr vert="horz" wrap="square" lIns="91440" tIns="45720" rIns="91440" bIns="45720" numCol="1" anchor="t" anchorCtr="0" compatLnSpc="1"/>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endParaRPr kumimoji="0" lang="zh-CN" altLang="en-US" sz="2400" b="0" i="0" u="none" strike="noStrike" kern="1200" cap="none" spc="0" normalizeH="0" baseline="0" noProof="1">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a typeface="黑体" panose="02010609060101010101" pitchFamily="49" charset="-122"/>
            </a:endParaRPr>
          </a:p>
        </p:txBody>
      </p:sp>
    </p:spTree>
  </p:cSld>
  <p:clrMapOvr>
    <a:masterClrMapping/>
  </p:clrMapOvr>
  <p:transition spd="slow">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p:nvPr/>
        </p:nvGrpSpPr>
        <p:grpSpPr>
          <a:xfrm>
            <a:off x="0" y="6350"/>
            <a:ext cx="9140825" cy="6851650"/>
            <a:chOff x="0" y="0"/>
            <a:chExt cx="5758" cy="4316"/>
          </a:xfrm>
        </p:grpSpPr>
        <p:sp>
          <p:nvSpPr>
            <p:cNvPr id="1027" name="Freeform 3"/>
            <p:cNvSpPr/>
            <p:nvPr/>
          </p:nvSpPr>
          <p:spPr>
            <a:xfrm>
              <a:off x="558" y="1157"/>
              <a:ext cx="5200" cy="3159"/>
            </a:xfrm>
            <a:custGeom>
              <a:avLst/>
              <a:gdLst/>
              <a:ahLst/>
              <a:cxnLst>
                <a:cxn ang="0">
                  <a:pos x="0" y="3159"/>
                </a:cxn>
                <a:cxn ang="0">
                  <a:pos x="5216" y="3159"/>
                </a:cxn>
                <a:cxn ang="0">
                  <a:pos x="5216" y="0"/>
                </a:cxn>
                <a:cxn ang="0">
                  <a:pos x="0" y="0"/>
                </a:cxn>
                <a:cxn ang="0">
                  <a:pos x="0" y="3159"/>
                </a:cxn>
              </a:cxnLst>
              <a:rect l="0" t="0" r="0" b="0"/>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tileRect/>
            </a:gradFill>
            <a:ln w="9525">
              <a:noFill/>
            </a:ln>
          </p:spPr>
          <p:txBody>
            <a:bodyPr/>
            <a:lstStyle/>
            <a:p>
              <a:endParaRPr lang="zh-CN" altLang="en-US"/>
            </a:p>
          </p:txBody>
        </p:sp>
        <p:sp>
          <p:nvSpPr>
            <p:cNvPr id="1028" name="Freeform 4"/>
            <p:cNvSpPr/>
            <p:nvPr/>
          </p:nvSpPr>
          <p:spPr>
            <a:xfrm>
              <a:off x="0" y="1157"/>
              <a:ext cx="558" cy="3159"/>
            </a:xfrm>
            <a:custGeom>
              <a:avLst/>
              <a:gdLst/>
              <a:ahLst/>
              <a:cxnLst>
                <a:cxn ang="0">
                  <a:pos x="0" y="0"/>
                </a:cxn>
                <a:cxn ang="0">
                  <a:pos x="0" y="3159"/>
                </a:cxn>
                <a:cxn ang="0">
                  <a:pos x="560" y="3159"/>
                </a:cxn>
                <a:cxn ang="0">
                  <a:pos x="560" y="0"/>
                </a:cxn>
                <a:cxn ang="0">
                  <a:pos x="0" y="0"/>
                </a:cxn>
              </a:cxnLst>
              <a:rect l="0" t="0" r="0" b="0"/>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tileRect/>
            </a:gradFill>
            <a:ln w="9525">
              <a:noFill/>
            </a:ln>
          </p:spPr>
          <p:txBody>
            <a:bodyPr/>
            <a:lstStyle/>
            <a:p>
              <a:endParaRPr lang="zh-CN" altLang="en-US"/>
            </a:p>
          </p:txBody>
        </p:sp>
        <p:grpSp>
          <p:nvGrpSpPr>
            <p:cNvPr id="1029" name="Group 5"/>
            <p:cNvGrpSpPr/>
            <p:nvPr userDrawn="1"/>
          </p:nvGrpSpPr>
          <p:grpSpPr>
            <a:xfrm>
              <a:off x="0" y="0"/>
              <a:ext cx="5758" cy="4316"/>
              <a:chOff x="0" y="0"/>
              <a:chExt cx="5758" cy="4316"/>
            </a:xfrm>
          </p:grpSpPr>
          <p:sp>
            <p:nvSpPr>
              <p:cNvPr id="1030" name="Freeform 6"/>
              <p:cNvSpPr/>
              <p:nvPr/>
            </p:nvSpPr>
            <p:spPr>
              <a:xfrm>
                <a:off x="552" y="0"/>
                <a:ext cx="12" cy="695"/>
              </a:xfrm>
              <a:custGeom>
                <a:avLst/>
                <a:gdLst/>
                <a:ahLst/>
                <a:cxnLst>
                  <a:cxn ang="0">
                    <a:pos x="12" y="0"/>
                  </a:cxn>
                  <a:cxn ang="0">
                    <a:pos x="0" y="0"/>
                  </a:cxn>
                  <a:cxn ang="0">
                    <a:pos x="0" y="695"/>
                  </a:cxn>
                  <a:cxn ang="0">
                    <a:pos x="12" y="695"/>
                  </a:cxn>
                  <a:cxn ang="0">
                    <a:pos x="12" y="0"/>
                  </a:cxn>
                </a:cxnLst>
                <a:rect l="0" t="0" r="0" b="0"/>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tileRect/>
              </a:gradFill>
              <a:ln w="9525">
                <a:noFill/>
              </a:ln>
            </p:spPr>
            <p:txBody>
              <a:bodyPr/>
              <a:lstStyle/>
              <a:p>
                <a:endParaRPr lang="zh-CN" altLang="en-US"/>
              </a:p>
            </p:txBody>
          </p:sp>
          <p:sp>
            <p:nvSpPr>
              <p:cNvPr id="1031" name="Freeform 7"/>
              <p:cNvSpPr/>
              <p:nvPr/>
            </p:nvSpPr>
            <p:spPr>
              <a:xfrm>
                <a:off x="552" y="1619"/>
                <a:ext cx="12" cy="2697"/>
              </a:xfrm>
              <a:custGeom>
                <a:avLst/>
                <a:gdLst/>
                <a:ahLst/>
                <a:cxnLst>
                  <a:cxn ang="0">
                    <a:pos x="0" y="2697"/>
                  </a:cxn>
                  <a:cxn ang="0">
                    <a:pos x="12" y="2697"/>
                  </a:cxn>
                  <a:cxn ang="0">
                    <a:pos x="12" y="0"/>
                  </a:cxn>
                  <a:cxn ang="0">
                    <a:pos x="0" y="0"/>
                  </a:cxn>
                  <a:cxn ang="0">
                    <a:pos x="0" y="2697"/>
                  </a:cxn>
                </a:cxnLst>
                <a:rect l="0" t="0" r="0" b="0"/>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tileRect/>
              </a:gradFill>
              <a:ln w="9525">
                <a:noFill/>
              </a:ln>
            </p:spPr>
            <p:txBody>
              <a:bodyPr/>
              <a:lstStyle/>
              <a:p>
                <a:endParaRPr lang="zh-CN" altLang="en-US"/>
              </a:p>
            </p:txBody>
          </p:sp>
          <p:sp>
            <p:nvSpPr>
              <p:cNvPr id="1032" name="Freeform 8"/>
              <p:cNvSpPr/>
              <p:nvPr/>
            </p:nvSpPr>
            <p:spPr>
              <a:xfrm>
                <a:off x="1019" y="1151"/>
                <a:ext cx="4739" cy="12"/>
              </a:xfrm>
              <a:custGeom>
                <a:avLst/>
                <a:gdLst/>
                <a:ahLst/>
                <a:cxnLst>
                  <a:cxn ang="0">
                    <a:pos x="4754" y="0"/>
                  </a:cxn>
                  <a:cxn ang="0">
                    <a:pos x="0" y="0"/>
                  </a:cxn>
                  <a:cxn ang="0">
                    <a:pos x="0" y="12"/>
                  </a:cxn>
                  <a:cxn ang="0">
                    <a:pos x="4754" y="12"/>
                  </a:cxn>
                  <a:cxn ang="0">
                    <a:pos x="4754" y="0"/>
                  </a:cxn>
                </a:cxnLst>
                <a:rect l="0" t="0" r="0" b="0"/>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tileRect/>
              </a:gradFill>
              <a:ln w="9525">
                <a:noFill/>
              </a:ln>
            </p:spPr>
            <p:txBody>
              <a:bodyPr/>
              <a:lstStyle/>
              <a:p>
                <a:endParaRPr lang="zh-CN" altLang="en-US"/>
              </a:p>
            </p:txBody>
          </p:sp>
          <p:sp>
            <p:nvSpPr>
              <p:cNvPr id="1033" name="Freeform 9"/>
              <p:cNvSpPr/>
              <p:nvPr/>
            </p:nvSpPr>
            <p:spPr>
              <a:xfrm>
                <a:off x="552" y="1367"/>
                <a:ext cx="12" cy="252"/>
              </a:xfrm>
              <a:custGeom>
                <a:avLst/>
                <a:gdLst/>
                <a:ahLst/>
                <a:cxnLst>
                  <a:cxn ang="0">
                    <a:pos x="0" y="252"/>
                  </a:cxn>
                  <a:cxn ang="0">
                    <a:pos x="12" y="252"/>
                  </a:cxn>
                  <a:cxn ang="0">
                    <a:pos x="12" y="0"/>
                  </a:cxn>
                  <a:cxn ang="0">
                    <a:pos x="0" y="0"/>
                  </a:cxn>
                  <a:cxn ang="0">
                    <a:pos x="0" y="252"/>
                  </a:cxn>
                </a:cxnLst>
                <a:rect l="0" t="0" r="0" b="0"/>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tileRect/>
              </a:gradFill>
              <a:ln w="9525">
                <a:noFill/>
              </a:ln>
            </p:spPr>
            <p:txBody>
              <a:bodyPr/>
              <a:lstStyle/>
              <a:p>
                <a:endParaRPr lang="zh-CN" altLang="en-US"/>
              </a:p>
            </p:txBody>
          </p:sp>
          <p:sp>
            <p:nvSpPr>
              <p:cNvPr id="1034" name="Freeform 10"/>
              <p:cNvSpPr/>
              <p:nvPr/>
            </p:nvSpPr>
            <p:spPr>
              <a:xfrm>
                <a:off x="552" y="695"/>
                <a:ext cx="12" cy="252"/>
              </a:xfrm>
              <a:custGeom>
                <a:avLst/>
                <a:gdLst/>
                <a:ahLst/>
                <a:cxnLst>
                  <a:cxn ang="0">
                    <a:pos x="12" y="0"/>
                  </a:cxn>
                  <a:cxn ang="0">
                    <a:pos x="0" y="0"/>
                  </a:cxn>
                  <a:cxn ang="0">
                    <a:pos x="0" y="252"/>
                  </a:cxn>
                  <a:cxn ang="0">
                    <a:pos x="12" y="252"/>
                  </a:cxn>
                  <a:cxn ang="0">
                    <a:pos x="12" y="0"/>
                  </a:cxn>
                </a:cxnLst>
                <a:rect l="0" t="0" r="0" b="0"/>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tileRect/>
              </a:gradFill>
              <a:ln w="9525">
                <a:noFill/>
              </a:ln>
            </p:spPr>
            <p:txBody>
              <a:bodyPr/>
              <a:lstStyle/>
              <a:p>
                <a:endParaRPr lang="zh-CN" altLang="en-US"/>
              </a:p>
            </p:txBody>
          </p:sp>
          <p:sp>
            <p:nvSpPr>
              <p:cNvPr id="2" name="Freeform 11"/>
              <p:cNvSpPr>
                <a:spLocks noChangeArrowheads="1"/>
              </p:cNvSpPr>
              <p:nvPr/>
            </p:nvSpPr>
            <p:spPr bwMode="auto">
              <a:xfrm>
                <a:off x="552" y="947"/>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3600" b="0" i="0" u="none" strike="noStrike" kern="1200" cap="none" spc="0" normalizeH="0" baseline="0" noProof="0">
                  <a:ln>
                    <a:noFill/>
                  </a:ln>
                  <a:solidFill>
                    <a:schemeClr val="tx1"/>
                  </a:solidFill>
                  <a:effectLst/>
                  <a:uLnTx/>
                  <a:uFillTx/>
                  <a:latin typeface="Tahoma" panose="020B0604030504040204" pitchFamily="34" charset="0"/>
                  <a:ea typeface="黑体" panose="02010609060101010101" pitchFamily="49" charset="-122"/>
                  <a:cs typeface="+mn-cs"/>
                </a:endParaRPr>
              </a:p>
            </p:txBody>
          </p:sp>
          <p:sp>
            <p:nvSpPr>
              <p:cNvPr id="1036" name="Freeform 12"/>
              <p:cNvSpPr/>
              <p:nvPr/>
            </p:nvSpPr>
            <p:spPr>
              <a:xfrm>
                <a:off x="0" y="1151"/>
                <a:ext cx="351" cy="12"/>
              </a:xfrm>
              <a:custGeom>
                <a:avLst/>
                <a:gdLst/>
                <a:ahLst/>
                <a:cxnLst>
                  <a:cxn ang="0">
                    <a:pos x="0" y="0"/>
                  </a:cxn>
                  <a:cxn ang="0">
                    <a:pos x="0" y="12"/>
                  </a:cxn>
                  <a:cxn ang="0">
                    <a:pos x="491" y="12"/>
                  </a:cxn>
                  <a:cxn ang="0">
                    <a:pos x="491" y="0"/>
                  </a:cxn>
                  <a:cxn ang="0">
                    <a:pos x="0" y="0"/>
                  </a:cxn>
                </a:cxnLst>
                <a:rect l="0" t="0" r="0" b="0"/>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tileRect/>
              </a:gradFill>
              <a:ln w="9525">
                <a:noFill/>
              </a:ln>
            </p:spPr>
            <p:txBody>
              <a:bodyPr/>
              <a:lstStyle/>
              <a:p>
                <a:endParaRPr lang="zh-CN" altLang="en-US"/>
              </a:p>
            </p:txBody>
          </p:sp>
          <p:sp>
            <p:nvSpPr>
              <p:cNvPr id="1037" name="Freeform 13"/>
              <p:cNvSpPr/>
              <p:nvPr/>
            </p:nvSpPr>
            <p:spPr>
              <a:xfrm>
                <a:off x="767" y="1151"/>
                <a:ext cx="252" cy="12"/>
              </a:xfrm>
              <a:custGeom>
                <a:avLst/>
                <a:gdLst/>
                <a:ahLst/>
                <a:cxnLst>
                  <a:cxn ang="0">
                    <a:pos x="253" y="0"/>
                  </a:cxn>
                  <a:cxn ang="0">
                    <a:pos x="0" y="0"/>
                  </a:cxn>
                  <a:cxn ang="0">
                    <a:pos x="0" y="12"/>
                  </a:cxn>
                  <a:cxn ang="0">
                    <a:pos x="253" y="12"/>
                  </a:cxn>
                  <a:cxn ang="0">
                    <a:pos x="253" y="0"/>
                  </a:cxn>
                </a:cxnLst>
                <a:rect l="0" t="0" r="0" b="0"/>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tileRect/>
              </a:gradFill>
              <a:ln w="9525">
                <a:noFill/>
              </a:ln>
            </p:spPr>
            <p:txBody>
              <a:bodyPr/>
              <a:lstStyle/>
              <a:p>
                <a:endParaRPr lang="zh-CN" altLang="en-US"/>
              </a:p>
            </p:txBody>
          </p:sp>
          <p:sp>
            <p:nvSpPr>
              <p:cNvPr id="5" name="Freeform 14"/>
              <p:cNvSpPr>
                <a:spLocks noChangeArrowheads="1"/>
              </p:cNvSpPr>
              <p:nvPr/>
            </p:nvSpPr>
            <p:spPr bwMode="auto">
              <a:xfrm>
                <a:off x="348" y="1151"/>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close/>
                  </a:path>
                </a:pathLst>
              </a:custGeom>
              <a:gradFill rotWithShape="0">
                <a:gsLst>
                  <a:gs pos="0">
                    <a:schemeClr val="hlink"/>
                  </a:gs>
                  <a:gs pos="50000">
                    <a:schemeClr val="accent2"/>
                  </a:gs>
                  <a:gs pos="100000">
                    <a:schemeClr val="hlink"/>
                  </a:gs>
                </a:gsLst>
                <a:lin ang="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3600" b="0" i="0" u="none" strike="noStrike" kern="1200" cap="none" spc="0" normalizeH="0" baseline="0" noProof="0">
                  <a:ln>
                    <a:noFill/>
                  </a:ln>
                  <a:solidFill>
                    <a:schemeClr val="tx1"/>
                  </a:solidFill>
                  <a:effectLst/>
                  <a:uLnTx/>
                  <a:uFillTx/>
                  <a:latin typeface="Tahoma" panose="020B0604030504040204" pitchFamily="34" charset="0"/>
                  <a:ea typeface="黑体" panose="02010609060101010101" pitchFamily="49" charset="-122"/>
                  <a:cs typeface="+mn-cs"/>
                </a:endParaRPr>
              </a:p>
            </p:txBody>
          </p:sp>
        </p:grpSp>
      </p:grpSp>
      <p:sp>
        <p:nvSpPr>
          <p:cNvPr id="1039" name="Rectangle 15"/>
          <p:cNvSpPr>
            <a:spLocks noGrp="1"/>
          </p:cNvSpPr>
          <p:nvPr>
            <p:ph type="title"/>
          </p:nvPr>
        </p:nvSpPr>
        <p:spPr>
          <a:xfrm>
            <a:off x="1066800" y="304800"/>
            <a:ext cx="7543800" cy="1431925"/>
          </a:xfrm>
          <a:prstGeom prst="rect">
            <a:avLst/>
          </a:prstGeom>
          <a:noFill/>
          <a:ln w="9525">
            <a:noFill/>
          </a:ln>
        </p:spPr>
        <p:txBody>
          <a:bodyPr anchor="ctr"/>
          <a:lstStyle/>
          <a:p>
            <a:pPr lvl="0"/>
            <a:r>
              <a:rPr lang="zh-CN" altLang="en-US" dirty="0"/>
              <a:t>单击此处编辑母版标题样式</a:t>
            </a:r>
          </a:p>
        </p:txBody>
      </p:sp>
      <p:sp>
        <p:nvSpPr>
          <p:cNvPr id="1040" name="Rectangle 16"/>
          <p:cNvSpPr>
            <a:spLocks noGrp="1"/>
          </p:cNvSpPr>
          <p:nvPr>
            <p:ph type="body"/>
          </p:nvPr>
        </p:nvSpPr>
        <p:spPr>
          <a:xfrm>
            <a:off x="1066800" y="1981200"/>
            <a:ext cx="7543800" cy="4114800"/>
          </a:xfrm>
          <a:prstGeom prst="rect">
            <a:avLst/>
          </a:prstGeom>
          <a:noFill/>
          <a:ln w="9525">
            <a:noFill/>
          </a:ln>
        </p:spPr>
        <p:txBody>
          <a:bodyPr anchor="t"/>
          <a:lstStyle/>
          <a:p>
            <a:pPr lvl="0" indent="-342900"/>
            <a:r>
              <a:rPr lang="zh-CN" altLang="en-US" dirty="0"/>
              <a:t>单击此处编辑母版文本样式</a:t>
            </a:r>
          </a:p>
          <a:p>
            <a:pPr lvl="1" indent="-285750"/>
            <a:r>
              <a:rPr lang="zh-CN" altLang="en-US" dirty="0"/>
              <a:t>第二级</a:t>
            </a:r>
          </a:p>
          <a:p>
            <a:pPr lvl="2" indent="-228600"/>
            <a:r>
              <a:rPr lang="zh-CN" altLang="en-US" dirty="0"/>
              <a:t>第三级</a:t>
            </a:r>
          </a:p>
          <a:p>
            <a:pPr lvl="3" indent="-228600"/>
            <a:r>
              <a:rPr lang="zh-CN" altLang="en-US" dirty="0"/>
              <a:t>第四级</a:t>
            </a:r>
          </a:p>
          <a:p>
            <a:pPr lvl="4" indent="-228600"/>
            <a:r>
              <a:rPr lang="zh-CN" altLang="en-US" dirty="0"/>
              <a:t>第五级</a:t>
            </a:r>
          </a:p>
        </p:txBody>
      </p:sp>
      <p:sp>
        <p:nvSpPr>
          <p:cNvPr id="3" name="Rectangle 17"/>
          <p:cNvSpPr>
            <a:spLocks noGrp="1"/>
          </p:cNvSpPr>
          <p:nvPr>
            <p:ph type="dt" sz="half" idx="2"/>
          </p:nvPr>
        </p:nvSpPr>
        <p:spPr>
          <a:xfrm>
            <a:off x="1066800" y="6248400"/>
            <a:ext cx="1905000" cy="457200"/>
          </a:xfrm>
          <a:prstGeom prst="rect">
            <a:avLst/>
          </a:prstGeom>
          <a:noFill/>
          <a:ln w="9525">
            <a:noFill/>
            <a:miter/>
          </a:ln>
        </p:spPr>
        <p:txBody>
          <a:bodyPr/>
          <a:lstStyle>
            <a:lvl1pPr algn="l">
              <a:buFont typeface="Arial" panose="020B0604020202020204" pitchFamily="34" charset="0"/>
              <a:buNone/>
              <a:defRPr sz="1000" noProof="1">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Rectangle 18"/>
          <p:cNvSpPr>
            <a:spLocks noGrp="1"/>
          </p:cNvSpPr>
          <p:nvPr>
            <p:ph type="ftr" sz="quarter" idx="3"/>
          </p:nvPr>
        </p:nvSpPr>
        <p:spPr>
          <a:xfrm>
            <a:off x="3429000" y="6248400"/>
            <a:ext cx="2895600" cy="457200"/>
          </a:xfrm>
          <a:prstGeom prst="rect">
            <a:avLst/>
          </a:prstGeom>
          <a:noFill/>
          <a:ln w="9525">
            <a:noFill/>
            <a:miter/>
          </a:ln>
        </p:spPr>
        <p:txBody>
          <a:bodyPr/>
          <a:lstStyle>
            <a:lvl1pPr algn="ctr">
              <a:buFont typeface="Arial" panose="020B0604020202020204" pitchFamily="34" charset="0"/>
              <a:buNone/>
              <a:defRPr sz="1000" noProof="1">
                <a:latin typeface="Arial" panose="020B060402020202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3" name="Rectangle 19"/>
          <p:cNvSpPr>
            <a:spLocks noGrp="1"/>
          </p:cNvSpPr>
          <p:nvPr>
            <p:ph type="sldNum" sz="quarter" idx="4"/>
          </p:nvPr>
        </p:nvSpPr>
        <p:spPr>
          <a:xfrm>
            <a:off x="6705600" y="6248400"/>
            <a:ext cx="1905000" cy="457200"/>
          </a:xfrm>
          <a:prstGeom prst="rect">
            <a:avLst/>
          </a:prstGeom>
          <a:noFill/>
          <a:ln w="9525">
            <a:noFill/>
            <a:miter/>
          </a:ln>
        </p:spPr>
        <p:txBody>
          <a:bodyPr vert="horz" wrap="square" lIns="91440" tIns="45720" rIns="91440" bIns="45720" numCol="1" anchor="t" anchorCtr="0" compatLnSpc="1"/>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a typeface="黑体" panose="02010609060101010101" pitchFamily="49"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slow">
    <p:random/>
  </p:transition>
  <p:hf sldNum="0" hdr="0" ftr="0" dt="0"/>
  <p:txStyles>
    <p:titleStyle>
      <a:lvl1pPr algn="l" rtl="0" eaLnBrk="0" fontAlgn="base" hangingPunct="0">
        <a:spcBef>
          <a:spcPct val="0"/>
        </a:spcBef>
        <a:spcAft>
          <a:spcPct val="0"/>
        </a:spcAft>
        <a:defRPr sz="4400" b="1" kern="1200">
          <a:solidFill>
            <a:schemeClr val="tx2"/>
          </a:solidFill>
          <a:latin typeface="+mj-lt"/>
          <a:ea typeface="+mj-ea"/>
          <a:cs typeface="+mj-cs"/>
        </a:defRPr>
      </a:lvl1pPr>
      <a:lvl2pPr algn="l" rtl="0" eaLnBrk="0" fontAlgn="base" hangingPunct="0">
        <a:spcBef>
          <a:spcPct val="0"/>
        </a:spcBef>
        <a:spcAft>
          <a:spcPct val="0"/>
        </a:spcAft>
        <a:defRPr sz="4400" b="1">
          <a:solidFill>
            <a:schemeClr val="tx2"/>
          </a:solidFill>
          <a:latin typeface="Arial" panose="020B0604020202020204" pitchFamily="34" charset="0"/>
          <a:ea typeface="宋体" panose="02010600030101010101" pitchFamily="2" charset="-122"/>
        </a:defRPr>
      </a:lvl2pPr>
      <a:lvl3pPr algn="l" rtl="0" eaLnBrk="0" fontAlgn="base" hangingPunct="0">
        <a:spcBef>
          <a:spcPct val="0"/>
        </a:spcBef>
        <a:spcAft>
          <a:spcPct val="0"/>
        </a:spcAft>
        <a:defRPr sz="4400" b="1">
          <a:solidFill>
            <a:schemeClr val="tx2"/>
          </a:solidFill>
          <a:latin typeface="Arial" panose="020B0604020202020204" pitchFamily="34" charset="0"/>
          <a:ea typeface="宋体" panose="02010600030101010101" pitchFamily="2" charset="-122"/>
        </a:defRPr>
      </a:lvl3pPr>
      <a:lvl4pPr algn="l" rtl="0" eaLnBrk="0" fontAlgn="base" hangingPunct="0">
        <a:spcBef>
          <a:spcPct val="0"/>
        </a:spcBef>
        <a:spcAft>
          <a:spcPct val="0"/>
        </a:spcAft>
        <a:defRPr sz="4400" b="1">
          <a:solidFill>
            <a:schemeClr val="tx2"/>
          </a:solidFill>
          <a:latin typeface="Arial" panose="020B0604020202020204" pitchFamily="34" charset="0"/>
          <a:ea typeface="宋体" panose="02010600030101010101" pitchFamily="2" charset="-122"/>
        </a:defRPr>
      </a:lvl4pPr>
      <a:lvl5pPr algn="l" rtl="0" eaLnBrk="0" fontAlgn="base" hangingPunct="0">
        <a:spcBef>
          <a:spcPct val="0"/>
        </a:spcBef>
        <a:spcAft>
          <a:spcPct val="0"/>
        </a:spcAft>
        <a:defRPr sz="4400" b="1">
          <a:solidFill>
            <a:schemeClr val="tx2"/>
          </a:solidFill>
          <a:latin typeface="Arial" panose="020B0604020202020204" pitchFamily="34" charset="0"/>
          <a:ea typeface="宋体" panose="02010600030101010101" pitchFamily="2" charset="-122"/>
        </a:defRPr>
      </a:lvl5pPr>
      <a:lvl6pPr marL="457200" algn="l" rtl="0" eaLnBrk="0" fontAlgn="base" hangingPunct="0">
        <a:spcBef>
          <a:spcPct val="0"/>
        </a:spcBef>
        <a:spcAft>
          <a:spcPct val="0"/>
        </a:spcAft>
        <a:defRPr sz="4400" b="1">
          <a:solidFill>
            <a:schemeClr val="tx2"/>
          </a:solidFill>
          <a:latin typeface="Arial" panose="020B0604020202020204" pitchFamily="34" charset="0"/>
          <a:ea typeface="宋体" panose="02010600030101010101" pitchFamily="2" charset="-122"/>
        </a:defRPr>
      </a:lvl6pPr>
      <a:lvl7pPr marL="914400" algn="l" rtl="0" eaLnBrk="0" fontAlgn="base" hangingPunct="0">
        <a:spcBef>
          <a:spcPct val="0"/>
        </a:spcBef>
        <a:spcAft>
          <a:spcPct val="0"/>
        </a:spcAft>
        <a:defRPr sz="4400" b="1">
          <a:solidFill>
            <a:schemeClr val="tx2"/>
          </a:solidFill>
          <a:latin typeface="Arial" panose="020B0604020202020204" pitchFamily="34" charset="0"/>
          <a:ea typeface="宋体" panose="02010600030101010101" pitchFamily="2" charset="-122"/>
        </a:defRPr>
      </a:lvl7pPr>
      <a:lvl8pPr marL="1371600" algn="l" rtl="0" eaLnBrk="0" fontAlgn="base" hangingPunct="0">
        <a:spcBef>
          <a:spcPct val="0"/>
        </a:spcBef>
        <a:spcAft>
          <a:spcPct val="0"/>
        </a:spcAft>
        <a:defRPr sz="4400" b="1">
          <a:solidFill>
            <a:schemeClr val="tx2"/>
          </a:solidFill>
          <a:latin typeface="Arial" panose="020B0604020202020204" pitchFamily="34" charset="0"/>
          <a:ea typeface="宋体" panose="02010600030101010101" pitchFamily="2" charset="-122"/>
        </a:defRPr>
      </a:lvl8pPr>
      <a:lvl9pPr marL="1828800" algn="l" rtl="0" eaLnBrk="0" fontAlgn="base" hangingPunct="0">
        <a:spcBef>
          <a:spcPct val="0"/>
        </a:spcBef>
        <a:spcAft>
          <a:spcPct val="0"/>
        </a:spcAft>
        <a:defRPr sz="4400" b="1">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lr>
          <a:schemeClr val="tx1"/>
        </a:buClr>
        <a:buFont typeface="Wingdings" panose="05000000000000000000" pitchFamily="2" charset="2"/>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lr>
          <a:schemeClr val="hlink"/>
        </a:buClr>
        <a:buSzPct val="70000"/>
        <a:buFont typeface="Wingdings" panose="05000000000000000000" pitchFamily="2" charset="2"/>
        <a:buChar char="n"/>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lr>
          <a:schemeClr val="tx1"/>
        </a:buClr>
        <a:buFont typeface="Wingdings" panose="05000000000000000000" pitchFamily="2" charset="2"/>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lr>
          <a:schemeClr val="hlink"/>
        </a:buClr>
        <a:buSzPct val="70000"/>
        <a:buFont typeface="Wingdings" panose="05000000000000000000" pitchFamily="2" charset="2"/>
        <a:buChar char="n"/>
        <a:defRPr sz="2000" kern="1200">
          <a:solidFill>
            <a:schemeClr val="tx1"/>
          </a:solidFill>
          <a:latin typeface="+mn-lt"/>
          <a:ea typeface="+mn-ea"/>
          <a:cs typeface="+mn-cs"/>
        </a:defRPr>
      </a:lvl5pPr>
      <a:lvl6pPr marL="2514600" lvl="5" indent="-228600" algn="l" defTabSz="914400" eaLnBrk="0" fontAlgn="base" latinLnBrk="0" hangingPunct="0">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latin typeface="+mn-lt"/>
          <a:ea typeface="+mn-ea"/>
          <a:cs typeface="+mn-cs"/>
        </a:defRPr>
      </a:lvl6pPr>
      <a:lvl7pPr marL="2971800" lvl="6" indent="-228600" algn="l" defTabSz="914400" eaLnBrk="0" fontAlgn="base" latinLnBrk="0" hangingPunct="0">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latin typeface="+mn-lt"/>
          <a:ea typeface="+mn-ea"/>
          <a:cs typeface="+mn-cs"/>
        </a:defRPr>
      </a:lvl7pPr>
      <a:lvl8pPr marL="3429000" lvl="7" indent="-228600" algn="l" defTabSz="914400" eaLnBrk="0" fontAlgn="base" latinLnBrk="0" hangingPunct="0">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latin typeface="+mn-lt"/>
          <a:ea typeface="+mn-ea"/>
          <a:cs typeface="+mn-cs"/>
        </a:defRPr>
      </a:lvl8pPr>
      <a:lvl9pPr marL="3886200" lvl="8" indent="-228600" algn="l" defTabSz="914400" eaLnBrk="0" fontAlgn="base" latinLnBrk="0" hangingPunct="0">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latin typeface="+mn-lt"/>
          <a:ea typeface="+mn-ea"/>
          <a:cs typeface="+mn-cs"/>
        </a:defRPr>
      </a:lvl9pPr>
    </p:bodyStyle>
    <p:otherStyle>
      <a:lvl1pPr marL="0" lvl="0" indent="0" algn="l" defTabSz="914400" eaLnBrk="0" fontAlgn="base" latinLnBrk="0" hangingPunct="0">
        <a:spcBef>
          <a:spcPct val="0"/>
        </a:spcBef>
        <a:spcAft>
          <a:spcPct val="0"/>
        </a:spcAft>
        <a:buFont typeface="Arial" panose="020B0604020202020204" pitchFamily="34" charset="0"/>
        <a:buNone/>
        <a:defRPr sz="36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36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36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36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36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36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36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36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3600" b="0" i="0" u="none" kern="1200" baseline="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p:nvPr/>
        </p:nvGrpSpPr>
        <p:grpSpPr>
          <a:xfrm>
            <a:off x="0" y="6350"/>
            <a:ext cx="9140825" cy="6851650"/>
            <a:chOff x="0" y="0"/>
            <a:chExt cx="5758" cy="4316"/>
          </a:xfrm>
        </p:grpSpPr>
        <p:grpSp>
          <p:nvGrpSpPr>
            <p:cNvPr id="2051" name="Group 3"/>
            <p:cNvGrpSpPr/>
            <p:nvPr/>
          </p:nvGrpSpPr>
          <p:grpSpPr>
            <a:xfrm>
              <a:off x="0" y="1157"/>
              <a:ext cx="5758" cy="3159"/>
              <a:chOff x="0" y="0"/>
              <a:chExt cx="5758" cy="3159"/>
            </a:xfrm>
          </p:grpSpPr>
          <p:sp>
            <p:nvSpPr>
              <p:cNvPr id="2052" name="Freeform 4"/>
              <p:cNvSpPr/>
              <p:nvPr/>
            </p:nvSpPr>
            <p:spPr>
              <a:xfrm>
                <a:off x="558" y="0"/>
                <a:ext cx="5200" cy="3159"/>
              </a:xfrm>
              <a:custGeom>
                <a:avLst/>
                <a:gdLst/>
                <a:ahLst/>
                <a:cxnLst>
                  <a:cxn ang="0">
                    <a:pos x="0" y="3159"/>
                  </a:cxn>
                  <a:cxn ang="0">
                    <a:pos x="5216" y="3159"/>
                  </a:cxn>
                  <a:cxn ang="0">
                    <a:pos x="5216" y="0"/>
                  </a:cxn>
                  <a:cxn ang="0">
                    <a:pos x="0" y="0"/>
                  </a:cxn>
                  <a:cxn ang="0">
                    <a:pos x="0" y="3159"/>
                  </a:cxn>
                </a:cxnLst>
                <a:rect l="0" t="0" r="0" b="0"/>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tileRect/>
              </a:gradFill>
              <a:ln w="9525">
                <a:noFill/>
              </a:ln>
            </p:spPr>
            <p:txBody>
              <a:bodyPr/>
              <a:lstStyle/>
              <a:p>
                <a:endParaRPr lang="zh-CN" altLang="en-US"/>
              </a:p>
            </p:txBody>
          </p:sp>
          <p:sp>
            <p:nvSpPr>
              <p:cNvPr id="2053" name="Freeform 5"/>
              <p:cNvSpPr/>
              <p:nvPr/>
            </p:nvSpPr>
            <p:spPr>
              <a:xfrm>
                <a:off x="0" y="0"/>
                <a:ext cx="558" cy="3159"/>
              </a:xfrm>
              <a:custGeom>
                <a:avLst/>
                <a:gdLst/>
                <a:ahLst/>
                <a:cxnLst>
                  <a:cxn ang="0">
                    <a:pos x="0" y="0"/>
                  </a:cxn>
                  <a:cxn ang="0">
                    <a:pos x="0" y="3159"/>
                  </a:cxn>
                  <a:cxn ang="0">
                    <a:pos x="560" y="3159"/>
                  </a:cxn>
                  <a:cxn ang="0">
                    <a:pos x="560" y="0"/>
                  </a:cxn>
                  <a:cxn ang="0">
                    <a:pos x="0" y="0"/>
                  </a:cxn>
                </a:cxnLst>
                <a:rect l="0" t="0" r="0" b="0"/>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tileRect/>
              </a:gradFill>
              <a:ln w="9525">
                <a:noFill/>
              </a:ln>
            </p:spPr>
            <p:txBody>
              <a:bodyPr/>
              <a:lstStyle/>
              <a:p>
                <a:endParaRPr lang="zh-CN" altLang="en-US"/>
              </a:p>
            </p:txBody>
          </p:sp>
        </p:grpSp>
        <p:sp>
          <p:nvSpPr>
            <p:cNvPr id="2054" name="Freeform 6"/>
            <p:cNvSpPr>
              <a:spLocks noChangeArrowheads="1"/>
            </p:cNvSpPr>
            <p:nvPr/>
          </p:nvSpPr>
          <p:spPr bwMode="auto">
            <a:xfrm>
              <a:off x="552" y="947"/>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3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Freeform 7"/>
            <p:cNvSpPr/>
            <p:nvPr/>
          </p:nvSpPr>
          <p:spPr>
            <a:xfrm>
              <a:off x="767" y="1151"/>
              <a:ext cx="252" cy="12"/>
            </a:xfrm>
            <a:custGeom>
              <a:avLst/>
              <a:gdLst/>
              <a:ahLst/>
              <a:cxnLst>
                <a:cxn ang="0">
                  <a:pos x="253" y="0"/>
                </a:cxn>
                <a:cxn ang="0">
                  <a:pos x="0" y="0"/>
                </a:cxn>
                <a:cxn ang="0">
                  <a:pos x="0" y="12"/>
                </a:cxn>
                <a:cxn ang="0">
                  <a:pos x="253" y="12"/>
                </a:cxn>
                <a:cxn ang="0">
                  <a:pos x="253" y="0"/>
                </a:cxn>
              </a:cxnLst>
              <a:rect l="0" t="0" r="0" b="0"/>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tileRect/>
            </a:gradFill>
            <a:ln w="9525">
              <a:noFill/>
            </a:ln>
          </p:spPr>
          <p:txBody>
            <a:bodyPr/>
            <a:lstStyle/>
            <a:p>
              <a:endParaRPr lang="zh-CN" altLang="en-US"/>
            </a:p>
          </p:txBody>
        </p:sp>
        <p:sp>
          <p:nvSpPr>
            <p:cNvPr id="2056" name="Freeform 8"/>
            <p:cNvSpPr/>
            <p:nvPr/>
          </p:nvSpPr>
          <p:spPr>
            <a:xfrm>
              <a:off x="0" y="1151"/>
              <a:ext cx="351" cy="12"/>
            </a:xfrm>
            <a:custGeom>
              <a:avLst/>
              <a:gdLst/>
              <a:ahLst/>
              <a:cxnLst>
                <a:cxn ang="0">
                  <a:pos x="0" y="0"/>
                </a:cxn>
                <a:cxn ang="0">
                  <a:pos x="0" y="12"/>
                </a:cxn>
                <a:cxn ang="0">
                  <a:pos x="491" y="12"/>
                </a:cxn>
                <a:cxn ang="0">
                  <a:pos x="491" y="0"/>
                </a:cxn>
                <a:cxn ang="0">
                  <a:pos x="0" y="0"/>
                </a:cxn>
              </a:cxnLst>
              <a:rect l="0" t="0" r="0" b="0"/>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tileRect/>
            </a:gradFill>
            <a:ln w="9525">
              <a:noFill/>
            </a:ln>
          </p:spPr>
          <p:txBody>
            <a:bodyPr/>
            <a:lstStyle/>
            <a:p>
              <a:endParaRPr lang="zh-CN" altLang="en-US"/>
            </a:p>
          </p:txBody>
        </p:sp>
        <p:grpSp>
          <p:nvGrpSpPr>
            <p:cNvPr id="2057" name="Group 9"/>
            <p:cNvGrpSpPr/>
            <p:nvPr/>
          </p:nvGrpSpPr>
          <p:grpSpPr>
            <a:xfrm>
              <a:off x="348" y="0"/>
              <a:ext cx="5410" cy="4316"/>
              <a:chOff x="0" y="0"/>
              <a:chExt cx="5410" cy="4316"/>
            </a:xfrm>
          </p:grpSpPr>
          <p:sp>
            <p:nvSpPr>
              <p:cNvPr id="2058" name="Freeform 10"/>
              <p:cNvSpPr/>
              <p:nvPr/>
            </p:nvSpPr>
            <p:spPr>
              <a:xfrm>
                <a:off x="204" y="0"/>
                <a:ext cx="12" cy="695"/>
              </a:xfrm>
              <a:custGeom>
                <a:avLst/>
                <a:gdLst/>
                <a:ahLst/>
                <a:cxnLst>
                  <a:cxn ang="0">
                    <a:pos x="12" y="0"/>
                  </a:cxn>
                  <a:cxn ang="0">
                    <a:pos x="0" y="0"/>
                  </a:cxn>
                  <a:cxn ang="0">
                    <a:pos x="0" y="695"/>
                  </a:cxn>
                  <a:cxn ang="0">
                    <a:pos x="12" y="695"/>
                  </a:cxn>
                  <a:cxn ang="0">
                    <a:pos x="12" y="0"/>
                  </a:cxn>
                </a:cxnLst>
                <a:rect l="0" t="0" r="0" b="0"/>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tileRect/>
              </a:gradFill>
              <a:ln w="9525">
                <a:noFill/>
              </a:ln>
            </p:spPr>
            <p:txBody>
              <a:bodyPr/>
              <a:lstStyle/>
              <a:p>
                <a:endParaRPr lang="zh-CN" altLang="en-US"/>
              </a:p>
            </p:txBody>
          </p:sp>
          <p:sp>
            <p:nvSpPr>
              <p:cNvPr id="2059" name="Freeform 11"/>
              <p:cNvSpPr/>
              <p:nvPr/>
            </p:nvSpPr>
            <p:spPr>
              <a:xfrm>
                <a:off x="204" y="1619"/>
                <a:ext cx="12" cy="2697"/>
              </a:xfrm>
              <a:custGeom>
                <a:avLst/>
                <a:gdLst/>
                <a:ahLst/>
                <a:cxnLst>
                  <a:cxn ang="0">
                    <a:pos x="0" y="2697"/>
                  </a:cxn>
                  <a:cxn ang="0">
                    <a:pos x="12" y="2697"/>
                  </a:cxn>
                  <a:cxn ang="0">
                    <a:pos x="12" y="0"/>
                  </a:cxn>
                  <a:cxn ang="0">
                    <a:pos x="0" y="0"/>
                  </a:cxn>
                  <a:cxn ang="0">
                    <a:pos x="0" y="2697"/>
                  </a:cxn>
                </a:cxnLst>
                <a:rect l="0" t="0" r="0" b="0"/>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tileRect/>
              </a:gradFill>
              <a:ln w="9525">
                <a:noFill/>
              </a:ln>
            </p:spPr>
            <p:txBody>
              <a:bodyPr/>
              <a:lstStyle/>
              <a:p>
                <a:endParaRPr lang="zh-CN" altLang="en-US"/>
              </a:p>
            </p:txBody>
          </p:sp>
          <p:sp>
            <p:nvSpPr>
              <p:cNvPr id="2060" name="Freeform 12"/>
              <p:cNvSpPr/>
              <p:nvPr/>
            </p:nvSpPr>
            <p:spPr>
              <a:xfrm>
                <a:off x="671" y="1151"/>
                <a:ext cx="4739" cy="12"/>
              </a:xfrm>
              <a:custGeom>
                <a:avLst/>
                <a:gdLst/>
                <a:ahLst/>
                <a:cxnLst>
                  <a:cxn ang="0">
                    <a:pos x="4754" y="0"/>
                  </a:cxn>
                  <a:cxn ang="0">
                    <a:pos x="0" y="0"/>
                  </a:cxn>
                  <a:cxn ang="0">
                    <a:pos x="0" y="12"/>
                  </a:cxn>
                  <a:cxn ang="0">
                    <a:pos x="4754" y="12"/>
                  </a:cxn>
                  <a:cxn ang="0">
                    <a:pos x="4754" y="0"/>
                  </a:cxn>
                </a:cxnLst>
                <a:rect l="0" t="0" r="0" b="0"/>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tileRect/>
              </a:gradFill>
              <a:ln w="9525">
                <a:noFill/>
              </a:ln>
            </p:spPr>
            <p:txBody>
              <a:bodyPr/>
              <a:lstStyle/>
              <a:p>
                <a:endParaRPr lang="zh-CN" altLang="en-US"/>
              </a:p>
            </p:txBody>
          </p:sp>
          <p:sp>
            <p:nvSpPr>
              <p:cNvPr id="2061" name="Freeform 13"/>
              <p:cNvSpPr/>
              <p:nvPr/>
            </p:nvSpPr>
            <p:spPr>
              <a:xfrm>
                <a:off x="204" y="1367"/>
                <a:ext cx="12" cy="252"/>
              </a:xfrm>
              <a:custGeom>
                <a:avLst/>
                <a:gdLst/>
                <a:ahLst/>
                <a:cxnLst>
                  <a:cxn ang="0">
                    <a:pos x="0" y="252"/>
                  </a:cxn>
                  <a:cxn ang="0">
                    <a:pos x="12" y="252"/>
                  </a:cxn>
                  <a:cxn ang="0">
                    <a:pos x="12" y="0"/>
                  </a:cxn>
                  <a:cxn ang="0">
                    <a:pos x="0" y="0"/>
                  </a:cxn>
                  <a:cxn ang="0">
                    <a:pos x="0" y="252"/>
                  </a:cxn>
                </a:cxnLst>
                <a:rect l="0" t="0" r="0" b="0"/>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tileRect/>
              </a:gradFill>
              <a:ln w="9525">
                <a:noFill/>
              </a:ln>
            </p:spPr>
            <p:txBody>
              <a:bodyPr/>
              <a:lstStyle/>
              <a:p>
                <a:endParaRPr lang="zh-CN" altLang="en-US"/>
              </a:p>
            </p:txBody>
          </p:sp>
          <p:sp>
            <p:nvSpPr>
              <p:cNvPr id="2062" name="Freeform 14"/>
              <p:cNvSpPr/>
              <p:nvPr/>
            </p:nvSpPr>
            <p:spPr>
              <a:xfrm>
                <a:off x="204" y="695"/>
                <a:ext cx="12" cy="252"/>
              </a:xfrm>
              <a:custGeom>
                <a:avLst/>
                <a:gdLst/>
                <a:ahLst/>
                <a:cxnLst>
                  <a:cxn ang="0">
                    <a:pos x="12" y="0"/>
                  </a:cxn>
                  <a:cxn ang="0">
                    <a:pos x="0" y="0"/>
                  </a:cxn>
                  <a:cxn ang="0">
                    <a:pos x="0" y="252"/>
                  </a:cxn>
                  <a:cxn ang="0">
                    <a:pos x="12" y="252"/>
                  </a:cxn>
                  <a:cxn ang="0">
                    <a:pos x="12" y="0"/>
                  </a:cxn>
                </a:cxnLst>
                <a:rect l="0" t="0" r="0" b="0"/>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tileRect/>
              </a:gradFill>
              <a:ln w="9525">
                <a:noFill/>
              </a:ln>
            </p:spPr>
            <p:txBody>
              <a:bodyPr/>
              <a:lstStyle/>
              <a:p>
                <a:endParaRPr lang="zh-CN" altLang="en-US"/>
              </a:p>
            </p:txBody>
          </p:sp>
          <p:sp>
            <p:nvSpPr>
              <p:cNvPr id="4" name="Freeform 15"/>
              <p:cNvSpPr>
                <a:spLocks noChangeArrowheads="1"/>
              </p:cNvSpPr>
              <p:nvPr/>
            </p:nvSpPr>
            <p:spPr bwMode="auto">
              <a:xfrm>
                <a:off x="0" y="1151"/>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close/>
                  </a:path>
                </a:pathLst>
              </a:custGeom>
              <a:gradFill rotWithShape="0">
                <a:gsLst>
                  <a:gs pos="0">
                    <a:schemeClr val="hlink"/>
                  </a:gs>
                  <a:gs pos="50000">
                    <a:schemeClr val="accent2"/>
                  </a:gs>
                  <a:gs pos="100000">
                    <a:schemeClr val="hlink"/>
                  </a:gs>
                </a:gsLst>
                <a:lin ang="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36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sp>
        <p:nvSpPr>
          <p:cNvPr id="2064" name="Rectangle 15"/>
          <p:cNvSpPr>
            <a:spLocks noGrp="1"/>
          </p:cNvSpPr>
          <p:nvPr>
            <p:ph type="title"/>
          </p:nvPr>
        </p:nvSpPr>
        <p:spPr>
          <a:xfrm>
            <a:off x="1066800" y="304800"/>
            <a:ext cx="7543800" cy="1431925"/>
          </a:xfrm>
          <a:prstGeom prst="rect">
            <a:avLst/>
          </a:prstGeom>
          <a:noFill/>
          <a:ln w="9525">
            <a:noFill/>
          </a:ln>
        </p:spPr>
        <p:txBody>
          <a:bodyPr anchor="ctr"/>
          <a:lstStyle/>
          <a:p>
            <a:pPr lvl="0"/>
            <a:r>
              <a:rPr lang="zh-CN" altLang="en-US" dirty="0"/>
              <a:t>单击此处编辑母版标题样式</a:t>
            </a:r>
          </a:p>
        </p:txBody>
      </p:sp>
      <p:sp>
        <p:nvSpPr>
          <p:cNvPr id="2065" name="Rectangle 16"/>
          <p:cNvSpPr>
            <a:spLocks noGrp="1"/>
          </p:cNvSpPr>
          <p:nvPr>
            <p:ph type="body"/>
          </p:nvPr>
        </p:nvSpPr>
        <p:spPr>
          <a:xfrm>
            <a:off x="1066800" y="1981200"/>
            <a:ext cx="7543800" cy="4114800"/>
          </a:xfrm>
          <a:prstGeom prst="rect">
            <a:avLst/>
          </a:prstGeom>
          <a:noFill/>
          <a:ln w="9525">
            <a:noFill/>
          </a:ln>
        </p:spPr>
        <p:txBody>
          <a:bodyPr anchor="t"/>
          <a:lstStyle/>
          <a:p>
            <a:pPr lvl="0" indent="-342900"/>
            <a:r>
              <a:rPr lang="zh-CN" altLang="en-US" dirty="0"/>
              <a:t>单击此处编辑母版文本样式</a:t>
            </a:r>
          </a:p>
          <a:p>
            <a:pPr lvl="1" indent="-285750"/>
            <a:r>
              <a:rPr lang="zh-CN" altLang="en-US" dirty="0"/>
              <a:t>第二级</a:t>
            </a:r>
          </a:p>
          <a:p>
            <a:pPr lvl="2" indent="-228600"/>
            <a:r>
              <a:rPr lang="zh-CN" altLang="en-US" dirty="0"/>
              <a:t>第三级</a:t>
            </a:r>
          </a:p>
          <a:p>
            <a:pPr lvl="3" indent="-228600"/>
            <a:r>
              <a:rPr lang="zh-CN" altLang="en-US" dirty="0"/>
              <a:t>第四级</a:t>
            </a:r>
          </a:p>
          <a:p>
            <a:pPr lvl="4" indent="-228600"/>
            <a:r>
              <a:rPr lang="zh-CN" altLang="en-US" dirty="0"/>
              <a:t>第五级</a:t>
            </a:r>
          </a:p>
        </p:txBody>
      </p:sp>
      <p:sp>
        <p:nvSpPr>
          <p:cNvPr id="2066" name="Rectangle 18"/>
          <p:cNvSpPr>
            <a:spLocks noGrp="1"/>
          </p:cNvSpPr>
          <p:nvPr>
            <p:ph type="dt" sz="quarter" idx="2"/>
          </p:nvPr>
        </p:nvSpPr>
        <p:spPr>
          <a:xfrm>
            <a:off x="1066800" y="6248400"/>
            <a:ext cx="1905000" cy="457200"/>
          </a:xfrm>
          <a:prstGeom prst="rect">
            <a:avLst/>
          </a:prstGeom>
          <a:noFill/>
          <a:ln w="9525">
            <a:noFill/>
            <a:miter/>
          </a:ln>
        </p:spPr>
        <p:txBody>
          <a:bodyPr/>
          <a:lstStyle>
            <a:lvl1pPr algn="l">
              <a:buFont typeface="Arial" panose="020B0604020202020204" pitchFamily="34" charset="0"/>
              <a:buNone/>
              <a:defRPr sz="1000" noProof="1">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 name="Rectangle 19"/>
          <p:cNvSpPr>
            <a:spLocks noGrp="1"/>
          </p:cNvSpPr>
          <p:nvPr>
            <p:ph type="ftr" sz="quarter" idx="3"/>
          </p:nvPr>
        </p:nvSpPr>
        <p:spPr>
          <a:xfrm>
            <a:off x="3352800" y="6248400"/>
            <a:ext cx="2895600" cy="457200"/>
          </a:xfrm>
          <a:prstGeom prst="rect">
            <a:avLst/>
          </a:prstGeom>
          <a:noFill/>
          <a:ln w="9525">
            <a:noFill/>
            <a:miter/>
          </a:ln>
        </p:spPr>
        <p:txBody>
          <a:bodyPr/>
          <a:lstStyle>
            <a:lvl1pPr algn="ctr">
              <a:buFont typeface="Arial" panose="020B0604020202020204" pitchFamily="34" charset="0"/>
              <a:buNone/>
              <a:defRPr sz="1000" noProof="1">
                <a:latin typeface="Arial" panose="020B060402020202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x-none" sz="10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Rectangle 20"/>
          <p:cNvSpPr>
            <a:spLocks noGrp="1"/>
          </p:cNvSpPr>
          <p:nvPr>
            <p:ph type="sldNum" sz="quarter" idx="4"/>
          </p:nvPr>
        </p:nvSpPr>
        <p:spPr>
          <a:xfrm>
            <a:off x="6705600" y="6248400"/>
            <a:ext cx="1905000" cy="457200"/>
          </a:xfrm>
          <a:prstGeom prst="rect">
            <a:avLst/>
          </a:prstGeom>
          <a:noFill/>
          <a:ln w="9525">
            <a:noFill/>
            <a:miter/>
          </a:ln>
        </p:spPr>
        <p:txBody>
          <a:bodyPr vert="horz" wrap="square" lIns="91440" tIns="45720" rIns="91440" bIns="45720" numCol="1" anchor="t" anchorCtr="0" compatLnSpc="1"/>
          <a:lstStyle/>
          <a:p>
            <a:pPr lvl="0" algn="r" eaLnBrk="1" fontAlgn="base" hangingPunct="1"/>
            <a:fld id="{9A0DB2DC-4C9A-4742-B13C-FB6460FD3503}" type="slidenum">
              <a:rPr lang="en-US" altLang="zh-CN" sz="1000" strike="noStrike" noProof="1" dirty="0">
                <a:latin typeface="Tahoma" panose="020B0604030504040204" pitchFamily="34" charset="0"/>
                <a:ea typeface="宋体" panose="02010600030101010101" pitchFamily="2" charset="-122"/>
                <a:cs typeface="+mn-ea"/>
              </a:rPr>
              <a:t>‹#›</a:t>
            </a:fld>
            <a:endParaRPr lang="en-US" altLang="zh-CN" sz="1000" strike="noStrike" noProof="1">
              <a:latin typeface="Tahom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spd="slow">
    <p:random/>
  </p:transition>
  <p:hf sldNum="0" hdr="0" ftr="0" dt="0"/>
  <p:txStyles>
    <p:titleStyle>
      <a:lvl1pPr algn="l" rtl="0" eaLnBrk="0" fontAlgn="base" hangingPunct="0">
        <a:spcBef>
          <a:spcPct val="0"/>
        </a:spcBef>
        <a:spcAft>
          <a:spcPct val="0"/>
        </a:spcAft>
        <a:defRPr sz="4400" b="1" kern="1200">
          <a:solidFill>
            <a:schemeClr val="tx2"/>
          </a:solidFill>
          <a:latin typeface="+mj-lt"/>
          <a:ea typeface="+mj-ea"/>
          <a:cs typeface="+mj-cs"/>
        </a:defRPr>
      </a:lvl1pPr>
      <a:lvl2pPr algn="l" rtl="0" eaLnBrk="0" fontAlgn="base" hangingPunct="0">
        <a:spcBef>
          <a:spcPct val="0"/>
        </a:spcBef>
        <a:spcAft>
          <a:spcPct val="0"/>
        </a:spcAft>
        <a:defRPr sz="4400" b="1">
          <a:solidFill>
            <a:schemeClr val="tx2"/>
          </a:solidFill>
          <a:latin typeface="Arial" panose="020B0604020202020204" pitchFamily="34" charset="0"/>
          <a:ea typeface="宋体" panose="02010600030101010101" pitchFamily="2" charset="-122"/>
        </a:defRPr>
      </a:lvl2pPr>
      <a:lvl3pPr algn="l" rtl="0" eaLnBrk="0" fontAlgn="base" hangingPunct="0">
        <a:spcBef>
          <a:spcPct val="0"/>
        </a:spcBef>
        <a:spcAft>
          <a:spcPct val="0"/>
        </a:spcAft>
        <a:defRPr sz="4400" b="1">
          <a:solidFill>
            <a:schemeClr val="tx2"/>
          </a:solidFill>
          <a:latin typeface="Arial" panose="020B0604020202020204" pitchFamily="34" charset="0"/>
          <a:ea typeface="宋体" panose="02010600030101010101" pitchFamily="2" charset="-122"/>
        </a:defRPr>
      </a:lvl3pPr>
      <a:lvl4pPr algn="l" rtl="0" eaLnBrk="0" fontAlgn="base" hangingPunct="0">
        <a:spcBef>
          <a:spcPct val="0"/>
        </a:spcBef>
        <a:spcAft>
          <a:spcPct val="0"/>
        </a:spcAft>
        <a:defRPr sz="4400" b="1">
          <a:solidFill>
            <a:schemeClr val="tx2"/>
          </a:solidFill>
          <a:latin typeface="Arial" panose="020B0604020202020204" pitchFamily="34" charset="0"/>
          <a:ea typeface="宋体" panose="02010600030101010101" pitchFamily="2" charset="-122"/>
        </a:defRPr>
      </a:lvl4pPr>
      <a:lvl5pPr algn="l" rtl="0" eaLnBrk="0" fontAlgn="base" hangingPunct="0">
        <a:spcBef>
          <a:spcPct val="0"/>
        </a:spcBef>
        <a:spcAft>
          <a:spcPct val="0"/>
        </a:spcAft>
        <a:defRPr sz="4400" b="1">
          <a:solidFill>
            <a:schemeClr val="tx2"/>
          </a:solidFill>
          <a:latin typeface="Arial" panose="020B0604020202020204" pitchFamily="34" charset="0"/>
          <a:ea typeface="宋体" panose="02010600030101010101" pitchFamily="2" charset="-122"/>
        </a:defRPr>
      </a:lvl5pPr>
      <a:lvl6pPr marL="457200" algn="l" rtl="0" eaLnBrk="0" fontAlgn="base" hangingPunct="0">
        <a:spcBef>
          <a:spcPct val="0"/>
        </a:spcBef>
        <a:spcAft>
          <a:spcPct val="0"/>
        </a:spcAft>
        <a:defRPr sz="4400" b="1">
          <a:solidFill>
            <a:schemeClr val="tx2"/>
          </a:solidFill>
          <a:latin typeface="Arial" panose="020B0604020202020204" pitchFamily="34" charset="0"/>
          <a:ea typeface="宋体" panose="02010600030101010101" pitchFamily="2" charset="-122"/>
        </a:defRPr>
      </a:lvl6pPr>
      <a:lvl7pPr marL="914400" algn="l" rtl="0" eaLnBrk="0" fontAlgn="base" hangingPunct="0">
        <a:spcBef>
          <a:spcPct val="0"/>
        </a:spcBef>
        <a:spcAft>
          <a:spcPct val="0"/>
        </a:spcAft>
        <a:defRPr sz="4400" b="1">
          <a:solidFill>
            <a:schemeClr val="tx2"/>
          </a:solidFill>
          <a:latin typeface="Arial" panose="020B0604020202020204" pitchFamily="34" charset="0"/>
          <a:ea typeface="宋体" panose="02010600030101010101" pitchFamily="2" charset="-122"/>
        </a:defRPr>
      </a:lvl7pPr>
      <a:lvl8pPr marL="1371600" algn="l" rtl="0" eaLnBrk="0" fontAlgn="base" hangingPunct="0">
        <a:spcBef>
          <a:spcPct val="0"/>
        </a:spcBef>
        <a:spcAft>
          <a:spcPct val="0"/>
        </a:spcAft>
        <a:defRPr sz="4400" b="1">
          <a:solidFill>
            <a:schemeClr val="tx2"/>
          </a:solidFill>
          <a:latin typeface="Arial" panose="020B0604020202020204" pitchFamily="34" charset="0"/>
          <a:ea typeface="宋体" panose="02010600030101010101" pitchFamily="2" charset="-122"/>
        </a:defRPr>
      </a:lvl8pPr>
      <a:lvl9pPr marL="1828800" algn="l" rtl="0" eaLnBrk="0" fontAlgn="base" hangingPunct="0">
        <a:spcBef>
          <a:spcPct val="0"/>
        </a:spcBef>
        <a:spcAft>
          <a:spcPct val="0"/>
        </a:spcAft>
        <a:defRPr sz="4400" b="1">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kern="1200">
          <a:solidFill>
            <a:schemeClr val="tx1"/>
          </a:solidFill>
          <a:latin typeface="+mn-lt"/>
          <a:ea typeface="+mn-ea"/>
          <a:cs typeface="+mn-cs"/>
        </a:defRPr>
      </a:lvl1pPr>
      <a:lvl2pPr marL="742950" lvl="1" indent="-285750" algn="l" rtl="0" eaLnBrk="0" fontAlgn="base" hangingPunct="0">
        <a:spcBef>
          <a:spcPct val="20000"/>
        </a:spcBef>
        <a:spcAft>
          <a:spcPct val="0"/>
        </a:spcAft>
        <a:buClr>
          <a:schemeClr val="tx1"/>
        </a:buClr>
        <a:buFont typeface="Wingdings" panose="05000000000000000000" pitchFamily="2" charset="2"/>
        <a:buChar char="–"/>
        <a:defRPr sz="2800" kern="1200">
          <a:solidFill>
            <a:schemeClr val="tx1"/>
          </a:solidFill>
          <a:latin typeface="+mn-lt"/>
          <a:ea typeface="+mn-ea"/>
          <a:cs typeface="+mn-cs"/>
        </a:defRPr>
      </a:lvl2pPr>
      <a:lvl3pPr marL="1143000" lvl="2" indent="-228600" algn="l" rtl="0" eaLnBrk="0" fontAlgn="base" hangingPunct="0">
        <a:spcBef>
          <a:spcPct val="20000"/>
        </a:spcBef>
        <a:spcAft>
          <a:spcPct val="0"/>
        </a:spcAft>
        <a:buClr>
          <a:schemeClr val="hlink"/>
        </a:buClr>
        <a:buSzPct val="70000"/>
        <a:buFont typeface="Wingdings" panose="05000000000000000000" pitchFamily="2" charset="2"/>
        <a:buChar char="n"/>
        <a:defRPr sz="2400" kern="1200">
          <a:solidFill>
            <a:schemeClr val="tx1"/>
          </a:solidFill>
          <a:latin typeface="+mn-lt"/>
          <a:ea typeface="+mn-ea"/>
          <a:cs typeface="+mn-cs"/>
        </a:defRPr>
      </a:lvl3pPr>
      <a:lvl4pPr marL="1600200" lvl="3" indent="-228600" algn="l" rtl="0" eaLnBrk="0" fontAlgn="base" hangingPunct="0">
        <a:spcBef>
          <a:spcPct val="20000"/>
        </a:spcBef>
        <a:spcAft>
          <a:spcPct val="0"/>
        </a:spcAft>
        <a:buClr>
          <a:schemeClr val="tx1"/>
        </a:buClr>
        <a:buFont typeface="Wingdings" panose="05000000000000000000" pitchFamily="2" charset="2"/>
        <a:buChar char="–"/>
        <a:defRPr sz="2000" kern="1200">
          <a:solidFill>
            <a:schemeClr val="tx1"/>
          </a:solidFill>
          <a:latin typeface="+mn-lt"/>
          <a:ea typeface="+mn-ea"/>
          <a:cs typeface="+mn-cs"/>
        </a:defRPr>
      </a:lvl4pPr>
      <a:lvl5pPr marL="2057400" lvl="4" indent="-228600" algn="l" rtl="0" eaLnBrk="0" fontAlgn="base" hangingPunct="0">
        <a:spcBef>
          <a:spcPct val="20000"/>
        </a:spcBef>
        <a:spcAft>
          <a:spcPct val="0"/>
        </a:spcAft>
        <a:buClr>
          <a:schemeClr val="hlink"/>
        </a:buClr>
        <a:buSzPct val="70000"/>
        <a:buFont typeface="Wingdings" panose="05000000000000000000" pitchFamily="2" charset="2"/>
        <a:buChar char="n"/>
        <a:defRPr sz="2000" kern="1200">
          <a:solidFill>
            <a:schemeClr val="tx1"/>
          </a:solidFill>
          <a:latin typeface="+mn-lt"/>
          <a:ea typeface="+mn-ea"/>
          <a:cs typeface="+mn-cs"/>
        </a:defRPr>
      </a:lvl5pPr>
      <a:lvl6pPr marL="2514600" lvl="5" indent="-228600" algn="l" defTabSz="914400" eaLnBrk="0" fontAlgn="base" latinLnBrk="0" hangingPunct="0">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latin typeface="+mn-lt"/>
          <a:ea typeface="+mn-ea"/>
          <a:cs typeface="+mn-cs"/>
        </a:defRPr>
      </a:lvl6pPr>
      <a:lvl7pPr marL="2971800" lvl="6" indent="-228600" algn="l" defTabSz="914400" eaLnBrk="0" fontAlgn="base" latinLnBrk="0" hangingPunct="0">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latin typeface="+mn-lt"/>
          <a:ea typeface="+mn-ea"/>
          <a:cs typeface="+mn-cs"/>
        </a:defRPr>
      </a:lvl7pPr>
      <a:lvl8pPr marL="3429000" lvl="7" indent="-228600" algn="l" defTabSz="914400" eaLnBrk="0" fontAlgn="base" latinLnBrk="0" hangingPunct="0">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latin typeface="+mn-lt"/>
          <a:ea typeface="+mn-ea"/>
          <a:cs typeface="+mn-cs"/>
        </a:defRPr>
      </a:lvl8pPr>
      <a:lvl9pPr marL="3886200" lvl="8" indent="-228600" algn="l" defTabSz="914400" eaLnBrk="0" fontAlgn="base" latinLnBrk="0" hangingPunct="0">
        <a:spcBef>
          <a:spcPct val="20000"/>
        </a:spcBef>
        <a:spcAft>
          <a:spcPct val="0"/>
        </a:spcAft>
        <a:buClr>
          <a:schemeClr val="hlink"/>
        </a:buClr>
        <a:buSzPct val="70000"/>
        <a:buFont typeface="Wingdings" panose="05000000000000000000" pitchFamily="2" charset="2"/>
        <a:buChar char="n"/>
        <a:defRPr sz="2000" b="0" i="0" u="none" kern="1200" baseline="0">
          <a:solidFill>
            <a:schemeClr val="tx1"/>
          </a:solidFill>
          <a:latin typeface="+mn-lt"/>
          <a:ea typeface="+mn-ea"/>
          <a:cs typeface="+mn-cs"/>
        </a:defRPr>
      </a:lvl9pPr>
    </p:bodyStyle>
    <p:otherStyle>
      <a:lvl1pPr marL="0" lvl="0" indent="0" algn="l" defTabSz="914400" eaLnBrk="0" fontAlgn="base" latinLnBrk="0" hangingPunct="0">
        <a:spcBef>
          <a:spcPct val="0"/>
        </a:spcBef>
        <a:spcAft>
          <a:spcPct val="0"/>
        </a:spcAft>
        <a:buFont typeface="Arial" panose="020B0604020202020204" pitchFamily="34" charset="0"/>
        <a:buNone/>
        <a:defRPr sz="36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36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36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36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36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36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36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36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36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83565" y="1961515"/>
            <a:ext cx="8384540" cy="4047490"/>
          </a:xfrm>
        </p:spPr>
        <p:txBody>
          <a:bodyPr/>
          <a:lstStyle/>
          <a:p>
            <a:pPr marL="0" indent="0" algn="ctr">
              <a:lnSpc>
                <a:spcPct val="110000"/>
              </a:lnSpc>
              <a:buNone/>
            </a:pPr>
            <a:r>
              <a:rPr lang="zh-CN" altLang="en-US" sz="4800" dirty="0" smtClean="0">
                <a:solidFill>
                  <a:srgbClr val="FF3300"/>
                </a:solidFill>
                <a:latin typeface="隶书" panose="02010509060101010101" pitchFamily="49" charset="-122"/>
                <a:ea typeface="隶书" panose="02010509060101010101" pitchFamily="49" charset="-122"/>
                <a:sym typeface="+mn-ea"/>
              </a:rPr>
              <a:t>修订课程标准整体解读</a:t>
            </a:r>
            <a:endParaRPr lang="en-US" altLang="zh-CN" sz="4800" dirty="0" smtClean="0">
              <a:solidFill>
                <a:srgbClr val="FF3300"/>
              </a:solidFill>
              <a:latin typeface="隶书" panose="02010509060101010101" pitchFamily="49" charset="-122"/>
              <a:ea typeface="隶书" panose="02010509060101010101" pitchFamily="49" charset="-122"/>
              <a:sym typeface="+mn-ea"/>
            </a:endParaRPr>
          </a:p>
          <a:p>
            <a:pPr marL="0" indent="0" algn="ctr">
              <a:lnSpc>
                <a:spcPct val="110000"/>
              </a:lnSpc>
              <a:buNone/>
            </a:pPr>
            <a:endParaRPr lang="en-US" altLang="zh-CN" sz="4800" dirty="0" smtClean="0">
              <a:solidFill>
                <a:srgbClr val="FF3300"/>
              </a:solidFill>
              <a:latin typeface="隶书" panose="02010509060101010101" pitchFamily="49" charset="-122"/>
              <a:ea typeface="隶书" panose="02010509060101010101" pitchFamily="49" charset="-122"/>
              <a:sym typeface="+mn-ea"/>
            </a:endParaRPr>
          </a:p>
          <a:p>
            <a:pPr marL="0" indent="0" algn="ctr">
              <a:lnSpc>
                <a:spcPct val="110000"/>
              </a:lnSpc>
              <a:buNone/>
            </a:pPr>
            <a:r>
              <a:rPr lang="zh-CN" altLang="en-US" sz="5400" dirty="0" smtClean="0">
                <a:solidFill>
                  <a:srgbClr val="FF3300"/>
                </a:solidFill>
                <a:latin typeface="黑体" panose="02010609060101010101" pitchFamily="49" charset="-122"/>
                <a:ea typeface="黑体" panose="02010609060101010101" pitchFamily="49" charset="-122"/>
                <a:sym typeface="+mn-ea"/>
              </a:rPr>
              <a:t>基本思路和主要变化</a:t>
            </a:r>
            <a:endParaRPr lang="zh-CN" altLang="en-US" sz="5400" dirty="0">
              <a:solidFill>
                <a:srgbClr val="FF3300"/>
              </a:solidFill>
              <a:latin typeface="黑体" panose="02010609060101010101" pitchFamily="49" charset="-122"/>
              <a:ea typeface="黑体" panose="02010609060101010101" pitchFamily="49" charset="-122"/>
              <a:sym typeface="+mn-ea"/>
            </a:endParaRPr>
          </a:p>
          <a:p>
            <a:endParaRPr lang="zh-CN" altLang="en-US" sz="4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599018110"/>
      </p:ext>
    </p:extLst>
  </p:cSld>
  <p:clrMapOvr>
    <a:masterClrMapping/>
  </p:clrMapOvr>
  <p:transition spd="slow">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标题 97281"/>
          <p:cNvSpPr>
            <a:spLocks noGrp="1"/>
          </p:cNvSpPr>
          <p:nvPr>
            <p:ph type="title" idx="4294967295"/>
          </p:nvPr>
        </p:nvSpPr>
        <p:spPr/>
        <p:txBody>
          <a:bodyPr wrap="square" lIns="91440" tIns="45720" rIns="91440" bIns="45720" anchor="ctr"/>
          <a:lstStyle/>
          <a:p>
            <a:pPr lvl="0" algn="ctr"/>
            <a:r>
              <a:rPr lang="en-US" altLang="zh-CN" sz="3200" dirty="0">
                <a:solidFill>
                  <a:srgbClr val="FF0000"/>
                </a:solidFill>
                <a:latin typeface="华文行楷" panose="02010800040101010101" pitchFamily="2" charset="-122"/>
                <a:ea typeface="华文行楷" panose="02010800040101010101" pitchFamily="2" charset="-122"/>
              </a:rPr>
              <a:t>  </a:t>
            </a:r>
            <a:endParaRPr lang="zh-CN" altLang="en-US" sz="3200" dirty="0">
              <a:solidFill>
                <a:srgbClr val="FFFF00"/>
              </a:solidFill>
              <a:latin typeface="宋体" panose="02010600030101010101" pitchFamily="2" charset="-122"/>
            </a:endParaRPr>
          </a:p>
        </p:txBody>
      </p:sp>
      <p:grpSp>
        <p:nvGrpSpPr>
          <p:cNvPr id="37890" name="组合 97283"/>
          <p:cNvGrpSpPr>
            <a:grpSpLocks noRot="1" noChangeAspect="1"/>
          </p:cNvGrpSpPr>
          <p:nvPr/>
        </p:nvGrpSpPr>
        <p:grpSpPr>
          <a:xfrm>
            <a:off x="5235258" y="1873885"/>
            <a:ext cx="3727450" cy="4114800"/>
            <a:chOff x="0" y="0"/>
            <a:chExt cx="2900" cy="720"/>
          </a:xfrm>
        </p:grpSpPr>
        <p:cxnSp>
          <p:nvCxnSpPr>
            <p:cNvPr id="37891" name="肘形连接符 97289"/>
            <p:cNvCxnSpPr/>
            <p:nvPr/>
          </p:nvCxnSpPr>
          <p:spPr>
            <a:xfrm rot="5400000" flipH="1" flipV="1">
              <a:off x="1204" y="418"/>
              <a:ext cx="432" cy="2"/>
            </a:xfrm>
            <a:prstGeom prst="bentConnector3">
              <a:avLst>
                <a:gd name="adj1" fmla="val -9634"/>
              </a:avLst>
            </a:prstGeom>
            <a:ln w="28575" cap="flat" cmpd="sng">
              <a:solidFill>
                <a:schemeClr val="accent1"/>
              </a:solidFill>
              <a:prstDash val="solid"/>
              <a:miter/>
              <a:headEnd type="none" w="med" len="med"/>
              <a:tailEnd type="none" w="med" len="med"/>
            </a:ln>
          </p:spPr>
        </p:cxnSp>
        <p:sp>
          <p:nvSpPr>
            <p:cNvPr id="37892" name="矩形 97284"/>
            <p:cNvSpPr>
              <a:spLocks noRot="1" noChangeAspect="1"/>
            </p:cNvSpPr>
            <p:nvPr/>
          </p:nvSpPr>
          <p:spPr>
            <a:xfrm>
              <a:off x="20" y="0"/>
              <a:ext cx="2880" cy="720"/>
            </a:xfrm>
            <a:prstGeom prst="rect">
              <a:avLst/>
            </a:prstGeom>
            <a:noFill/>
            <a:ln w="9525">
              <a:noFill/>
            </a:ln>
          </p:spPr>
          <p:txBody>
            <a:bodyPr anchor="t"/>
            <a:lstStyle/>
            <a:p>
              <a:pPr lvl="0" indent="0"/>
              <a:endParaRPr lang="zh-CN" altLang="en-US" dirty="0">
                <a:latin typeface="Tahoma" panose="020B0604030504040204" pitchFamily="34" charset="0"/>
                <a:ea typeface="黑体" panose="02010609060101010101" pitchFamily="49" charset="-122"/>
              </a:endParaRPr>
            </a:p>
          </p:txBody>
        </p:sp>
        <p:sp>
          <p:nvSpPr>
            <p:cNvPr id="37893" name="圆角矩形 97285"/>
            <p:cNvSpPr/>
            <p:nvPr/>
          </p:nvSpPr>
          <p:spPr>
            <a:xfrm>
              <a:off x="1008" y="0"/>
              <a:ext cx="864" cy="288"/>
            </a:xfrm>
            <a:prstGeom prst="roundRect">
              <a:avLst>
                <a:gd name="adj" fmla="val 16667"/>
              </a:avLst>
            </a:prstGeom>
            <a:solidFill>
              <a:schemeClr val="accent1"/>
            </a:solidFill>
            <a:ln w="9525" cap="flat" cmpd="sng">
              <a:solidFill>
                <a:srgbClr val="B13B38"/>
              </a:solidFill>
              <a:prstDash val="solid"/>
              <a:round/>
              <a:headEnd type="none" w="med" len="med"/>
              <a:tailEnd type="none" w="med" len="med"/>
            </a:ln>
          </p:spPr>
          <p:txBody>
            <a:bodyPr anchor="ctr"/>
            <a:lstStyle/>
            <a:p>
              <a:pPr lvl="0" indent="0" algn="ctr"/>
              <a:r>
                <a:rPr lang="zh-CN" altLang="en-US" sz="2400" dirty="0">
                  <a:solidFill>
                    <a:schemeClr val="bg2"/>
                  </a:solidFill>
                  <a:latin typeface="Tahoma" panose="020B0604030504040204" pitchFamily="34" charset="0"/>
                  <a:ea typeface="黑体" panose="02010609060101010101" pitchFamily="49" charset="-122"/>
                </a:rPr>
                <a:t>主题概述</a:t>
              </a:r>
            </a:p>
          </p:txBody>
        </p:sp>
        <p:sp>
          <p:nvSpPr>
            <p:cNvPr id="37894" name="圆角矩形 97286"/>
            <p:cNvSpPr/>
            <p:nvPr/>
          </p:nvSpPr>
          <p:spPr>
            <a:xfrm>
              <a:off x="0" y="432"/>
              <a:ext cx="864" cy="288"/>
            </a:xfrm>
            <a:prstGeom prst="roundRect">
              <a:avLst>
                <a:gd name="adj" fmla="val 16667"/>
              </a:avLst>
            </a:prstGeom>
            <a:solidFill>
              <a:schemeClr val="accent1"/>
            </a:solidFill>
            <a:ln w="9525" cap="flat" cmpd="sng">
              <a:solidFill>
                <a:srgbClr val="CF5E52"/>
              </a:solidFill>
              <a:prstDash val="solid"/>
              <a:round/>
              <a:headEnd type="none" w="med" len="med"/>
              <a:tailEnd type="none" w="med" len="med"/>
            </a:ln>
          </p:spPr>
          <p:txBody>
            <a:bodyPr anchor="ctr"/>
            <a:lstStyle/>
            <a:p>
              <a:pPr lvl="0" indent="0" algn="ctr"/>
              <a:r>
                <a:rPr lang="zh-CN" altLang="en-US" sz="2400" dirty="0">
                  <a:solidFill>
                    <a:schemeClr val="bg2"/>
                  </a:solidFill>
                  <a:latin typeface="Tahoma" panose="020B0604030504040204" pitchFamily="34" charset="0"/>
                  <a:ea typeface="黑体" panose="02010609060101010101" pitchFamily="49" charset="-122"/>
                </a:rPr>
                <a:t>内容要求</a:t>
              </a:r>
            </a:p>
          </p:txBody>
        </p:sp>
        <p:cxnSp>
          <p:nvCxnSpPr>
            <p:cNvPr id="37895" name="肘形连接符 97287"/>
            <p:cNvCxnSpPr>
              <a:stCxn id="37894" idx="0"/>
              <a:endCxn id="37893" idx="2"/>
            </p:cNvCxnSpPr>
            <p:nvPr/>
          </p:nvCxnSpPr>
          <p:spPr>
            <a:xfrm rot="-5400000">
              <a:off x="864" y="-144"/>
              <a:ext cx="144" cy="1008"/>
            </a:xfrm>
            <a:prstGeom prst="bentConnector3">
              <a:avLst>
                <a:gd name="adj1" fmla="val 40000"/>
              </a:avLst>
            </a:prstGeom>
            <a:ln w="28575" cap="flat" cmpd="sng">
              <a:solidFill>
                <a:schemeClr val="accent1"/>
              </a:solidFill>
              <a:prstDash val="solid"/>
              <a:miter/>
              <a:headEnd type="none" w="med" len="med"/>
              <a:tailEnd type="none" w="med" len="med"/>
            </a:ln>
          </p:spPr>
        </p:cxnSp>
        <p:sp>
          <p:nvSpPr>
            <p:cNvPr id="37896" name="圆角矩形 97288"/>
            <p:cNvSpPr/>
            <p:nvPr/>
          </p:nvSpPr>
          <p:spPr>
            <a:xfrm>
              <a:off x="1013" y="432"/>
              <a:ext cx="864" cy="288"/>
            </a:xfrm>
            <a:prstGeom prst="roundRect">
              <a:avLst>
                <a:gd name="adj" fmla="val 16667"/>
              </a:avLst>
            </a:prstGeom>
            <a:solidFill>
              <a:schemeClr val="accent1"/>
            </a:solidFill>
            <a:ln w="9525" cap="flat" cmpd="sng">
              <a:solidFill>
                <a:srgbClr val="CF5E52"/>
              </a:solidFill>
              <a:prstDash val="solid"/>
              <a:round/>
              <a:headEnd type="none" w="med" len="med"/>
              <a:tailEnd type="none" w="med" len="med"/>
            </a:ln>
          </p:spPr>
          <p:txBody>
            <a:bodyPr anchor="ctr"/>
            <a:lstStyle/>
            <a:p>
              <a:pPr lvl="0" indent="0" algn="ctr"/>
              <a:r>
                <a:rPr lang="zh-CN" altLang="en-US" sz="2400" dirty="0">
                  <a:solidFill>
                    <a:schemeClr val="bg2"/>
                  </a:solidFill>
                  <a:latin typeface="Tahoma" panose="020B0604030504040204" pitchFamily="34" charset="0"/>
                  <a:ea typeface="黑体" panose="02010609060101010101" pitchFamily="49" charset="-122"/>
                </a:rPr>
                <a:t>教学提示</a:t>
              </a:r>
            </a:p>
          </p:txBody>
        </p:sp>
        <p:sp>
          <p:nvSpPr>
            <p:cNvPr id="37897" name="圆角矩形 97290"/>
            <p:cNvSpPr/>
            <p:nvPr/>
          </p:nvSpPr>
          <p:spPr>
            <a:xfrm>
              <a:off x="2016" y="432"/>
              <a:ext cx="864" cy="288"/>
            </a:xfrm>
            <a:prstGeom prst="roundRect">
              <a:avLst>
                <a:gd name="adj" fmla="val 16667"/>
              </a:avLst>
            </a:prstGeom>
            <a:solidFill>
              <a:schemeClr val="accent1"/>
            </a:solidFill>
            <a:ln w="9525" cap="flat" cmpd="sng">
              <a:solidFill>
                <a:schemeClr val="accent1"/>
              </a:solidFill>
              <a:prstDash val="solid"/>
              <a:round/>
              <a:headEnd type="none" w="med" len="med"/>
              <a:tailEnd type="none" w="med" len="med"/>
            </a:ln>
          </p:spPr>
          <p:txBody>
            <a:bodyPr anchor="ctr"/>
            <a:lstStyle/>
            <a:p>
              <a:pPr lvl="0" indent="0" algn="ctr"/>
              <a:r>
                <a:rPr lang="zh-CN" altLang="en-US" sz="2400" dirty="0">
                  <a:solidFill>
                    <a:schemeClr val="bg2"/>
                  </a:solidFill>
                  <a:latin typeface="Tahoma" panose="020B0604030504040204" pitchFamily="34" charset="0"/>
                  <a:ea typeface="黑体" panose="02010609060101010101" pitchFamily="49" charset="-122"/>
                </a:rPr>
                <a:t>学业要求</a:t>
              </a:r>
            </a:p>
          </p:txBody>
        </p:sp>
        <p:cxnSp>
          <p:nvCxnSpPr>
            <p:cNvPr id="37898" name="肘形连接符 97291"/>
            <p:cNvCxnSpPr>
              <a:stCxn id="37894" idx="0"/>
              <a:endCxn id="37893" idx="2"/>
            </p:cNvCxnSpPr>
            <p:nvPr/>
          </p:nvCxnSpPr>
          <p:spPr>
            <a:xfrm rot="5400000" flipH="1">
              <a:off x="1852" y="-144"/>
              <a:ext cx="144" cy="1008"/>
            </a:xfrm>
            <a:prstGeom prst="bentConnector3">
              <a:avLst>
                <a:gd name="adj1" fmla="val 40000"/>
              </a:avLst>
            </a:prstGeom>
            <a:ln w="28575" cap="flat" cmpd="sng">
              <a:solidFill>
                <a:schemeClr val="accent1"/>
              </a:solidFill>
              <a:prstDash val="solid"/>
              <a:miter/>
              <a:headEnd type="none" w="med" len="med"/>
              <a:tailEnd type="none" w="med" len="med"/>
            </a:ln>
          </p:spPr>
        </p:cxnSp>
      </p:grpSp>
      <p:sp>
        <p:nvSpPr>
          <p:cNvPr id="37908" name="AutoShape 4"/>
          <p:cNvSpPr/>
          <p:nvPr/>
        </p:nvSpPr>
        <p:spPr>
          <a:xfrm>
            <a:off x="900113" y="476250"/>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rgbClr val="FF0000"/>
                </a:solidFill>
                <a:latin typeface="Tahoma" panose="020B0604030504040204" pitchFamily="34" charset="0"/>
                <a:ea typeface="隶书" panose="02010509060101010101" pitchFamily="49" charset="-122"/>
              </a:rPr>
              <a:t>解读</a:t>
            </a:r>
          </a:p>
        </p:txBody>
      </p:sp>
      <p:sp>
        <p:nvSpPr>
          <p:cNvPr id="100" name="文本框 99"/>
          <p:cNvSpPr txBox="1"/>
          <p:nvPr/>
        </p:nvSpPr>
        <p:spPr>
          <a:xfrm>
            <a:off x="1238250" y="1736725"/>
            <a:ext cx="3851910" cy="4330416"/>
          </a:xfrm>
          <a:prstGeom prst="rect">
            <a:avLst/>
          </a:prstGeom>
          <a:noFill/>
          <a:ln w="9525">
            <a:noFill/>
          </a:ln>
        </p:spPr>
        <p:txBody>
          <a:bodyPr wrap="square">
            <a:spAutoFit/>
          </a:bodyPr>
          <a:lstStyle/>
          <a:p>
            <a:pPr marL="0" indent="0" algn="l">
              <a:lnSpc>
                <a:spcPct val="170000"/>
              </a:lnSpc>
            </a:pPr>
            <a:r>
              <a:rPr lang="en-US" altLang="zh-CN" sz="1800" b="1" u="none" dirty="0">
                <a:latin typeface="宋体" panose="02010600030101010101" pitchFamily="2" charset="-122"/>
                <a:ea typeface="宋体" panose="02010600030101010101" pitchFamily="2" charset="-122"/>
                <a:cs typeface="宋体" panose="02010600030101010101" pitchFamily="2" charset="-122"/>
              </a:rPr>
              <a:t>   </a:t>
            </a:r>
            <a:r>
              <a:rPr lang="zh-CN" altLang="en-US" sz="1800" b="1" u="none" dirty="0">
                <a:latin typeface="宋体" panose="02010600030101010101" pitchFamily="2" charset="-122"/>
                <a:ea typeface="宋体" panose="02010600030101010101" pitchFamily="2" charset="-122"/>
                <a:cs typeface="宋体" panose="02010600030101010101" pitchFamily="2" charset="-122"/>
              </a:rPr>
              <a:t>必修课和选择性必修课，作为国家规定课程</a:t>
            </a:r>
            <a:r>
              <a:rPr lang="zh-CN" altLang="en-US" sz="1800" b="1" u="none" dirty="0" smtClean="0">
                <a:latin typeface="宋体" panose="02010600030101010101" pitchFamily="2" charset="-122"/>
                <a:ea typeface="宋体" panose="02010600030101010101" pitchFamily="2" charset="-122"/>
                <a:cs typeface="宋体" panose="02010600030101010101" pitchFamily="2" charset="-122"/>
              </a:rPr>
              <a:t>，按</a:t>
            </a:r>
            <a:r>
              <a:rPr lang="zh-CN" altLang="en-US" sz="1800" b="1" u="none"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zh-CN" altLang="en-US" sz="1800" b="1" u="none" dirty="0" smtClean="0">
                <a:latin typeface="宋体" panose="02010600030101010101" pitchFamily="2" charset="-122"/>
                <a:ea typeface="宋体" panose="02010600030101010101" pitchFamily="2" charset="-122"/>
                <a:cs typeface="宋体" panose="02010600030101010101" pitchFamily="2" charset="-122"/>
              </a:rPr>
              <a:t>主题概述</a:t>
            </a:r>
            <a:r>
              <a:rPr lang="zh-CN" altLang="en-US" sz="1800" b="1" u="none"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zh-CN" altLang="en-US" sz="1800" b="1" u="none" dirty="0">
                <a:latin typeface="Times New Roman" panose="02020603050405020304" pitchFamily="18" charset="0"/>
                <a:ea typeface="Times New Roman" panose="02020603050405020304" pitchFamily="18" charset="0"/>
                <a:cs typeface="Times New Roman" panose="02020603050405020304" pitchFamily="18" charset="0"/>
              </a:rPr>
              <a:t>“</a:t>
            </a:r>
            <a:r>
              <a:rPr lang="zh-CN" altLang="en-US" sz="1800" b="1" u="none" dirty="0">
                <a:latin typeface="宋体" panose="02010600030101010101" pitchFamily="2" charset="-122"/>
                <a:ea typeface="宋体" panose="02010600030101010101" pitchFamily="2" charset="-122"/>
                <a:cs typeface="宋体" panose="02010600030101010101" pitchFamily="2" charset="-122"/>
              </a:rPr>
              <a:t>内容要求</a:t>
            </a:r>
            <a:r>
              <a:rPr lang="zh-CN" altLang="en-US" sz="1800" b="1" u="none" dirty="0">
                <a:latin typeface="Times New Roman" panose="02020603050405020304" pitchFamily="18" charset="0"/>
                <a:ea typeface="Times New Roman" panose="02020603050405020304" pitchFamily="18" charset="0"/>
                <a:cs typeface="Times New Roman" panose="02020603050405020304" pitchFamily="18" charset="0"/>
              </a:rPr>
              <a:t>”</a:t>
            </a:r>
            <a:r>
              <a:rPr lang="zh-CN" altLang="en-US" sz="1800" b="1" u="none" dirty="0">
                <a:latin typeface="宋体" panose="02010600030101010101" pitchFamily="2" charset="-122"/>
                <a:ea typeface="宋体" panose="02010600030101010101" pitchFamily="2" charset="-122"/>
                <a:cs typeface="宋体" panose="02010600030101010101" pitchFamily="2" charset="-122"/>
              </a:rPr>
              <a:t>、</a:t>
            </a:r>
            <a:r>
              <a:rPr lang="zh-CN" altLang="en-US" sz="1800" b="1" u="none" dirty="0">
                <a:latin typeface="Times New Roman" panose="02020603050405020304" pitchFamily="18" charset="0"/>
                <a:ea typeface="Times New Roman" panose="02020603050405020304" pitchFamily="18" charset="0"/>
                <a:cs typeface="Times New Roman" panose="02020603050405020304" pitchFamily="18" charset="0"/>
              </a:rPr>
              <a:t>“</a:t>
            </a:r>
            <a:r>
              <a:rPr lang="zh-CN" altLang="en-US" sz="1800" b="1" u="none" dirty="0">
                <a:latin typeface="宋体" panose="02010600030101010101" pitchFamily="2" charset="-122"/>
                <a:ea typeface="宋体" panose="02010600030101010101" pitchFamily="2" charset="-122"/>
                <a:cs typeface="宋体" panose="02010600030101010101" pitchFamily="2" charset="-122"/>
              </a:rPr>
              <a:t>教学提示</a:t>
            </a:r>
            <a:r>
              <a:rPr lang="zh-CN" altLang="en-US" sz="1800" b="1" u="none" dirty="0">
                <a:latin typeface="Times New Roman" panose="02020603050405020304" pitchFamily="18" charset="0"/>
                <a:ea typeface="Times New Roman" panose="02020603050405020304" pitchFamily="18" charset="0"/>
                <a:cs typeface="Times New Roman" panose="02020603050405020304" pitchFamily="18" charset="0"/>
              </a:rPr>
              <a:t>”</a:t>
            </a:r>
            <a:r>
              <a:rPr lang="zh-CN" altLang="en-US" sz="1800" b="1" u="none" dirty="0">
                <a:latin typeface="宋体" panose="02010600030101010101" pitchFamily="2" charset="-122"/>
                <a:ea typeface="宋体" panose="02010600030101010101" pitchFamily="2" charset="-122"/>
                <a:cs typeface="宋体" panose="02010600030101010101" pitchFamily="2" charset="-122"/>
              </a:rPr>
              <a:t>和</a:t>
            </a:r>
            <a:r>
              <a:rPr lang="zh-CN" altLang="en-US" sz="1800" b="1" u="none" dirty="0">
                <a:latin typeface="Times New Roman" panose="02020603050405020304" pitchFamily="18" charset="0"/>
                <a:ea typeface="Times New Roman" panose="02020603050405020304" pitchFamily="18" charset="0"/>
                <a:cs typeface="Times New Roman" panose="02020603050405020304" pitchFamily="18" charset="0"/>
              </a:rPr>
              <a:t>“</a:t>
            </a:r>
            <a:r>
              <a:rPr lang="zh-CN" altLang="en-US" sz="1800" b="1" u="none" dirty="0">
                <a:latin typeface="宋体" panose="02010600030101010101" pitchFamily="2" charset="-122"/>
                <a:ea typeface="宋体" panose="02010600030101010101" pitchFamily="2" charset="-122"/>
                <a:cs typeface="宋体" panose="02010600030101010101" pitchFamily="2" charset="-122"/>
              </a:rPr>
              <a:t>学业要求</a:t>
            </a:r>
            <a:r>
              <a:rPr lang="zh-CN" altLang="en-US" sz="1800" b="1" u="none" dirty="0">
                <a:latin typeface="Times New Roman" panose="02020603050405020304" pitchFamily="18" charset="0"/>
                <a:ea typeface="Times New Roman" panose="02020603050405020304" pitchFamily="18" charset="0"/>
                <a:cs typeface="Times New Roman" panose="02020603050405020304" pitchFamily="18" charset="0"/>
              </a:rPr>
              <a:t>”</a:t>
            </a:r>
            <a:r>
              <a:rPr lang="zh-CN" altLang="en-US" sz="1800" b="1" u="none" dirty="0">
                <a:latin typeface="宋体" panose="02010600030101010101" pitchFamily="2" charset="-122"/>
                <a:ea typeface="宋体" panose="02010600030101010101" pitchFamily="2" charset="-122"/>
                <a:cs typeface="宋体" panose="02010600030101010101" pitchFamily="2" charset="-122"/>
              </a:rPr>
              <a:t>四</a:t>
            </a:r>
            <a:r>
              <a:rPr lang="zh-CN" altLang="en-US" sz="1800" b="1" u="none" dirty="0" smtClean="0">
                <a:latin typeface="宋体" panose="02010600030101010101" pitchFamily="2" charset="-122"/>
                <a:ea typeface="宋体" panose="02010600030101010101" pitchFamily="2" charset="-122"/>
                <a:cs typeface="宋体" panose="02010600030101010101" pitchFamily="2" charset="-122"/>
              </a:rPr>
              <a:t>部分规范</a:t>
            </a:r>
            <a:r>
              <a:rPr lang="zh-CN" altLang="en-US" sz="1800" b="1" u="none" dirty="0">
                <a:latin typeface="宋体" panose="02010600030101010101" pitchFamily="2" charset="-122"/>
                <a:ea typeface="宋体" panose="02010600030101010101" pitchFamily="2" charset="-122"/>
                <a:cs typeface="宋体" panose="02010600030101010101" pitchFamily="2" charset="-122"/>
              </a:rPr>
              <a:t>，呈现课程内容。</a:t>
            </a:r>
            <a:r>
              <a:rPr lang="zh-CN" altLang="en-US" sz="1800" b="1" u="none" dirty="0">
                <a:latin typeface="Times New Roman" panose="02020603050405020304" pitchFamily="18" charset="0"/>
                <a:ea typeface="Times New Roman" panose="02020603050405020304" pitchFamily="18" charset="0"/>
                <a:cs typeface="Times New Roman" panose="02020603050405020304" pitchFamily="18" charset="0"/>
              </a:rPr>
              <a:t>“</a:t>
            </a:r>
            <a:r>
              <a:rPr lang="zh-CN" altLang="en-US" sz="1800" b="1" u="none" dirty="0">
                <a:latin typeface="宋体" panose="02010600030101010101" pitchFamily="2" charset="-122"/>
                <a:ea typeface="宋体" panose="02010600030101010101" pitchFamily="2" charset="-122"/>
                <a:cs typeface="宋体" panose="02010600030101010101" pitchFamily="2" charset="-122"/>
              </a:rPr>
              <a:t>主题概述”，讲本模块的基本框架和作用；</a:t>
            </a:r>
            <a:r>
              <a:rPr lang="zh-CN" altLang="en-US" sz="1800" b="1" u="none" dirty="0">
                <a:latin typeface="Times New Roman" panose="02020603050405020304" pitchFamily="18" charset="0"/>
                <a:ea typeface="Times New Roman" panose="02020603050405020304" pitchFamily="18" charset="0"/>
                <a:cs typeface="Times New Roman" panose="02020603050405020304" pitchFamily="18" charset="0"/>
              </a:rPr>
              <a:t>“</a:t>
            </a:r>
            <a:r>
              <a:rPr lang="zh-CN" altLang="en-US" sz="1800" b="1" u="none" dirty="0">
                <a:latin typeface="宋体" panose="02010600030101010101" pitchFamily="2" charset="-122"/>
                <a:ea typeface="宋体" panose="02010600030101010101" pitchFamily="2" charset="-122"/>
                <a:cs typeface="宋体" panose="02010600030101010101" pitchFamily="2" charset="-122"/>
              </a:rPr>
              <a:t>内容要求</a:t>
            </a:r>
            <a:r>
              <a:rPr lang="zh-CN" altLang="en-US" sz="1800" b="1" u="none" dirty="0">
                <a:latin typeface="Times New Roman" panose="02020603050405020304" pitchFamily="18" charset="0"/>
                <a:ea typeface="Times New Roman" panose="02020603050405020304" pitchFamily="18" charset="0"/>
                <a:cs typeface="Times New Roman" panose="02020603050405020304" pitchFamily="18" charset="0"/>
              </a:rPr>
              <a:t>”</a:t>
            </a:r>
            <a:r>
              <a:rPr lang="zh-CN" altLang="en-US" sz="1800" b="1" u="none" dirty="0">
                <a:latin typeface="宋体" panose="02010600030101010101" pitchFamily="2" charset="-122"/>
                <a:ea typeface="宋体" panose="02010600030101010101" pitchFamily="2" charset="-122"/>
                <a:cs typeface="宋体" panose="02010600030101010101" pitchFamily="2" charset="-122"/>
              </a:rPr>
              <a:t>，即</a:t>
            </a:r>
            <a:r>
              <a:rPr lang="zh-CN" altLang="en-US" sz="1800" b="1" u="none" dirty="0">
                <a:latin typeface="Times New Roman" panose="02020603050405020304" pitchFamily="18" charset="0"/>
                <a:ea typeface="Times New Roman" panose="02020603050405020304" pitchFamily="18" charset="0"/>
                <a:cs typeface="Times New Roman" panose="02020603050405020304" pitchFamily="18" charset="0"/>
              </a:rPr>
              <a:t>学习</a:t>
            </a:r>
            <a:r>
              <a:rPr lang="zh-CN" altLang="en-US" sz="1800" b="1" u="none" dirty="0">
                <a:latin typeface="宋体" panose="02010600030101010101" pitchFamily="2" charset="-122"/>
                <a:ea typeface="宋体" panose="02010600030101010101" pitchFamily="2" charset="-122"/>
                <a:cs typeface="宋体" panose="02010600030101010101" pitchFamily="2" charset="-122"/>
              </a:rPr>
              <a:t>什么，分为主题和专题两个层次；</a:t>
            </a:r>
            <a:r>
              <a:rPr lang="zh-CN" altLang="en-US" sz="1800" b="1" u="none" dirty="0">
                <a:latin typeface="Times New Roman" panose="02020603050405020304" pitchFamily="18" charset="0"/>
                <a:ea typeface="Times New Roman" panose="02020603050405020304" pitchFamily="18" charset="0"/>
                <a:cs typeface="Times New Roman" panose="02020603050405020304" pitchFamily="18" charset="0"/>
              </a:rPr>
              <a:t>“</a:t>
            </a:r>
            <a:r>
              <a:rPr lang="zh-CN" altLang="en-US" sz="1800" b="1" u="none" dirty="0">
                <a:latin typeface="宋体" panose="02010600030101010101" pitchFamily="2" charset="-122"/>
                <a:ea typeface="宋体" panose="02010600030101010101" pitchFamily="2" charset="-122"/>
                <a:cs typeface="宋体" panose="02010600030101010101" pitchFamily="2" charset="-122"/>
              </a:rPr>
              <a:t>教学提示</a:t>
            </a:r>
            <a:r>
              <a:rPr lang="zh-CN" altLang="en-US" sz="1800" b="1" u="none" dirty="0">
                <a:latin typeface="Times New Roman" panose="02020603050405020304" pitchFamily="18" charset="0"/>
                <a:ea typeface="Times New Roman" panose="02020603050405020304" pitchFamily="18" charset="0"/>
                <a:cs typeface="Times New Roman" panose="02020603050405020304" pitchFamily="18" charset="0"/>
              </a:rPr>
              <a:t>”</a:t>
            </a:r>
            <a:r>
              <a:rPr lang="zh-CN" altLang="en-US" sz="1800" b="1" u="none" dirty="0">
                <a:latin typeface="宋体" panose="02010600030101010101" pitchFamily="2" charset="-122"/>
                <a:ea typeface="宋体" panose="02010600030101010101" pitchFamily="2" charset="-122"/>
                <a:cs typeface="宋体" panose="02010600030101010101" pitchFamily="2" charset="-122"/>
              </a:rPr>
              <a:t>，即</a:t>
            </a:r>
            <a:r>
              <a:rPr lang="zh-CN" altLang="en-US" sz="1800" b="1" u="none" dirty="0" smtClean="0">
                <a:latin typeface="宋体" panose="02010600030101010101" pitchFamily="2" charset="-122"/>
                <a:ea typeface="宋体" panose="02010600030101010101" pitchFamily="2" charset="-122"/>
                <a:cs typeface="宋体" panose="02010600030101010101" pitchFamily="2" charset="-122"/>
              </a:rPr>
              <a:t>经历怎样的过程；</a:t>
            </a:r>
            <a:r>
              <a:rPr lang="zh-CN" altLang="en-US" sz="1800" b="1" u="none"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zh-CN" altLang="en-US" sz="1800" b="1" u="none" dirty="0">
                <a:latin typeface="Times New Roman" panose="02020603050405020304" pitchFamily="18" charset="0"/>
                <a:ea typeface="Times New Roman" panose="02020603050405020304" pitchFamily="18" charset="0"/>
                <a:cs typeface="Times New Roman" panose="02020603050405020304" pitchFamily="18" charset="0"/>
              </a:rPr>
              <a:t>“</a:t>
            </a:r>
            <a:r>
              <a:rPr lang="zh-CN" altLang="en-US" sz="1800" b="1" u="none" dirty="0">
                <a:latin typeface="宋体" panose="02010600030101010101" pitchFamily="2" charset="-122"/>
                <a:ea typeface="宋体" panose="02010600030101010101" pitchFamily="2" charset="-122"/>
                <a:cs typeface="宋体" panose="02010600030101010101" pitchFamily="2" charset="-122"/>
              </a:rPr>
              <a:t>学业要求</a:t>
            </a:r>
            <a:r>
              <a:rPr lang="zh-CN" altLang="en-US" sz="1800" b="1" u="none" dirty="0">
                <a:latin typeface="Times New Roman" panose="02020603050405020304" pitchFamily="18" charset="0"/>
                <a:ea typeface="Times New Roman" panose="02020603050405020304" pitchFamily="18" charset="0"/>
                <a:cs typeface="Times New Roman" panose="02020603050405020304" pitchFamily="18" charset="0"/>
              </a:rPr>
              <a:t>”</a:t>
            </a:r>
            <a:r>
              <a:rPr lang="zh-CN" altLang="en-US" sz="1800" b="1" u="none" dirty="0">
                <a:latin typeface="宋体" panose="02010600030101010101" pitchFamily="2" charset="-122"/>
                <a:ea typeface="宋体" panose="02010600030101010101" pitchFamily="2" charset="-122"/>
                <a:cs typeface="宋体" panose="02010600030101010101" pitchFamily="2" charset="-122"/>
              </a:rPr>
              <a:t>，即</a:t>
            </a:r>
            <a:r>
              <a:rPr lang="zh-CN" altLang="en-US" sz="1800" b="1" u="none" dirty="0" smtClean="0">
                <a:latin typeface="宋体" panose="02010600030101010101" pitchFamily="2" charset="-122"/>
                <a:ea typeface="宋体" panose="02010600030101010101" pitchFamily="2" charset="-122"/>
                <a:cs typeface="宋体" panose="02010600030101010101" pitchFamily="2" charset="-122"/>
              </a:rPr>
              <a:t>达到什么效果，指向核心素养。</a:t>
            </a:r>
            <a:endParaRPr lang="zh-CN" altLang="en-US" sz="1800" b="1" dirty="0"/>
          </a:p>
        </p:txBody>
      </p:sp>
      <p:sp>
        <p:nvSpPr>
          <p:cNvPr id="2" name="矩形 1"/>
          <p:cNvSpPr/>
          <p:nvPr/>
        </p:nvSpPr>
        <p:spPr>
          <a:xfrm>
            <a:off x="3957966" y="698212"/>
            <a:ext cx="1832553" cy="584775"/>
          </a:xfrm>
          <a:prstGeom prst="rect">
            <a:avLst/>
          </a:prstGeom>
        </p:spPr>
        <p:txBody>
          <a:bodyPr wrap="none">
            <a:spAutoFit/>
          </a:bodyPr>
          <a:lstStyle/>
          <a:p>
            <a:pPr lvl="0" algn="ctr" rtl="0" eaLnBrk="0" hangingPunct="0"/>
            <a:r>
              <a:rPr lang="zh-CN" altLang="en-US" sz="3200" b="1" dirty="0" smtClean="0">
                <a:solidFill>
                  <a:srgbClr val="FFFF00"/>
                </a:solidFill>
                <a:latin typeface="宋体" panose="02010600030101010101" pitchFamily="2" charset="-122"/>
                <a:ea typeface="宋体" panose="02010600030101010101" pitchFamily="2" charset="-122"/>
                <a:cs typeface="+mj-cs"/>
              </a:rPr>
              <a:t>呈现</a:t>
            </a:r>
            <a:r>
              <a:rPr lang="zh-CN" altLang="en-US" sz="3200" b="1" dirty="0">
                <a:solidFill>
                  <a:srgbClr val="FFFF00"/>
                </a:solidFill>
                <a:latin typeface="宋体" panose="02010600030101010101" pitchFamily="2" charset="-122"/>
                <a:ea typeface="宋体" panose="02010600030101010101" pitchFamily="2" charset="-122"/>
                <a:cs typeface="+mj-cs"/>
              </a:rPr>
              <a:t>方式</a:t>
            </a:r>
          </a:p>
        </p:txBody>
      </p:sp>
    </p:spTree>
    <p:extLst>
      <p:ext uri="{BB962C8B-B14F-4D97-AF65-F5344CB8AC3E}">
        <p14:creationId xmlns:p14="http://schemas.microsoft.com/office/powerpoint/2010/main" val="1728682745"/>
      </p:ext>
    </p:extLst>
  </p:cSld>
  <p:clrMapOvr>
    <a:masterClrMapping/>
  </p:clrMapOvr>
  <p:transition spd="slow">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标题 1"/>
          <p:cNvSpPr>
            <a:spLocks noGrp="1"/>
          </p:cNvSpPr>
          <p:nvPr>
            <p:ph type="title"/>
          </p:nvPr>
        </p:nvSpPr>
        <p:spPr/>
        <p:txBody>
          <a:bodyPr anchor="ctr"/>
          <a:lstStyle/>
          <a:p>
            <a:pPr algn="ctr"/>
            <a:r>
              <a:rPr lang="zh-CN" altLang="en-US" sz="3200" dirty="0" smtClean="0">
                <a:solidFill>
                  <a:srgbClr val="FFFF00"/>
                </a:solidFill>
              </a:rPr>
              <a:t>列表呼应“内容要求”</a:t>
            </a:r>
            <a:endParaRPr lang="en-US" altLang="zh-CN" sz="3200" dirty="0">
              <a:solidFill>
                <a:srgbClr val="FFFF00"/>
              </a:solidFill>
            </a:endParaRPr>
          </a:p>
        </p:txBody>
      </p:sp>
      <p:sp>
        <p:nvSpPr>
          <p:cNvPr id="38914" name="内容占位符 2"/>
          <p:cNvSpPr>
            <a:spLocks noGrp="1"/>
          </p:cNvSpPr>
          <p:nvPr>
            <p:ph idx="1"/>
          </p:nvPr>
        </p:nvSpPr>
        <p:spPr>
          <a:xfrm>
            <a:off x="1019175" y="1943100"/>
            <a:ext cx="7639050" cy="4530725"/>
          </a:xfrm>
        </p:spPr>
        <p:txBody>
          <a:bodyPr anchor="t"/>
          <a:lstStyle/>
          <a:p>
            <a:pPr marL="0" indent="0">
              <a:lnSpc>
                <a:spcPct val="150000"/>
              </a:lnSpc>
              <a:buNone/>
            </a:pPr>
            <a:r>
              <a:rPr lang="en-US" altLang="zh-CN" sz="2000" b="1" dirty="0">
                <a:sym typeface="宋体" panose="02010600030101010101" pitchFamily="2" charset="-122"/>
              </a:rPr>
              <a:t>       </a:t>
            </a:r>
            <a:r>
              <a:rPr lang="zh-CN" altLang="en-US" sz="2000" b="1" dirty="0">
                <a:latin typeface="宋体" panose="02010600030101010101" pitchFamily="2" charset="-122"/>
                <a:ea typeface="宋体" panose="02010600030101010101" pitchFamily="2" charset="-122"/>
                <a:cs typeface="宋体" panose="02010600030101010101" pitchFamily="2" charset="-122"/>
                <a:sym typeface="+mn-ea"/>
              </a:rPr>
              <a:t>必修课</a:t>
            </a:r>
            <a:r>
              <a:rPr lang="zh-CN" altLang="en-US" sz="2000" b="1" dirty="0">
                <a:sym typeface="宋体" panose="02010600030101010101" pitchFamily="2" charset="-122"/>
              </a:rPr>
              <a:t>呈现内容采用列表方式，</a:t>
            </a:r>
            <a:r>
              <a:rPr lang="zh-CN" altLang="en-US" sz="2000" b="1" dirty="0">
                <a:latin typeface="宋体" panose="02010600030101010101" pitchFamily="2" charset="-122"/>
                <a:ea typeface="宋体" panose="02010600030101010101" pitchFamily="2" charset="-122"/>
                <a:cs typeface="宋体" panose="02010600030101010101" pitchFamily="2" charset="-122"/>
                <a:sym typeface="+mn-ea"/>
              </a:rPr>
              <a:t>以便更好地反映教学内容与教学活动相互嵌入、有机融合</a:t>
            </a:r>
            <a:r>
              <a:rPr lang="zh-CN" altLang="en-US" sz="2000" b="1" dirty="0" smtClean="0">
                <a:latin typeface="宋体" panose="02010600030101010101" pitchFamily="2" charset="-122"/>
                <a:ea typeface="宋体" panose="02010600030101010101" pitchFamily="2" charset="-122"/>
                <a:cs typeface="宋体" panose="02010600030101010101" pitchFamily="2" charset="-122"/>
                <a:sym typeface="+mn-ea"/>
              </a:rPr>
              <a:t>的立意。</a:t>
            </a:r>
            <a:r>
              <a:rPr lang="zh-CN" altLang="en-US" sz="2000" b="1" dirty="0">
                <a:latin typeface="宋体" panose="02010600030101010101" pitchFamily="2" charset="-122"/>
                <a:ea typeface="宋体" panose="02010600030101010101" pitchFamily="2" charset="-122"/>
                <a:cs typeface="宋体" panose="02010600030101010101" pitchFamily="2" charset="-122"/>
                <a:sym typeface="+mn-ea"/>
              </a:rPr>
              <a:t>具体讲，必修课的“内容要求”与“教学提示”分两栏，并以主题为单位一一对应。</a:t>
            </a:r>
            <a:r>
              <a:rPr lang="zh-CN" altLang="en-US" sz="2000" b="1" dirty="0">
                <a:sym typeface="宋体" panose="02010600030101010101" pitchFamily="2" charset="-122"/>
              </a:rPr>
              <a:t>其</a:t>
            </a:r>
            <a:r>
              <a:rPr lang="zh-CN" altLang="en-US" sz="2000" b="1" dirty="0" smtClean="0">
                <a:sym typeface="宋体" panose="02010600030101010101" pitchFamily="2" charset="-122"/>
              </a:rPr>
              <a:t>主要效果在于</a:t>
            </a:r>
            <a:r>
              <a:rPr lang="zh-CN" altLang="en-US" sz="2000" b="1" dirty="0">
                <a:sym typeface="宋体" panose="02010600030101010101" pitchFamily="2" charset="-122"/>
              </a:rPr>
              <a:t>更加细化教学过程的</a:t>
            </a:r>
            <a:r>
              <a:rPr lang="zh-CN" altLang="en-US" sz="2000" b="1" dirty="0" smtClean="0">
                <a:sym typeface="宋体" panose="02010600030101010101" pitchFamily="2" charset="-122"/>
              </a:rPr>
              <a:t>引导，便于</a:t>
            </a:r>
            <a:r>
              <a:rPr lang="zh-CN" altLang="en-US" sz="2000" b="1" dirty="0">
                <a:sym typeface="宋体" panose="02010600030101010101" pitchFamily="2" charset="-122"/>
              </a:rPr>
              <a:t>“内容要求”的知识性内容与活动建议相连接，更有助于明晰核心素养的指向、引导活动型学科课程的塑造。</a:t>
            </a:r>
          </a:p>
          <a:p>
            <a:pPr marL="0" indent="0">
              <a:lnSpc>
                <a:spcPct val="150000"/>
              </a:lnSpc>
              <a:buNone/>
            </a:pPr>
            <a:r>
              <a:rPr lang="zh-CN" altLang="en-US" sz="2000" b="1" dirty="0">
                <a:sym typeface="宋体" panose="02010600030101010101" pitchFamily="2" charset="-122"/>
              </a:rPr>
              <a:t>       </a:t>
            </a:r>
            <a:r>
              <a:rPr lang="zh-CN" altLang="en-US" sz="2000" b="1" dirty="0" smtClean="0">
                <a:solidFill>
                  <a:srgbClr val="FF0000"/>
                </a:solidFill>
                <a:sym typeface="宋体" panose="02010600030101010101" pitchFamily="2" charset="-122"/>
              </a:rPr>
              <a:t>◆  </a:t>
            </a:r>
            <a:r>
              <a:rPr lang="zh-CN" altLang="en-US" sz="2000" b="1" dirty="0" smtClean="0">
                <a:solidFill>
                  <a:srgbClr val="FFFF00"/>
                </a:solidFill>
                <a:sym typeface="宋体" panose="02010600030101010101" pitchFamily="2" charset="-122"/>
              </a:rPr>
              <a:t>相对</a:t>
            </a:r>
            <a:r>
              <a:rPr lang="zh-CN" altLang="en-US" sz="2000" b="1" dirty="0">
                <a:solidFill>
                  <a:srgbClr val="FFFF00"/>
                </a:solidFill>
                <a:sym typeface="宋体" panose="02010600030101010101" pitchFamily="2" charset="-122"/>
              </a:rPr>
              <a:t>于其他</a:t>
            </a:r>
            <a:r>
              <a:rPr lang="zh-CN" altLang="en-US" sz="2000" b="1" dirty="0" smtClean="0">
                <a:solidFill>
                  <a:srgbClr val="FFFF00"/>
                </a:solidFill>
                <a:sym typeface="宋体" panose="02010600030101010101" pitchFamily="2" charset="-122"/>
              </a:rPr>
              <a:t>学科，</a:t>
            </a:r>
            <a:r>
              <a:rPr lang="zh-CN" altLang="en-US" sz="2000" b="1" dirty="0">
                <a:solidFill>
                  <a:srgbClr val="FFFF00"/>
                </a:solidFill>
                <a:sym typeface="宋体" panose="02010600030101010101" pitchFamily="2" charset="-122"/>
              </a:rPr>
              <a:t>可以说，这是思想政治课程所特有的呈现方式。</a:t>
            </a:r>
          </a:p>
        </p:txBody>
      </p:sp>
      <p:sp>
        <p:nvSpPr>
          <p:cNvPr id="30722" name="AutoShape 4"/>
          <p:cNvSpPr/>
          <p:nvPr/>
        </p:nvSpPr>
        <p:spPr>
          <a:xfrm>
            <a:off x="541338" y="457200"/>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zh-CN" sz="3200" dirty="0">
                <a:solidFill>
                  <a:schemeClr val="bg1"/>
                </a:solidFill>
                <a:latin typeface="Tahoma" panose="020B0604030504040204" pitchFamily="34" charset="0"/>
                <a:ea typeface="隶书" panose="02010509060101010101" pitchFamily="49" charset="-122"/>
              </a:rPr>
              <a:t>点评</a:t>
            </a:r>
          </a:p>
        </p:txBody>
      </p:sp>
    </p:spTree>
    <p:extLst>
      <p:ext uri="{BB962C8B-B14F-4D97-AF65-F5344CB8AC3E}">
        <p14:creationId xmlns:p14="http://schemas.microsoft.com/office/powerpoint/2010/main" val="2671419154"/>
      </p:ext>
    </p:extLst>
  </p:cSld>
  <p:clrMapOvr>
    <a:masterClrMapping/>
  </p:clrMapOvr>
  <p:transition spd="slow">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文本框 1"/>
          <p:cNvSpPr txBox="1"/>
          <p:nvPr/>
        </p:nvSpPr>
        <p:spPr>
          <a:xfrm>
            <a:off x="3059895" y="836820"/>
            <a:ext cx="4536315" cy="584775"/>
          </a:xfrm>
          <a:prstGeom prst="rect">
            <a:avLst/>
          </a:prstGeom>
          <a:noFill/>
          <a:ln w="9525">
            <a:noFill/>
          </a:ln>
        </p:spPr>
        <p:txBody>
          <a:bodyPr wrap="square" anchor="t">
            <a:spAutoFit/>
          </a:bodyPr>
          <a:lstStyle/>
          <a:p>
            <a:pPr lvl="0" indent="0"/>
            <a:r>
              <a:rPr lang="zh-CN" altLang="en-US" sz="3200" b="1" dirty="0" smtClean="0">
                <a:solidFill>
                  <a:srgbClr val="FFFF00"/>
                </a:solidFill>
                <a:latin typeface="Arial" panose="020B0604020202020204" pitchFamily="34" charset="0"/>
                <a:ea typeface="宋体" panose="02010600030101010101" pitchFamily="2" charset="-122"/>
              </a:rPr>
              <a:t>议题展开</a:t>
            </a:r>
            <a:r>
              <a:rPr lang="en-US" altLang="zh-CN" sz="3200" b="1" dirty="0" smtClean="0">
                <a:solidFill>
                  <a:srgbClr val="FFFF00"/>
                </a:solidFill>
                <a:latin typeface="Arial" panose="020B0604020202020204" pitchFamily="34" charset="0"/>
                <a:ea typeface="宋体" panose="02010600030101010101" pitchFamily="2" charset="-122"/>
              </a:rPr>
              <a:t>“</a:t>
            </a:r>
            <a:r>
              <a:rPr lang="zh-CN" altLang="en-US" sz="3200" b="1" dirty="0">
                <a:solidFill>
                  <a:srgbClr val="FFFF00"/>
                </a:solidFill>
                <a:latin typeface="Arial" panose="020B0604020202020204" pitchFamily="34" charset="0"/>
                <a:ea typeface="宋体" panose="02010600030101010101" pitchFamily="2" charset="-122"/>
              </a:rPr>
              <a:t>教学提示</a:t>
            </a:r>
            <a:r>
              <a:rPr lang="en-US" altLang="zh-CN" sz="3200" b="1" dirty="0" smtClean="0">
                <a:solidFill>
                  <a:srgbClr val="FFFF00"/>
                </a:solidFill>
                <a:latin typeface="Arial" panose="020B0604020202020204" pitchFamily="34" charset="0"/>
                <a:ea typeface="宋体" panose="02010600030101010101" pitchFamily="2" charset="-122"/>
              </a:rPr>
              <a:t>”</a:t>
            </a:r>
            <a:endParaRPr lang="zh-CN" altLang="en-US" sz="3200" b="1" dirty="0">
              <a:solidFill>
                <a:srgbClr val="FFFF00"/>
              </a:solidFill>
              <a:latin typeface="Arial" panose="020B0604020202020204" pitchFamily="34" charset="0"/>
              <a:ea typeface="宋体" panose="02010600030101010101" pitchFamily="2" charset="-122"/>
            </a:endParaRPr>
          </a:p>
        </p:txBody>
      </p:sp>
      <p:sp>
        <p:nvSpPr>
          <p:cNvPr id="100" name="文本框 99"/>
          <p:cNvSpPr txBox="1"/>
          <p:nvPr/>
        </p:nvSpPr>
        <p:spPr>
          <a:xfrm>
            <a:off x="822325" y="1872615"/>
            <a:ext cx="4458970" cy="5262979"/>
          </a:xfrm>
          <a:prstGeom prst="rect">
            <a:avLst/>
          </a:prstGeom>
          <a:noFill/>
          <a:ln w="9525">
            <a:noFill/>
          </a:ln>
        </p:spPr>
        <p:txBody>
          <a:bodyPr wrap="square">
            <a:spAutoFit/>
          </a:bodyPr>
          <a:lstStyle/>
          <a:p>
            <a:pPr algn="l">
              <a:lnSpc>
                <a:spcPct val="140000"/>
              </a:lnSpc>
              <a:buFont typeface="Arial" panose="020B0604020202020204" pitchFamily="34" charset="0"/>
            </a:pPr>
            <a:r>
              <a:rPr lang="en-US" altLang="zh-CN" sz="1600" b="1" u="none" dirty="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1600" b="1" u="none" dirty="0">
                <a:solidFill>
                  <a:schemeClr val="tx1"/>
                </a:solidFill>
                <a:latin typeface="宋体" panose="02010600030101010101" pitchFamily="2" charset="-122"/>
                <a:ea typeface="宋体" panose="02010600030101010101" pitchFamily="2" charset="-122"/>
                <a:cs typeface="宋体" panose="02010600030101010101" pitchFamily="2" charset="-122"/>
              </a:rPr>
              <a:t>教学</a:t>
            </a:r>
            <a:r>
              <a:rPr lang="zh-CN" altLang="en-US" sz="1600" b="1" u="none" dirty="0" smtClean="0">
                <a:solidFill>
                  <a:schemeClr val="tx1"/>
                </a:solidFill>
                <a:latin typeface="宋体" panose="02010600030101010101" pitchFamily="2" charset="-122"/>
                <a:ea typeface="宋体" panose="02010600030101010101" pitchFamily="2" charset="-122"/>
                <a:cs typeface="宋体" panose="02010600030101010101" pitchFamily="2" charset="-122"/>
              </a:rPr>
              <a:t>提示的功能至关重要。既</a:t>
            </a:r>
            <a:r>
              <a:rPr lang="zh-CN" altLang="en-US" sz="1600" b="1" u="none" dirty="0">
                <a:solidFill>
                  <a:schemeClr val="tx1"/>
                </a:solidFill>
                <a:latin typeface="宋体" panose="02010600030101010101" pitchFamily="2" charset="-122"/>
                <a:ea typeface="宋体" panose="02010600030101010101" pitchFamily="2" charset="-122"/>
                <a:cs typeface="宋体" panose="02010600030101010101" pitchFamily="2" charset="-122"/>
              </a:rPr>
              <a:t>包括课堂教学的提示，也包括社会活动的提示；既提示课程内容，又提示活动建议。每项“提示”都围绕一个“议题”展开，既提示需要涉及的相关内容，又建议采用可供选择的活动形式；既不脱离“内容要求”，亦不重复“内容要求”，</a:t>
            </a:r>
            <a:r>
              <a:rPr lang="zh-CN" altLang="en-US" sz="1600" b="1" u="none" dirty="0" smtClean="0">
                <a:solidFill>
                  <a:schemeClr val="tx1"/>
                </a:solidFill>
                <a:latin typeface="宋体" panose="02010600030101010101" pitchFamily="2" charset="-122"/>
                <a:ea typeface="宋体" panose="02010600030101010101" pitchFamily="2" charset="-122"/>
                <a:cs typeface="宋体" panose="02010600030101010101" pitchFamily="2" charset="-122"/>
              </a:rPr>
              <a:t>实际上充当着</a:t>
            </a:r>
            <a:r>
              <a:rPr lang="zh-CN" altLang="en-US" sz="1600" b="1" dirty="0" smtClean="0">
                <a:latin typeface="宋体" panose="02010600030101010101" pitchFamily="2" charset="-122"/>
                <a:cs typeface="宋体" panose="02010600030101010101" pitchFamily="2" charset="-122"/>
                <a:sym typeface="+mn-ea"/>
              </a:rPr>
              <a:t>细化</a:t>
            </a:r>
            <a:r>
              <a:rPr lang="zh-CN" altLang="en-US" sz="1600" b="1" u="none" dirty="0">
                <a:solidFill>
                  <a:schemeClr val="tx1"/>
                </a:solidFill>
                <a:latin typeface="宋体" panose="02010600030101010101" pitchFamily="2" charset="-122"/>
                <a:ea typeface="宋体" panose="02010600030101010101" pitchFamily="2" charset="-122"/>
                <a:cs typeface="宋体" panose="02010600030101010101" pitchFamily="2" charset="-122"/>
              </a:rPr>
              <a:t>“内容要求”和对接社会活动的枢纽</a:t>
            </a:r>
            <a:r>
              <a:rPr lang="zh-CN" altLang="en-US" sz="1600" b="1" u="none" dirty="0" smtClean="0">
                <a:solidFill>
                  <a:schemeClr val="tx1"/>
                </a:solidFill>
                <a:latin typeface="宋体" panose="02010600030101010101" pitchFamily="2" charset="-122"/>
                <a:ea typeface="宋体" panose="02010600030101010101" pitchFamily="2" charset="-122"/>
                <a:cs typeface="宋体" panose="02010600030101010101" pitchFamily="2" charset="-122"/>
              </a:rPr>
              <a:t>。</a:t>
            </a:r>
            <a:endParaRPr lang="en-US" altLang="zh-CN" sz="1600" b="1" u="none" dirty="0" smtClean="0">
              <a:solidFill>
                <a:schemeClr val="tx1"/>
              </a:solidFill>
              <a:latin typeface="宋体" panose="02010600030101010101" pitchFamily="2" charset="-122"/>
              <a:ea typeface="宋体" panose="02010600030101010101" pitchFamily="2" charset="-122"/>
              <a:cs typeface="宋体" panose="02010600030101010101" pitchFamily="2" charset="-122"/>
            </a:endParaRPr>
          </a:p>
          <a:p>
            <a:pPr algn="l">
              <a:lnSpc>
                <a:spcPct val="140000"/>
              </a:lnSpc>
              <a:buFont typeface="Arial" panose="020B0604020202020204" pitchFamily="34" charset="0"/>
            </a:pPr>
            <a:r>
              <a:rPr lang="zh-CN" altLang="en-US" sz="1600" b="1" dirty="0" smtClean="0">
                <a:solidFill>
                  <a:srgbClr val="FF0000"/>
                </a:solidFill>
                <a:sym typeface="宋体" panose="02010600030101010101" pitchFamily="2" charset="-122"/>
              </a:rPr>
              <a:t>◆</a:t>
            </a:r>
            <a:r>
              <a:rPr lang="zh-CN" altLang="en-US" sz="1600" b="1" dirty="0" smtClean="0">
                <a:solidFill>
                  <a:srgbClr val="FFFF00"/>
                </a:solidFill>
                <a:sym typeface="+mn-ea"/>
              </a:rPr>
              <a:t>“议题”</a:t>
            </a:r>
            <a:r>
              <a:rPr lang="zh-CN" altLang="en-US" sz="1600" b="1" dirty="0">
                <a:solidFill>
                  <a:srgbClr val="FFFF00"/>
                </a:solidFill>
                <a:sym typeface="+mn-ea"/>
              </a:rPr>
              <a:t>，既包含课程的具体内容，又展示价值判断的基本观点；既具有整合性、开放性、思辨性、引领性，又体现教学重点、针对学习难点</a:t>
            </a:r>
            <a:r>
              <a:rPr lang="zh-CN" altLang="en-US" sz="1600" b="1" dirty="0" smtClean="0">
                <a:solidFill>
                  <a:srgbClr val="FFFF00"/>
                </a:solidFill>
                <a:sym typeface="+mn-ea"/>
              </a:rPr>
              <a:t>。它与</a:t>
            </a:r>
            <a:r>
              <a:rPr lang="zh-CN" altLang="en-US" sz="1600" b="1" dirty="0">
                <a:solidFill>
                  <a:srgbClr val="FFFF00"/>
                </a:solidFill>
                <a:sym typeface="+mn-ea"/>
              </a:rPr>
              <a:t>课程内容浑然一体，并贯穿教学全程，从而使“活动”设计成为承载内容目标的基本方式。</a:t>
            </a:r>
          </a:p>
          <a:p>
            <a:pPr marL="0" indent="0" algn="l">
              <a:lnSpc>
                <a:spcPct val="140000"/>
              </a:lnSpc>
            </a:pPr>
            <a:endParaRPr lang="zh-CN" altLang="en-US" sz="1600" b="1" u="none" dirty="0">
              <a:solidFill>
                <a:srgbClr val="FFFF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23555" name="AutoShape 4"/>
          <p:cNvSpPr/>
          <p:nvPr/>
        </p:nvSpPr>
        <p:spPr>
          <a:xfrm>
            <a:off x="454660" y="606743"/>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解析</a:t>
            </a:r>
          </a:p>
        </p:txBody>
      </p:sp>
      <p:grpSp>
        <p:nvGrpSpPr>
          <p:cNvPr id="37899" name="组合 98306"/>
          <p:cNvGrpSpPr>
            <a:grpSpLocks noRot="1" noChangeAspect="1"/>
          </p:cNvGrpSpPr>
          <p:nvPr/>
        </p:nvGrpSpPr>
        <p:grpSpPr>
          <a:xfrm>
            <a:off x="5382260" y="2056130"/>
            <a:ext cx="3720465" cy="4135120"/>
            <a:chOff x="0" y="0"/>
            <a:chExt cx="2880" cy="720"/>
          </a:xfrm>
        </p:grpSpPr>
        <p:sp>
          <p:nvSpPr>
            <p:cNvPr id="37900" name="矩形 98307"/>
            <p:cNvSpPr>
              <a:spLocks noRot="1" noChangeAspect="1"/>
            </p:cNvSpPr>
            <p:nvPr/>
          </p:nvSpPr>
          <p:spPr>
            <a:xfrm>
              <a:off x="0" y="0"/>
              <a:ext cx="2880" cy="720"/>
            </a:xfrm>
            <a:prstGeom prst="rect">
              <a:avLst/>
            </a:prstGeom>
            <a:noFill/>
            <a:ln w="9525">
              <a:noFill/>
            </a:ln>
          </p:spPr>
          <p:txBody>
            <a:bodyPr anchor="t"/>
            <a:lstStyle/>
            <a:p>
              <a:pPr lvl="0" indent="0"/>
              <a:endParaRPr lang="zh-CN" altLang="en-US" dirty="0">
                <a:latin typeface="Tahoma" panose="020B0604030504040204" pitchFamily="34" charset="0"/>
                <a:ea typeface="黑体" panose="02010609060101010101" pitchFamily="49" charset="-122"/>
              </a:endParaRPr>
            </a:p>
          </p:txBody>
        </p:sp>
        <p:sp>
          <p:nvSpPr>
            <p:cNvPr id="37901" name="圆角矩形 98308"/>
            <p:cNvSpPr/>
            <p:nvPr/>
          </p:nvSpPr>
          <p:spPr>
            <a:xfrm>
              <a:off x="1008" y="0"/>
              <a:ext cx="864" cy="288"/>
            </a:xfrm>
            <a:prstGeom prst="roundRect">
              <a:avLst>
                <a:gd name="adj" fmla="val 16667"/>
              </a:avLst>
            </a:prstGeom>
            <a:solidFill>
              <a:srgbClr val="6B8BDB"/>
            </a:solidFill>
            <a:ln w="9525" cap="flat" cmpd="sng">
              <a:solidFill>
                <a:srgbClr val="6B8BDB"/>
              </a:solidFill>
              <a:prstDash val="solid"/>
              <a:round/>
              <a:headEnd type="none" w="med" len="med"/>
              <a:tailEnd type="none" w="med" len="med"/>
            </a:ln>
          </p:spPr>
          <p:txBody>
            <a:bodyPr anchor="ctr"/>
            <a:lstStyle/>
            <a:p>
              <a:pPr lvl="0" indent="0" algn="ctr"/>
              <a:r>
                <a:rPr lang="zh-CN" altLang="en-US" sz="2800" dirty="0">
                  <a:solidFill>
                    <a:srgbClr val="FFFF00"/>
                  </a:solidFill>
                  <a:latin typeface="Tahoma" panose="020B0604030504040204" pitchFamily="34" charset="0"/>
                  <a:ea typeface="黑体" panose="02010609060101010101" pitchFamily="49" charset="-122"/>
                </a:rPr>
                <a:t>教学提示</a:t>
              </a:r>
            </a:p>
          </p:txBody>
        </p:sp>
        <p:sp>
          <p:nvSpPr>
            <p:cNvPr id="37902" name="圆角矩形 98309"/>
            <p:cNvSpPr/>
            <p:nvPr/>
          </p:nvSpPr>
          <p:spPr>
            <a:xfrm>
              <a:off x="0" y="432"/>
              <a:ext cx="864" cy="288"/>
            </a:xfrm>
            <a:prstGeom prst="roundRect">
              <a:avLst>
                <a:gd name="adj" fmla="val 16667"/>
              </a:avLst>
            </a:prstGeom>
            <a:solidFill>
              <a:srgbClr val="6B8BDB"/>
            </a:solidFill>
            <a:ln w="9525" cap="flat" cmpd="sng">
              <a:solidFill>
                <a:srgbClr val="6B8BDB"/>
              </a:solidFill>
              <a:prstDash val="solid"/>
              <a:round/>
              <a:headEnd type="none" w="med" len="med"/>
              <a:tailEnd type="none" w="med" len="med"/>
            </a:ln>
          </p:spPr>
          <p:txBody>
            <a:bodyPr anchor="ctr"/>
            <a:lstStyle/>
            <a:p>
              <a:pPr lvl="0" indent="0" algn="ctr"/>
              <a:r>
                <a:rPr lang="zh-CN" altLang="en-US" sz="2800" dirty="0">
                  <a:solidFill>
                    <a:srgbClr val="FFFF00"/>
                  </a:solidFill>
                  <a:latin typeface="Tahoma" panose="020B0604030504040204" pitchFamily="34" charset="0"/>
                  <a:ea typeface="黑体" panose="02010609060101010101" pitchFamily="49" charset="-122"/>
                </a:rPr>
                <a:t>议题</a:t>
              </a:r>
            </a:p>
          </p:txBody>
        </p:sp>
        <p:cxnSp>
          <p:nvCxnSpPr>
            <p:cNvPr id="37903" name="肘形连接符 98310"/>
            <p:cNvCxnSpPr>
              <a:stCxn id="37902" idx="0"/>
              <a:endCxn id="37901" idx="2"/>
            </p:cNvCxnSpPr>
            <p:nvPr/>
          </p:nvCxnSpPr>
          <p:spPr>
            <a:xfrm rot="-5400000">
              <a:off x="864" y="-144"/>
              <a:ext cx="144" cy="1008"/>
            </a:xfrm>
            <a:prstGeom prst="bentConnector3">
              <a:avLst>
                <a:gd name="adj1" fmla="val 40000"/>
              </a:avLst>
            </a:prstGeom>
            <a:ln w="28575" cap="flat" cmpd="sng">
              <a:solidFill>
                <a:srgbClr val="8FACE8"/>
              </a:solidFill>
              <a:prstDash val="solid"/>
              <a:miter/>
              <a:headEnd type="none" w="med" len="med"/>
              <a:tailEnd type="none" w="med" len="med"/>
            </a:ln>
          </p:spPr>
        </p:cxnSp>
        <p:sp>
          <p:nvSpPr>
            <p:cNvPr id="37904" name="圆角矩形 98311"/>
            <p:cNvSpPr/>
            <p:nvPr/>
          </p:nvSpPr>
          <p:spPr>
            <a:xfrm>
              <a:off x="1008" y="432"/>
              <a:ext cx="864" cy="288"/>
            </a:xfrm>
            <a:prstGeom prst="roundRect">
              <a:avLst>
                <a:gd name="adj" fmla="val 16667"/>
              </a:avLst>
            </a:prstGeom>
            <a:solidFill>
              <a:srgbClr val="6B8BDB"/>
            </a:solidFill>
            <a:ln w="9525" cap="flat" cmpd="sng">
              <a:solidFill>
                <a:srgbClr val="6B8BDB"/>
              </a:solidFill>
              <a:prstDash val="solid"/>
              <a:round/>
              <a:headEnd type="none" w="med" len="med"/>
              <a:tailEnd type="none" w="med" len="med"/>
            </a:ln>
          </p:spPr>
          <p:txBody>
            <a:bodyPr anchor="ctr"/>
            <a:lstStyle/>
            <a:p>
              <a:pPr lvl="0" indent="0" algn="ctr"/>
              <a:r>
                <a:rPr lang="zh-CN" altLang="en-US" sz="2800" dirty="0">
                  <a:solidFill>
                    <a:srgbClr val="FFFF00"/>
                  </a:solidFill>
                  <a:latin typeface="Tahoma" panose="020B0604030504040204" pitchFamily="34" charset="0"/>
                  <a:ea typeface="黑体" panose="02010609060101010101" pitchFamily="49" charset="-122"/>
                </a:rPr>
                <a:t>内容</a:t>
              </a:r>
            </a:p>
          </p:txBody>
        </p:sp>
        <p:cxnSp>
          <p:nvCxnSpPr>
            <p:cNvPr id="37905" name="肘形连接符 98312"/>
            <p:cNvCxnSpPr>
              <a:stCxn id="37904" idx="0"/>
              <a:endCxn id="37901" idx="2"/>
            </p:cNvCxnSpPr>
            <p:nvPr/>
          </p:nvCxnSpPr>
          <p:spPr>
            <a:xfrm rot="-5400000">
              <a:off x="1368" y="359"/>
              <a:ext cx="144" cy="2"/>
            </a:xfrm>
            <a:prstGeom prst="bentConnector2">
              <a:avLst/>
            </a:prstGeom>
            <a:ln w="28575" cap="flat" cmpd="sng">
              <a:solidFill>
                <a:srgbClr val="8FACE8"/>
              </a:solidFill>
              <a:prstDash val="solid"/>
              <a:miter/>
              <a:headEnd type="none" w="med" len="med"/>
              <a:tailEnd type="none" w="med" len="med"/>
            </a:ln>
          </p:spPr>
        </p:cxnSp>
        <p:sp>
          <p:nvSpPr>
            <p:cNvPr id="37906" name="圆角矩形 98313"/>
            <p:cNvSpPr/>
            <p:nvPr/>
          </p:nvSpPr>
          <p:spPr>
            <a:xfrm>
              <a:off x="2016" y="432"/>
              <a:ext cx="864" cy="288"/>
            </a:xfrm>
            <a:prstGeom prst="roundRect">
              <a:avLst>
                <a:gd name="adj" fmla="val 16667"/>
              </a:avLst>
            </a:prstGeom>
            <a:solidFill>
              <a:srgbClr val="6B8BDB"/>
            </a:solidFill>
            <a:ln w="9525" cap="flat" cmpd="sng">
              <a:solidFill>
                <a:srgbClr val="6B8BDB"/>
              </a:solidFill>
              <a:prstDash val="solid"/>
              <a:round/>
              <a:headEnd type="none" w="med" len="med"/>
              <a:tailEnd type="none" w="med" len="med"/>
            </a:ln>
          </p:spPr>
          <p:txBody>
            <a:bodyPr anchor="ctr"/>
            <a:lstStyle/>
            <a:p>
              <a:pPr lvl="0" indent="0" algn="ctr"/>
              <a:r>
                <a:rPr lang="zh-CN" altLang="en-US" sz="2800" dirty="0">
                  <a:solidFill>
                    <a:srgbClr val="FFFF00"/>
                  </a:solidFill>
                  <a:latin typeface="Tahoma" panose="020B0604030504040204" pitchFamily="34" charset="0"/>
                  <a:ea typeface="黑体" panose="02010609060101010101" pitchFamily="49" charset="-122"/>
                </a:rPr>
                <a:t>活动</a:t>
              </a:r>
            </a:p>
          </p:txBody>
        </p:sp>
        <p:cxnSp>
          <p:nvCxnSpPr>
            <p:cNvPr id="37907" name="肘形连接符 98314"/>
            <p:cNvCxnSpPr>
              <a:stCxn id="37906" idx="0"/>
              <a:endCxn id="37901" idx="2"/>
            </p:cNvCxnSpPr>
            <p:nvPr/>
          </p:nvCxnSpPr>
          <p:spPr>
            <a:xfrm rot="5400000" flipH="1">
              <a:off x="1872" y="-144"/>
              <a:ext cx="144" cy="1008"/>
            </a:xfrm>
            <a:prstGeom prst="bentConnector3">
              <a:avLst>
                <a:gd name="adj1" fmla="val 40000"/>
              </a:avLst>
            </a:prstGeom>
            <a:ln w="28575" cap="flat" cmpd="sng">
              <a:solidFill>
                <a:srgbClr val="8FACE8"/>
              </a:solidFill>
              <a:prstDash val="solid"/>
              <a:miter/>
              <a:headEnd type="none" w="med" len="med"/>
              <a:tailEnd type="none" w="med" len="med"/>
            </a:ln>
          </p:spPr>
        </p:cxnSp>
      </p:grpSp>
    </p:spTree>
    <p:extLst>
      <p:ext uri="{BB962C8B-B14F-4D97-AF65-F5344CB8AC3E}">
        <p14:creationId xmlns:p14="http://schemas.microsoft.com/office/powerpoint/2010/main" val="510242372"/>
      </p:ext>
    </p:extLst>
  </p:cSld>
  <p:clrMapOvr>
    <a:masterClrMapping/>
  </p:clrMapOvr>
  <p:transition spd="slow">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3"/>
          <p:cNvSpPr>
            <a:spLocks noGrp="1"/>
          </p:cNvSpPr>
          <p:nvPr>
            <p:ph idx="1"/>
          </p:nvPr>
        </p:nvSpPr>
        <p:spPr>
          <a:xfrm>
            <a:off x="1546225" y="1998980"/>
            <a:ext cx="6740525" cy="4114165"/>
          </a:xfrm>
        </p:spPr>
        <p:txBody>
          <a:bodyPr wrap="square" lIns="91440" tIns="45720" rIns="91440" bIns="45720" anchor="t"/>
          <a:lstStyle/>
          <a:p>
            <a:pPr eaLnBrk="1" hangingPunct="1">
              <a:lnSpc>
                <a:spcPct val="150000"/>
              </a:lnSpc>
              <a:spcBef>
                <a:spcPct val="0"/>
              </a:spcBef>
              <a:buClrTx/>
            </a:pPr>
            <a:r>
              <a:rPr lang="en-US" altLang="zh-CN" sz="2000" b="1" dirty="0">
                <a:solidFill>
                  <a:srgbClr val="FFFF00"/>
                </a:solidFill>
                <a:sym typeface="+mn-ea"/>
              </a:rPr>
              <a:t>    </a:t>
            </a:r>
            <a:r>
              <a:rPr lang="zh-CN" altLang="en-US" sz="2000" b="1" dirty="0">
                <a:sym typeface="+mn-ea"/>
              </a:rPr>
              <a:t>表达课程目标的新模式。</a:t>
            </a:r>
            <a:endParaRPr lang="zh-CN" altLang="en-US" sz="2000" b="1" dirty="0"/>
          </a:p>
          <a:p>
            <a:pPr eaLnBrk="1" hangingPunct="1">
              <a:lnSpc>
                <a:spcPct val="150000"/>
              </a:lnSpc>
              <a:spcBef>
                <a:spcPct val="0"/>
              </a:spcBef>
            </a:pPr>
            <a:r>
              <a:rPr lang="zh-CN" altLang="en-US" sz="2000" b="1" dirty="0">
                <a:sym typeface="+mn-ea"/>
              </a:rPr>
              <a:t>    整合课程内容的逻辑框架。</a:t>
            </a:r>
            <a:endParaRPr lang="en-US" altLang="zh-CN" sz="2000" b="1" dirty="0"/>
          </a:p>
          <a:p>
            <a:pPr eaLnBrk="1" hangingPunct="1">
              <a:lnSpc>
                <a:spcPct val="150000"/>
              </a:lnSpc>
              <a:spcBef>
                <a:spcPct val="0"/>
              </a:spcBef>
            </a:pPr>
            <a:r>
              <a:rPr lang="zh-CN" altLang="en-US" sz="2000" b="1" dirty="0">
                <a:sym typeface="+mn-ea"/>
              </a:rPr>
              <a:t>    划分质量水平</a:t>
            </a:r>
            <a:r>
              <a:rPr lang="zh-CN" altLang="en-US" sz="2000" b="1" dirty="0" smtClean="0">
                <a:sym typeface="+mn-ea"/>
              </a:rPr>
              <a:t>的根据。</a:t>
            </a:r>
            <a:endParaRPr lang="zh-CN" altLang="en-US" sz="2000" b="1" dirty="0"/>
          </a:p>
          <a:p>
            <a:pPr eaLnBrk="1" hangingPunct="1">
              <a:lnSpc>
                <a:spcPct val="150000"/>
              </a:lnSpc>
              <a:spcBef>
                <a:spcPct val="0"/>
              </a:spcBef>
            </a:pPr>
            <a:r>
              <a:rPr lang="zh-CN" altLang="en-US" sz="2000" b="1" dirty="0" smtClean="0">
                <a:sym typeface="+mn-ea"/>
              </a:rPr>
              <a:t>    主导</a:t>
            </a:r>
            <a:r>
              <a:rPr lang="zh-CN" altLang="en-US" sz="2000" b="1" dirty="0">
                <a:sym typeface="+mn-ea"/>
              </a:rPr>
              <a:t>课程实施</a:t>
            </a:r>
            <a:r>
              <a:rPr lang="zh-CN" altLang="en-US" sz="2000" b="1" dirty="0" smtClean="0">
                <a:sym typeface="+mn-ea"/>
              </a:rPr>
              <a:t>的引擎</a:t>
            </a:r>
            <a:r>
              <a:rPr lang="zh-CN" altLang="en-US" sz="2000" dirty="0" smtClean="0">
                <a:sym typeface="+mn-ea"/>
              </a:rPr>
              <a:t>。</a:t>
            </a:r>
            <a:endParaRPr lang="zh-CN" altLang="en-US" sz="2000" dirty="0">
              <a:sym typeface="+mn-ea"/>
            </a:endParaRPr>
          </a:p>
          <a:p>
            <a:pPr marL="0" indent="0" eaLnBrk="1" hangingPunct="1">
              <a:lnSpc>
                <a:spcPct val="150000"/>
              </a:lnSpc>
              <a:spcBef>
                <a:spcPct val="0"/>
              </a:spcBef>
              <a:buNone/>
            </a:pPr>
            <a:r>
              <a:rPr lang="zh-CN" altLang="en-US" sz="2000" b="1" dirty="0" smtClean="0">
                <a:solidFill>
                  <a:srgbClr val="FF0000"/>
                </a:solidFill>
                <a:sym typeface="+mn-ea"/>
              </a:rPr>
              <a:t>◆  </a:t>
            </a:r>
            <a:r>
              <a:rPr lang="zh-CN" altLang="en-US" sz="2000" b="1" dirty="0" smtClean="0">
                <a:solidFill>
                  <a:srgbClr val="FFFF00"/>
                </a:solidFill>
                <a:sym typeface="+mn-ea"/>
              </a:rPr>
              <a:t>要</a:t>
            </a:r>
            <a:r>
              <a:rPr lang="zh-CN" altLang="en-US" sz="2000" b="1" dirty="0">
                <a:solidFill>
                  <a:srgbClr val="FFFF00"/>
                </a:solidFill>
                <a:sym typeface="+mn-ea"/>
              </a:rPr>
              <a:t>说变化</a:t>
            </a:r>
            <a:r>
              <a:rPr lang="zh-CN" altLang="en-US" sz="2000" b="1" dirty="0" smtClean="0">
                <a:solidFill>
                  <a:srgbClr val="FFFF00"/>
                </a:solidFill>
                <a:sym typeface="+mn-ea"/>
              </a:rPr>
              <a:t>，凝炼</a:t>
            </a:r>
            <a:r>
              <a:rPr lang="zh-CN" altLang="en-US" sz="2000" b="1" dirty="0">
                <a:solidFill>
                  <a:srgbClr val="FFFF00"/>
                </a:solidFill>
                <a:sym typeface="+mn-ea"/>
              </a:rPr>
              <a:t>学科核心素养</a:t>
            </a:r>
            <a:r>
              <a:rPr lang="zh-CN" altLang="en-US" sz="2000" b="1" dirty="0" smtClean="0">
                <a:solidFill>
                  <a:srgbClr val="FFFF00"/>
                </a:solidFill>
                <a:sym typeface="+mn-ea"/>
              </a:rPr>
              <a:t>，堪称各科</a:t>
            </a:r>
            <a:r>
              <a:rPr lang="zh-CN" altLang="en-US" sz="2000" b="1" dirty="0" smtClean="0">
                <a:solidFill>
                  <a:srgbClr val="FFFF00"/>
                </a:solidFill>
              </a:rPr>
              <a:t>修订课程标准共有的标志性</a:t>
            </a:r>
            <a:r>
              <a:rPr lang="zh-CN" altLang="en-US" sz="2000" b="1" dirty="0" smtClean="0">
                <a:solidFill>
                  <a:srgbClr val="FFFF00"/>
                </a:solidFill>
                <a:sym typeface="+mn-ea"/>
              </a:rPr>
              <a:t>变化</a:t>
            </a:r>
            <a:r>
              <a:rPr lang="zh-CN" altLang="en-US" sz="2000" b="1" dirty="0" smtClean="0">
                <a:solidFill>
                  <a:srgbClr val="FFFF00"/>
                </a:solidFill>
              </a:rPr>
              <a:t>。唯有</a:t>
            </a:r>
            <a:r>
              <a:rPr lang="zh-CN" altLang="en-US" sz="2000" b="1" dirty="0" smtClean="0">
                <a:solidFill>
                  <a:srgbClr val="FFFF00"/>
                </a:solidFill>
                <a:sym typeface="+mn-ea"/>
              </a:rPr>
              <a:t>对相关问题想</a:t>
            </a:r>
            <a:r>
              <a:rPr lang="zh-CN" altLang="en-US" sz="2000" b="1" dirty="0">
                <a:solidFill>
                  <a:srgbClr val="FFFF00"/>
                </a:solidFill>
                <a:sym typeface="+mn-ea"/>
              </a:rPr>
              <a:t>透彻、说明白、达成共识，才能纲举目张，有效</a:t>
            </a:r>
            <a:r>
              <a:rPr lang="zh-CN" altLang="en-US" sz="2000" b="1" dirty="0" smtClean="0">
                <a:solidFill>
                  <a:srgbClr val="FFFF00"/>
                </a:solidFill>
                <a:sym typeface="+mn-ea"/>
              </a:rPr>
              <a:t>探讨课标所有</a:t>
            </a:r>
            <a:r>
              <a:rPr lang="zh-CN" altLang="en-US" sz="2000" b="1" dirty="0">
                <a:solidFill>
                  <a:srgbClr val="FFFF00"/>
                </a:solidFill>
                <a:sym typeface="+mn-ea"/>
              </a:rPr>
              <a:t>环节的所有话题。</a:t>
            </a:r>
            <a:endParaRPr lang="zh-CN" altLang="en-US" sz="2000" b="1" dirty="0">
              <a:solidFill>
                <a:srgbClr val="FFFF00"/>
              </a:solidFill>
            </a:endParaRPr>
          </a:p>
          <a:p>
            <a:pPr marL="0" indent="0" eaLnBrk="1" hangingPunct="1">
              <a:lnSpc>
                <a:spcPct val="150000"/>
              </a:lnSpc>
              <a:spcBef>
                <a:spcPct val="0"/>
              </a:spcBef>
              <a:buNone/>
            </a:pPr>
            <a:endParaRPr lang="zh-CN" altLang="en-US" sz="2000" b="1" dirty="0">
              <a:solidFill>
                <a:srgbClr val="FFFF00"/>
              </a:solidFill>
            </a:endParaRPr>
          </a:p>
        </p:txBody>
      </p:sp>
      <p:sp>
        <p:nvSpPr>
          <p:cNvPr id="2" name="圆角矩形 1"/>
          <p:cNvSpPr/>
          <p:nvPr/>
        </p:nvSpPr>
        <p:spPr>
          <a:xfrm>
            <a:off x="827740" y="634885"/>
            <a:ext cx="8085278" cy="808252"/>
          </a:xfrm>
          <a:prstGeom prst="round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C00000"/>
                </a:solidFill>
                <a:latin typeface="+mn-ea"/>
                <a:sym typeface="+mn-ea"/>
              </a:rPr>
              <a:t>看点二：以培育学科核心素养</a:t>
            </a:r>
            <a:r>
              <a:rPr lang="zh-CN" altLang="en-US" dirty="0" smtClean="0">
                <a:solidFill>
                  <a:srgbClr val="C00000"/>
                </a:solidFill>
                <a:latin typeface="+mn-ea"/>
                <a:sym typeface="+mn-ea"/>
              </a:rPr>
              <a:t>为纲</a:t>
            </a:r>
            <a:endParaRPr lang="zh-CN" altLang="en-US" dirty="0">
              <a:solidFill>
                <a:srgbClr val="C00000"/>
              </a:solidFill>
            </a:endParaRPr>
          </a:p>
        </p:txBody>
      </p:sp>
    </p:spTree>
    <p:extLst>
      <p:ext uri="{BB962C8B-B14F-4D97-AF65-F5344CB8AC3E}">
        <p14:creationId xmlns:p14="http://schemas.microsoft.com/office/powerpoint/2010/main" val="2184372586"/>
      </p:ext>
    </p:extLst>
  </p:cSld>
  <p:clrMapOvr>
    <a:masterClrMapping/>
  </p:clrMapOvr>
  <p:transition spd="slow">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en-US" altLang="zh-CN" sz="3200" dirty="0">
                <a:solidFill>
                  <a:srgbClr val="0DF36A"/>
                </a:solidFill>
              </a:rPr>
              <a:t>1</a:t>
            </a:r>
            <a:r>
              <a:rPr lang="zh-CN" altLang="en-US" sz="3200" dirty="0">
                <a:solidFill>
                  <a:srgbClr val="0DF36A"/>
                </a:solidFill>
              </a:rPr>
              <a:t>、如何定义学科核心素养？</a:t>
            </a:r>
          </a:p>
        </p:txBody>
      </p:sp>
      <p:sp>
        <p:nvSpPr>
          <p:cNvPr id="3" name="内容占位符 2"/>
          <p:cNvSpPr>
            <a:spLocks noGrp="1"/>
          </p:cNvSpPr>
          <p:nvPr>
            <p:ph idx="1"/>
          </p:nvPr>
        </p:nvSpPr>
        <p:spPr/>
        <p:txBody>
          <a:bodyPr/>
          <a:lstStyle/>
          <a:p>
            <a:pPr marL="0" indent="0">
              <a:lnSpc>
                <a:spcPct val="170000"/>
              </a:lnSpc>
              <a:buNone/>
            </a:pPr>
            <a:r>
              <a:rPr lang="zh-CN" altLang="en-US" sz="2000" b="1" dirty="0" smtClean="0">
                <a:sym typeface="+mn-ea"/>
              </a:rPr>
              <a:t>    “</a:t>
            </a:r>
            <a:r>
              <a:rPr lang="zh-CN" altLang="en-US" sz="2000" b="1" dirty="0">
                <a:sym typeface="+mn-ea"/>
              </a:rPr>
              <a:t>个体在面对现实的、不确定的生活情境时，能够综合运用特定学习方式所孕育出来的（跨）学科观念、思维模式和探究技能，结构化的（跨）学科知识和技能，以及世界观、人生观和价值观在内的动力系统，在分析情境、提出问题、解决问题、交流结果过程中表现出来的综合性品质。</a:t>
            </a:r>
            <a:r>
              <a:rPr lang="zh-CN" altLang="en-US" sz="2000" b="1" dirty="0" smtClean="0">
                <a:sym typeface="+mn-ea"/>
              </a:rPr>
              <a:t>”</a:t>
            </a:r>
            <a:endParaRPr lang="en-US" altLang="zh-CN" sz="2000" b="1" dirty="0" smtClean="0">
              <a:sym typeface="+mn-ea"/>
            </a:endParaRPr>
          </a:p>
          <a:p>
            <a:pPr marL="0" indent="0">
              <a:lnSpc>
                <a:spcPct val="170000"/>
              </a:lnSpc>
              <a:buNone/>
            </a:pPr>
            <a:r>
              <a:rPr lang="zh-CN" altLang="en-US" sz="2000" b="1" dirty="0" smtClean="0">
                <a:solidFill>
                  <a:srgbClr val="FF0000"/>
                </a:solidFill>
                <a:sym typeface="+mn-ea"/>
              </a:rPr>
              <a:t>◆</a:t>
            </a:r>
            <a:r>
              <a:rPr lang="en-US" altLang="zh-CN" sz="2000" dirty="0">
                <a:solidFill>
                  <a:srgbClr val="0DF36A"/>
                </a:solidFill>
                <a:latin typeface="微软雅黑" panose="020B0503020204020204" charset="-122"/>
                <a:ea typeface="微软雅黑" panose="020B0503020204020204" charset="-122"/>
              </a:rPr>
              <a:t> </a:t>
            </a:r>
            <a:r>
              <a:rPr lang="en-US" altLang="zh-CN" sz="2000" dirty="0" smtClean="0">
                <a:solidFill>
                  <a:srgbClr val="0DF36A"/>
                </a:solidFill>
                <a:latin typeface="微软雅黑" panose="020B0503020204020204" charset="-122"/>
                <a:ea typeface="微软雅黑" panose="020B0503020204020204" charset="-122"/>
              </a:rPr>
              <a:t> </a:t>
            </a:r>
            <a:r>
              <a:rPr lang="en-US" altLang="zh-CN" sz="2000" b="1" dirty="0" err="1" smtClean="0">
                <a:solidFill>
                  <a:srgbClr val="FFFF00"/>
                </a:solidFill>
                <a:latin typeface="+mj-ea"/>
                <a:ea typeface="+mj-ea"/>
              </a:rPr>
              <a:t>学科核心素养是学科育人价值的集中体现</a:t>
            </a:r>
            <a:r>
              <a:rPr lang="en-US" altLang="zh-CN" sz="2000" b="1" dirty="0" err="1">
                <a:solidFill>
                  <a:srgbClr val="FFFF00"/>
                </a:solidFill>
                <a:latin typeface="+mj-ea"/>
                <a:ea typeface="+mj-ea"/>
              </a:rPr>
              <a:t>，是</a:t>
            </a:r>
            <a:r>
              <a:rPr lang="zh-CN" altLang="en-US" sz="2000" b="1" dirty="0">
                <a:solidFill>
                  <a:srgbClr val="FFFF00"/>
                </a:solidFill>
                <a:latin typeface="+mj-ea"/>
                <a:ea typeface="+mj-ea"/>
              </a:rPr>
              <a:t>学生</a:t>
            </a:r>
            <a:r>
              <a:rPr lang="en-US" altLang="zh-CN" sz="2000" b="1" dirty="0" err="1">
                <a:solidFill>
                  <a:srgbClr val="FFFF00"/>
                </a:solidFill>
                <a:latin typeface="+mj-ea"/>
                <a:ea typeface="+mj-ea"/>
              </a:rPr>
              <a:t>通过学科学习而逐步形成的</a:t>
            </a:r>
            <a:r>
              <a:rPr lang="zh-CN" altLang="en-US" sz="2000" b="1" dirty="0">
                <a:solidFill>
                  <a:srgbClr val="FFFF00"/>
                </a:solidFill>
                <a:latin typeface="+mj-ea"/>
                <a:ea typeface="+mj-ea"/>
              </a:rPr>
              <a:t>正确</a:t>
            </a:r>
            <a:r>
              <a:rPr lang="en-US" altLang="zh-CN" sz="2000" b="1" dirty="0" err="1">
                <a:solidFill>
                  <a:srgbClr val="FFFF00"/>
                </a:solidFill>
                <a:latin typeface="+mj-ea"/>
                <a:ea typeface="+mj-ea"/>
                <a:sym typeface="+mn-ea"/>
              </a:rPr>
              <a:t>价值观念</a:t>
            </a:r>
            <a:r>
              <a:rPr lang="zh-CN" altLang="en-US" sz="2000" b="1" dirty="0">
                <a:solidFill>
                  <a:srgbClr val="FFFF00"/>
                </a:solidFill>
                <a:latin typeface="+mj-ea"/>
                <a:ea typeface="+mj-ea"/>
                <a:sym typeface="+mn-ea"/>
              </a:rPr>
              <a:t>、</a:t>
            </a:r>
            <a:r>
              <a:rPr lang="en-US" altLang="zh-CN" sz="2000" b="1" dirty="0" err="1">
                <a:solidFill>
                  <a:srgbClr val="FFFF00"/>
                </a:solidFill>
                <a:latin typeface="+mj-ea"/>
                <a:ea typeface="+mj-ea"/>
                <a:sym typeface="+mn-ea"/>
              </a:rPr>
              <a:t>必备品格</a:t>
            </a:r>
            <a:r>
              <a:rPr lang="zh-CN" altLang="en-US" sz="2000" b="1" dirty="0">
                <a:solidFill>
                  <a:srgbClr val="FFFF00"/>
                </a:solidFill>
                <a:latin typeface="+mj-ea"/>
                <a:ea typeface="+mj-ea"/>
                <a:sym typeface="+mn-ea"/>
              </a:rPr>
              <a:t>和</a:t>
            </a:r>
            <a:r>
              <a:rPr lang="en-US" altLang="zh-CN" sz="2000" b="1" dirty="0" err="1">
                <a:solidFill>
                  <a:srgbClr val="FFFF00"/>
                </a:solidFill>
                <a:latin typeface="+mj-ea"/>
                <a:ea typeface="+mj-ea"/>
              </a:rPr>
              <a:t>关键能力</a:t>
            </a:r>
            <a:r>
              <a:rPr lang="en-US" altLang="zh-CN" sz="2000" b="1" dirty="0">
                <a:solidFill>
                  <a:srgbClr val="FFFF00"/>
                </a:solidFill>
                <a:latin typeface="+mj-ea"/>
                <a:ea typeface="+mj-ea"/>
              </a:rPr>
              <a:t>。</a:t>
            </a:r>
            <a:endParaRPr lang="zh-CN" altLang="en-US" sz="2000" b="1" dirty="0">
              <a:solidFill>
                <a:srgbClr val="FFFF00"/>
              </a:solidFill>
              <a:latin typeface="+mj-ea"/>
              <a:ea typeface="+mj-ea"/>
            </a:endParaRPr>
          </a:p>
          <a:p>
            <a:endParaRPr lang="zh-CN" altLang="en-US" sz="2400" dirty="0"/>
          </a:p>
        </p:txBody>
      </p:sp>
    </p:spTree>
    <p:extLst>
      <p:ext uri="{BB962C8B-B14F-4D97-AF65-F5344CB8AC3E}">
        <p14:creationId xmlns:p14="http://schemas.microsoft.com/office/powerpoint/2010/main" val="782865641"/>
      </p:ext>
    </p:extLst>
  </p:cSld>
  <p:clrMapOvr>
    <a:masterClrMapping/>
  </p:clrMapOvr>
  <p:transition spd="slow">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166110" y="299085"/>
            <a:ext cx="3228340" cy="1423035"/>
          </a:xfrm>
        </p:spPr>
        <p:txBody>
          <a:bodyPr/>
          <a:lstStyle/>
          <a:p>
            <a:pPr algn="ctr"/>
            <a:r>
              <a:rPr lang="zh-CN" altLang="en-US" sz="3600">
                <a:solidFill>
                  <a:srgbClr val="FFFF00"/>
                </a:solidFill>
                <a:sym typeface="+mn-ea"/>
              </a:rPr>
              <a:t>什么是素养</a:t>
            </a:r>
          </a:p>
        </p:txBody>
      </p:sp>
      <p:sp>
        <p:nvSpPr>
          <p:cNvPr id="3" name="内容占位符 2"/>
          <p:cNvSpPr>
            <a:spLocks noGrp="1"/>
          </p:cNvSpPr>
          <p:nvPr>
            <p:ph idx="1"/>
          </p:nvPr>
        </p:nvSpPr>
        <p:spPr>
          <a:xfrm>
            <a:off x="1043755" y="1722120"/>
            <a:ext cx="7412728" cy="4182186"/>
          </a:xfrm>
        </p:spPr>
        <p:txBody>
          <a:bodyPr/>
          <a:lstStyle/>
          <a:p>
            <a:pPr marL="0" indent="0">
              <a:lnSpc>
                <a:spcPct val="170000"/>
              </a:lnSpc>
              <a:buNone/>
            </a:pPr>
            <a:r>
              <a:rPr lang="en-US" altLang="zh-CN" sz="2400" dirty="0"/>
              <a:t>      </a:t>
            </a:r>
            <a:r>
              <a:rPr lang="zh-CN" altLang="en-US" sz="2000" b="1" dirty="0"/>
              <a:t>素养是一种品质，它不是先天固有的，而是后天养成的。但这种品质，不仅因“教化”养成，而且因“阅历”自成，是人人终将拥有的品质。也就是说：无论从事什么工作（行业、产业、专业、职业）、充当什么角色（家庭的、社会的），无论接受过系统教育、培训与否，事实上，每个人都会面对特定的“生活情境”而表现出各自的素养。说到底：素养，是人们生活经验的结晶；实践，是滋养素养的源泉</a:t>
            </a:r>
            <a:r>
              <a:rPr lang="zh-CN" altLang="en-US" sz="2000" b="1" dirty="0" smtClean="0"/>
              <a:t>。</a:t>
            </a:r>
            <a:endParaRPr lang="en-US" altLang="zh-CN" sz="2000" b="1" dirty="0" smtClean="0"/>
          </a:p>
          <a:p>
            <a:pPr marL="0" indent="0">
              <a:lnSpc>
                <a:spcPct val="170000"/>
              </a:lnSpc>
              <a:buNone/>
            </a:pPr>
            <a:r>
              <a:rPr lang="zh-CN" altLang="en-US" sz="2000" b="1" dirty="0" smtClean="0">
                <a:solidFill>
                  <a:srgbClr val="00FF00"/>
                </a:solidFill>
              </a:rPr>
              <a:t>       </a:t>
            </a:r>
            <a:endParaRPr lang="zh-CN" altLang="en-US" sz="2000" b="1" dirty="0">
              <a:solidFill>
                <a:srgbClr val="00FF00"/>
              </a:solidFill>
            </a:endParaRPr>
          </a:p>
        </p:txBody>
      </p:sp>
      <p:sp>
        <p:nvSpPr>
          <p:cNvPr id="58371" name="AutoShape 4"/>
          <p:cNvSpPr/>
          <p:nvPr/>
        </p:nvSpPr>
        <p:spPr>
          <a:xfrm>
            <a:off x="323705" y="188775"/>
            <a:ext cx="1201248" cy="1336495"/>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chemeClr val="bg1"/>
                </a:solidFill>
                <a:latin typeface="Tahoma" panose="020B0604030504040204" pitchFamily="34" charset="0"/>
                <a:ea typeface="隶书" panose="02010509060101010101" pitchFamily="49" charset="-122"/>
              </a:rPr>
              <a:t>释义一</a:t>
            </a:r>
            <a:endParaRPr lang="zh-CN" altLang="en-US" sz="3200" dirty="0">
              <a:solidFill>
                <a:schemeClr val="bg1"/>
              </a:solidFill>
              <a:latin typeface="Tahoma" panose="020B0604030504040204" pitchFamily="34" charset="0"/>
              <a:ea typeface="隶书" panose="02010509060101010101" pitchFamily="49" charset="-122"/>
            </a:endParaRPr>
          </a:p>
        </p:txBody>
      </p:sp>
      <p:sp>
        <p:nvSpPr>
          <p:cNvPr id="5" name="文本框 4"/>
          <p:cNvSpPr txBox="1"/>
          <p:nvPr/>
        </p:nvSpPr>
        <p:spPr>
          <a:xfrm>
            <a:off x="1259770" y="5661155"/>
            <a:ext cx="6912480" cy="461665"/>
          </a:xfrm>
          <a:prstGeom prst="rect">
            <a:avLst/>
          </a:prstGeom>
          <a:noFill/>
          <a:ln w="28575">
            <a:solidFill>
              <a:srgbClr val="FFFF00"/>
            </a:solidFill>
          </a:ln>
        </p:spPr>
        <p:txBody>
          <a:bodyPr wrap="square" rtlCol="0">
            <a:spAutoFit/>
          </a:bodyPr>
          <a:lstStyle/>
          <a:p>
            <a:pPr algn="ctr"/>
            <a:r>
              <a:rPr lang="zh-CN" altLang="en-US" sz="2400" b="1" dirty="0" smtClean="0">
                <a:solidFill>
                  <a:srgbClr val="00FF00"/>
                </a:solidFill>
                <a:latin typeface="楷体" panose="02010609060101010101" pitchFamily="49" charset="-122"/>
                <a:ea typeface="楷体" panose="02010609060101010101" pitchFamily="49" charset="-122"/>
              </a:rPr>
              <a:t>思考题：</a:t>
            </a:r>
            <a:r>
              <a:rPr lang="zh-CN" altLang="en-US" sz="2400" b="1" dirty="0">
                <a:solidFill>
                  <a:srgbClr val="00FF00"/>
                </a:solidFill>
                <a:latin typeface="楷体" panose="02010609060101010101" pitchFamily="49" charset="-122"/>
                <a:ea typeface="楷体" panose="02010609060101010101" pitchFamily="49" charset="-122"/>
              </a:rPr>
              <a:t>素养与</a:t>
            </a:r>
            <a:r>
              <a:rPr lang="zh-CN" altLang="en-US" sz="2400" b="1" dirty="0" smtClean="0">
                <a:solidFill>
                  <a:srgbClr val="00FF00"/>
                </a:solidFill>
                <a:latin typeface="楷体" panose="02010609060101010101" pitchFamily="49" charset="-122"/>
                <a:ea typeface="楷体" panose="02010609060101010101" pitchFamily="49" charset="-122"/>
              </a:rPr>
              <a:t>素质？</a:t>
            </a:r>
            <a:endParaRPr lang="zh-CN" altLang="en-US" sz="2400" b="1" dirty="0">
              <a:solidFill>
                <a:srgbClr val="00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743043772"/>
      </p:ext>
    </p:extLst>
  </p:cSld>
  <p:clrMapOvr>
    <a:masterClrMapping/>
  </p:clrMapOvr>
  <p:transition spd="slow">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79245" y="314325"/>
            <a:ext cx="6392545" cy="1422400"/>
          </a:xfrm>
        </p:spPr>
        <p:txBody>
          <a:bodyPr/>
          <a:lstStyle/>
          <a:p>
            <a:pPr algn="ctr"/>
            <a:r>
              <a:rPr lang="zh-CN" altLang="en-US" sz="3600">
                <a:solidFill>
                  <a:srgbClr val="FFFF00"/>
                </a:solidFill>
                <a:sym typeface="+mn-ea"/>
              </a:rPr>
              <a:t>什么是核心素养</a:t>
            </a:r>
          </a:p>
        </p:txBody>
      </p:sp>
      <p:sp>
        <p:nvSpPr>
          <p:cNvPr id="3" name="内容占位符 2"/>
          <p:cNvSpPr>
            <a:spLocks noGrp="1"/>
          </p:cNvSpPr>
          <p:nvPr>
            <p:ph idx="1"/>
          </p:nvPr>
        </p:nvSpPr>
        <p:spPr>
          <a:xfrm>
            <a:off x="971750" y="1834811"/>
            <a:ext cx="7537480" cy="3895970"/>
          </a:xfrm>
        </p:spPr>
        <p:txBody>
          <a:bodyPr/>
          <a:lstStyle/>
          <a:p>
            <a:pPr marL="0" indent="0">
              <a:lnSpc>
                <a:spcPct val="140000"/>
              </a:lnSpc>
              <a:buNone/>
            </a:pPr>
            <a:r>
              <a:rPr lang="en-US" altLang="zh-CN" sz="2400" dirty="0"/>
              <a:t>       </a:t>
            </a:r>
            <a:r>
              <a:rPr lang="zh-CN" altLang="en-US" sz="2000" b="1" dirty="0"/>
              <a:t>所谓核心素养</a:t>
            </a:r>
            <a:r>
              <a:rPr lang="zh-CN" altLang="en-US" sz="2000" b="1" dirty="0" smtClean="0"/>
              <a:t>，包括</a:t>
            </a:r>
            <a:r>
              <a:rPr lang="zh-CN" altLang="en-US" sz="2000" b="1" dirty="0"/>
              <a:t>价值观念、必备品格和关键</a:t>
            </a:r>
            <a:r>
              <a:rPr lang="zh-CN" altLang="en-US" sz="2000" b="1" dirty="0" smtClean="0"/>
              <a:t>能力；形成</a:t>
            </a:r>
            <a:r>
              <a:rPr lang="zh-CN" altLang="en-US" sz="2000" b="1" dirty="0"/>
              <a:t>核心素养是有预设</a:t>
            </a:r>
            <a:r>
              <a:rPr lang="zh-CN" altLang="en-US" sz="2000" b="1" dirty="0">
                <a:sym typeface="+mn-ea"/>
              </a:rPr>
              <a:t>过程和</a:t>
            </a:r>
            <a:r>
              <a:rPr lang="zh-CN" altLang="en-US" sz="2000" b="1" dirty="0"/>
              <a:t>预期目标的结果，</a:t>
            </a:r>
            <a:r>
              <a:rPr lang="zh-CN" altLang="en-US" sz="2000" b="1" dirty="0">
                <a:sym typeface="+mn-ea"/>
              </a:rPr>
              <a:t>是一个系统性、总体性的框架。</a:t>
            </a:r>
            <a:r>
              <a:rPr lang="zh-CN" altLang="en-US" sz="2000" b="1" dirty="0"/>
              <a:t>比如，中国学生发展核心素养，就是党的教育方针的具体化、细化。它立足“人的全面发展”，着眼“文化基础”“自主发展”“社会参与”三个方面，分别对应“人文底蕴”“科学精神”“学会学习”“健康生活”“责任担当”“实践创新”6大素养，包括18个基本要点</a:t>
            </a:r>
            <a:r>
              <a:rPr lang="zh-CN" altLang="en-US" sz="2000" b="1" dirty="0" smtClean="0"/>
              <a:t>。</a:t>
            </a:r>
            <a:endParaRPr lang="en-US" altLang="zh-CN" sz="2000" b="1" dirty="0" smtClean="0"/>
          </a:p>
          <a:p>
            <a:pPr marL="0" indent="0">
              <a:lnSpc>
                <a:spcPct val="140000"/>
              </a:lnSpc>
              <a:buNone/>
            </a:pPr>
            <a:r>
              <a:rPr lang="zh-CN" altLang="en-US" sz="2000" b="1" dirty="0" smtClean="0">
                <a:solidFill>
                  <a:srgbClr val="00FF00"/>
                </a:solidFill>
              </a:rPr>
              <a:t>      </a:t>
            </a:r>
            <a:endParaRPr lang="zh-CN" altLang="en-US" sz="2000" b="1" dirty="0">
              <a:solidFill>
                <a:srgbClr val="00FF00"/>
              </a:solidFill>
            </a:endParaRPr>
          </a:p>
          <a:p>
            <a:pPr marL="0" indent="0">
              <a:lnSpc>
                <a:spcPct val="140000"/>
              </a:lnSpc>
              <a:buNone/>
            </a:pPr>
            <a:endParaRPr lang="zh-CN" altLang="en-US" sz="2000" b="1" dirty="0">
              <a:solidFill>
                <a:srgbClr val="00FF00"/>
              </a:solidFill>
            </a:endParaRPr>
          </a:p>
        </p:txBody>
      </p:sp>
      <p:sp>
        <p:nvSpPr>
          <p:cNvPr id="58371" name="AutoShape 4"/>
          <p:cNvSpPr/>
          <p:nvPr/>
        </p:nvSpPr>
        <p:spPr>
          <a:xfrm>
            <a:off x="395710" y="188775"/>
            <a:ext cx="1264498" cy="134602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chemeClr val="bg1"/>
                </a:solidFill>
                <a:latin typeface="Tahoma" panose="020B0604030504040204" pitchFamily="34" charset="0"/>
                <a:ea typeface="隶书" panose="02010509060101010101" pitchFamily="49" charset="-122"/>
              </a:rPr>
              <a:t>释义二</a:t>
            </a:r>
            <a:endParaRPr lang="zh-CN" altLang="en-US" sz="3200" dirty="0">
              <a:solidFill>
                <a:schemeClr val="bg1"/>
              </a:solidFill>
              <a:latin typeface="Tahoma" panose="020B0604030504040204" pitchFamily="34" charset="0"/>
              <a:ea typeface="隶书" panose="02010509060101010101" pitchFamily="49" charset="-122"/>
            </a:endParaRPr>
          </a:p>
        </p:txBody>
      </p:sp>
      <p:sp>
        <p:nvSpPr>
          <p:cNvPr id="5" name="文本框 4"/>
          <p:cNvSpPr txBox="1"/>
          <p:nvPr/>
        </p:nvSpPr>
        <p:spPr>
          <a:xfrm>
            <a:off x="1187765" y="5157120"/>
            <a:ext cx="6912479" cy="400110"/>
          </a:xfrm>
          <a:prstGeom prst="rect">
            <a:avLst/>
          </a:prstGeom>
          <a:noFill/>
          <a:ln w="38100">
            <a:solidFill>
              <a:srgbClr val="FFFF00"/>
            </a:solidFill>
          </a:ln>
        </p:spPr>
        <p:txBody>
          <a:bodyPr wrap="square" rtlCol="0">
            <a:spAutoFit/>
          </a:bodyPr>
          <a:lstStyle/>
          <a:p>
            <a:pPr algn="ctr"/>
            <a:r>
              <a:rPr lang="zh-CN" altLang="en-US" sz="2000" b="1" dirty="0" smtClean="0">
                <a:solidFill>
                  <a:srgbClr val="00FF00"/>
                </a:solidFill>
                <a:latin typeface="楷体" panose="02010609060101010101" pitchFamily="49" charset="-122"/>
                <a:ea typeface="楷体" panose="02010609060101010101" pitchFamily="49" charset="-122"/>
              </a:rPr>
              <a:t>思考题：自在与自为？</a:t>
            </a:r>
            <a:endParaRPr lang="zh-CN" altLang="en-US" sz="2000" b="1" dirty="0">
              <a:solidFill>
                <a:srgbClr val="00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61833369"/>
      </p:ext>
    </p:extLst>
  </p:cSld>
  <p:clrMapOvr>
    <a:masterClrMapping/>
  </p:clrMapOvr>
  <p:transition spd="slow">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420620" y="314325"/>
            <a:ext cx="4302760" cy="1355725"/>
          </a:xfrm>
        </p:spPr>
        <p:txBody>
          <a:bodyPr/>
          <a:lstStyle/>
          <a:p>
            <a:pPr algn="ctr"/>
            <a:r>
              <a:rPr lang="zh-CN" altLang="en-US" sz="3600">
                <a:solidFill>
                  <a:srgbClr val="FFFF00"/>
                </a:solidFill>
                <a:sym typeface="+mn-ea"/>
              </a:rPr>
              <a:t>什么是学科素养</a:t>
            </a:r>
            <a:endParaRPr lang="zh-CN" altLang="en-US">
              <a:sym typeface="+mn-ea"/>
            </a:endParaRPr>
          </a:p>
        </p:txBody>
      </p:sp>
      <p:sp>
        <p:nvSpPr>
          <p:cNvPr id="3" name="内容占位符 2"/>
          <p:cNvSpPr>
            <a:spLocks noGrp="1"/>
          </p:cNvSpPr>
          <p:nvPr>
            <p:ph idx="1"/>
          </p:nvPr>
        </p:nvSpPr>
        <p:spPr>
          <a:xfrm>
            <a:off x="1066800" y="1981200"/>
            <a:ext cx="7465475" cy="3535945"/>
          </a:xfrm>
        </p:spPr>
        <p:txBody>
          <a:bodyPr/>
          <a:lstStyle/>
          <a:p>
            <a:pPr marL="0" indent="0">
              <a:lnSpc>
                <a:spcPct val="140000"/>
              </a:lnSpc>
              <a:buNone/>
            </a:pPr>
            <a:r>
              <a:rPr lang="en-US" altLang="zh-CN" sz="2400" dirty="0"/>
              <a:t>   </a:t>
            </a:r>
            <a:r>
              <a:rPr lang="en-US" altLang="zh-CN" sz="2400" dirty="0" smtClean="0"/>
              <a:t>     </a:t>
            </a:r>
            <a:r>
              <a:rPr lang="zh-CN" altLang="en-US" sz="2000" b="1" dirty="0" smtClean="0"/>
              <a:t>学科</a:t>
            </a:r>
            <a:r>
              <a:rPr lang="zh-CN" altLang="en-US" sz="2000" b="1" dirty="0"/>
              <a:t>素养，是经历了“特定学习方式”后形成的“学科观念、思维模式和探究技能，结构化的（跨）学科知识和技能”</a:t>
            </a:r>
            <a:r>
              <a:rPr lang="zh-CN" altLang="en-US" sz="2000" b="1" dirty="0" smtClean="0"/>
              <a:t>。学科</a:t>
            </a:r>
            <a:r>
              <a:rPr lang="zh-CN" altLang="en-US" sz="2000" b="1" dirty="0"/>
              <a:t>素养不等同于学科知识，</a:t>
            </a:r>
            <a:r>
              <a:rPr lang="zh-CN" altLang="en-US" sz="2000" b="1" dirty="0" smtClean="0"/>
              <a:t>但学科</a:t>
            </a:r>
            <a:r>
              <a:rPr lang="zh-CN" altLang="en-US" sz="2000" b="1" dirty="0"/>
              <a:t>知识的积累，是造就学科素养的条件；学科素养的形成，是学科知识积淀的结果。积累越丰富，积淀越深厚。唯其确立学科核心</a:t>
            </a:r>
            <a:r>
              <a:rPr lang="zh-CN" altLang="en-US" sz="2000" b="1" dirty="0" smtClean="0"/>
              <a:t>素养导向的课程逻辑，</a:t>
            </a:r>
            <a:r>
              <a:rPr lang="zh-CN" altLang="en-US" sz="2000" b="1" dirty="0"/>
              <a:t>更要重视学科知识的学习。所以，问题的实质，依然是什么知识最管用，而不是看淡学科知识</a:t>
            </a:r>
            <a:r>
              <a:rPr lang="zh-CN" altLang="en-US" sz="2000" b="1" dirty="0" smtClean="0"/>
              <a:t>。</a:t>
            </a:r>
            <a:endParaRPr lang="en-US" altLang="zh-CN" sz="2000" b="1" dirty="0" smtClean="0"/>
          </a:p>
          <a:p>
            <a:pPr marL="0" indent="0">
              <a:lnSpc>
                <a:spcPct val="140000"/>
              </a:lnSpc>
              <a:buNone/>
            </a:pPr>
            <a:r>
              <a:rPr lang="zh-CN" altLang="en-US" sz="2000" b="1" dirty="0" smtClean="0">
                <a:solidFill>
                  <a:srgbClr val="00FF00"/>
                </a:solidFill>
              </a:rPr>
              <a:t>      </a:t>
            </a:r>
            <a:endParaRPr lang="zh-CN" altLang="en-US" sz="2000" b="1" dirty="0">
              <a:solidFill>
                <a:srgbClr val="00FF00"/>
              </a:solidFill>
            </a:endParaRPr>
          </a:p>
        </p:txBody>
      </p:sp>
      <p:sp>
        <p:nvSpPr>
          <p:cNvPr id="5" name="AutoShape 4"/>
          <p:cNvSpPr/>
          <p:nvPr/>
        </p:nvSpPr>
        <p:spPr>
          <a:xfrm>
            <a:off x="434551" y="260780"/>
            <a:ext cx="1264498" cy="134602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chemeClr val="bg1"/>
                </a:solidFill>
                <a:latin typeface="Tahoma" panose="020B0604030504040204" pitchFamily="34" charset="0"/>
                <a:ea typeface="隶书" panose="02010509060101010101" pitchFamily="49" charset="-122"/>
              </a:rPr>
              <a:t>释义三</a:t>
            </a:r>
            <a:endParaRPr lang="zh-CN" altLang="en-US" sz="3200" dirty="0">
              <a:solidFill>
                <a:schemeClr val="bg1"/>
              </a:solidFill>
              <a:latin typeface="Tahoma" panose="020B0604030504040204" pitchFamily="34" charset="0"/>
              <a:ea typeface="隶书" panose="02010509060101010101" pitchFamily="49" charset="-122"/>
            </a:endParaRPr>
          </a:p>
        </p:txBody>
      </p:sp>
      <p:sp>
        <p:nvSpPr>
          <p:cNvPr id="6" name="文本框 5"/>
          <p:cNvSpPr txBox="1"/>
          <p:nvPr/>
        </p:nvSpPr>
        <p:spPr>
          <a:xfrm>
            <a:off x="1187765" y="5385141"/>
            <a:ext cx="6912479" cy="461665"/>
          </a:xfrm>
          <a:prstGeom prst="rect">
            <a:avLst/>
          </a:prstGeom>
          <a:noFill/>
          <a:ln w="38100">
            <a:solidFill>
              <a:srgbClr val="FFFF00"/>
            </a:solidFill>
          </a:ln>
        </p:spPr>
        <p:txBody>
          <a:bodyPr wrap="square" rtlCol="0">
            <a:spAutoFit/>
          </a:bodyPr>
          <a:lstStyle/>
          <a:p>
            <a:pPr algn="ctr"/>
            <a:r>
              <a:rPr lang="zh-CN" altLang="en-US" sz="2400" b="1" dirty="0" smtClean="0">
                <a:solidFill>
                  <a:srgbClr val="00FF00"/>
                </a:solidFill>
                <a:latin typeface="楷体" panose="02010609060101010101" pitchFamily="49" charset="-122"/>
                <a:ea typeface="楷体" panose="02010609060101010101" pitchFamily="49" charset="-122"/>
              </a:rPr>
              <a:t>思考题：</a:t>
            </a:r>
            <a:r>
              <a:rPr lang="zh-CN" altLang="en-US" sz="2400" b="1" dirty="0">
                <a:solidFill>
                  <a:srgbClr val="00FF00"/>
                </a:solidFill>
                <a:latin typeface="楷体" panose="02010609060101010101" pitchFamily="49" charset="-122"/>
                <a:ea typeface="楷体" panose="02010609060101010101" pitchFamily="49" charset="-122"/>
              </a:rPr>
              <a:t>“忘掉具体知识，留下的便是素养”</a:t>
            </a:r>
            <a:r>
              <a:rPr lang="zh-CN" altLang="en-US" sz="2400" b="1" dirty="0" smtClean="0">
                <a:solidFill>
                  <a:srgbClr val="00FF00"/>
                </a:solidFill>
                <a:latin typeface="楷体" panose="02010609060101010101" pitchFamily="49" charset="-122"/>
                <a:ea typeface="楷体" panose="02010609060101010101" pitchFamily="49" charset="-122"/>
              </a:rPr>
              <a:t>？</a:t>
            </a:r>
            <a:endParaRPr lang="zh-CN" altLang="en-US" sz="2400" b="1" dirty="0">
              <a:solidFill>
                <a:srgbClr val="00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382169569"/>
      </p:ext>
    </p:extLst>
  </p:cSld>
  <p:clrMapOvr>
    <a:masterClrMapping/>
  </p:clrMapOvr>
  <p:transition spd="slow">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标题 87041"/>
          <p:cNvSpPr>
            <a:spLocks noGrp="1"/>
          </p:cNvSpPr>
          <p:nvPr>
            <p:ph type="title"/>
          </p:nvPr>
        </p:nvSpPr>
        <p:spPr>
          <a:xfrm>
            <a:off x="1066800" y="391593"/>
            <a:ext cx="7543800" cy="1431925"/>
          </a:xfrm>
        </p:spPr>
        <p:txBody>
          <a:bodyPr wrap="square" lIns="91440" tIns="45720" rIns="91440" bIns="45720" anchor="ctr"/>
          <a:lstStyle/>
          <a:p>
            <a:pPr algn="ctr"/>
            <a:r>
              <a:rPr lang="en-US" altLang="zh-CN" sz="3600" b="0" dirty="0">
                <a:solidFill>
                  <a:srgbClr val="FFFF00"/>
                </a:solidFill>
                <a:latin typeface="宋体" panose="02010600030101010101" pitchFamily="2" charset="-122"/>
              </a:rPr>
              <a:t/>
            </a:r>
            <a:br>
              <a:rPr lang="en-US" altLang="zh-CN" sz="3600" b="0" dirty="0">
                <a:solidFill>
                  <a:srgbClr val="FFFF00"/>
                </a:solidFill>
                <a:latin typeface="宋体" panose="02010600030101010101" pitchFamily="2" charset="-122"/>
              </a:rPr>
            </a:br>
            <a:r>
              <a:rPr lang="en-US" altLang="zh-CN" sz="3600" b="0" dirty="0">
                <a:solidFill>
                  <a:srgbClr val="FFFF00"/>
                </a:solidFill>
                <a:latin typeface="宋体" panose="02010600030101010101" pitchFamily="2" charset="-122"/>
              </a:rPr>
              <a:t/>
            </a:r>
            <a:br>
              <a:rPr lang="en-US" altLang="zh-CN" sz="3600" b="0" dirty="0">
                <a:solidFill>
                  <a:srgbClr val="FFFF00"/>
                </a:solidFill>
                <a:latin typeface="宋体" panose="02010600030101010101" pitchFamily="2" charset="-122"/>
              </a:rPr>
            </a:br>
            <a:r>
              <a:rPr lang="zh-CN" altLang="en-US" sz="3200" dirty="0" smtClean="0">
                <a:solidFill>
                  <a:srgbClr val="FFFF00"/>
                </a:solidFill>
                <a:latin typeface="宋体" panose="02010600030101010101" pitchFamily="2" charset="-122"/>
              </a:rPr>
              <a:t>“教养”与“学养”的孕育</a:t>
            </a:r>
            <a:r>
              <a:rPr lang="zh-CN" altLang="en-US" dirty="0">
                <a:solidFill>
                  <a:srgbClr val="00FF00"/>
                </a:solidFill>
              </a:rPr>
              <a:t/>
            </a:r>
            <a:br>
              <a:rPr lang="zh-CN" altLang="en-US" dirty="0">
                <a:solidFill>
                  <a:srgbClr val="00FF00"/>
                </a:solidFill>
              </a:rPr>
            </a:br>
            <a:r>
              <a:rPr lang="zh-CN" altLang="en-US" sz="4000" dirty="0">
                <a:solidFill>
                  <a:srgbClr val="FF0000"/>
                </a:solidFill>
              </a:rPr>
              <a:t/>
            </a:r>
            <a:br>
              <a:rPr lang="zh-CN" altLang="en-US" sz="4000" dirty="0">
                <a:solidFill>
                  <a:srgbClr val="FF0000"/>
                </a:solidFill>
              </a:rPr>
            </a:br>
            <a:endParaRPr lang="zh-CN" altLang="en-US" sz="4000" dirty="0">
              <a:solidFill>
                <a:srgbClr val="FF0000"/>
              </a:solidFill>
            </a:endParaRPr>
          </a:p>
        </p:txBody>
      </p:sp>
      <p:sp>
        <p:nvSpPr>
          <p:cNvPr id="58370" name="文本占位符 87042"/>
          <p:cNvSpPr>
            <a:spLocks noGrp="1"/>
          </p:cNvSpPr>
          <p:nvPr>
            <p:ph idx="1"/>
          </p:nvPr>
        </p:nvSpPr>
        <p:spPr>
          <a:xfrm>
            <a:off x="683730" y="1823519"/>
            <a:ext cx="7704535" cy="3621621"/>
          </a:xfrm>
        </p:spPr>
        <p:txBody>
          <a:bodyPr wrap="square" lIns="91440" tIns="45720" rIns="91440" bIns="45720" anchor="t"/>
          <a:lstStyle/>
          <a:p>
            <a:pPr>
              <a:lnSpc>
                <a:spcPct val="150000"/>
              </a:lnSpc>
            </a:pPr>
            <a:r>
              <a:rPr lang="zh-CN" altLang="en-US" sz="2000" b="1" dirty="0">
                <a:solidFill>
                  <a:srgbClr val="FFFF00"/>
                </a:solidFill>
              </a:rPr>
              <a:t>学生发展核心素养</a:t>
            </a:r>
            <a:r>
              <a:rPr lang="zh-CN" altLang="en-US" sz="2000" b="1" dirty="0"/>
              <a:t>之所以不同于一般意义的素养，就在于它不是依赖直接经验获得的，而是体现综合性品质的“教养”。</a:t>
            </a:r>
          </a:p>
          <a:p>
            <a:pPr>
              <a:lnSpc>
                <a:spcPct val="150000"/>
              </a:lnSpc>
            </a:pPr>
            <a:r>
              <a:rPr lang="zh-CN" altLang="en-US" sz="2000" b="1" dirty="0">
                <a:solidFill>
                  <a:srgbClr val="FFFF00"/>
                </a:solidFill>
              </a:rPr>
              <a:t>学科素养</a:t>
            </a:r>
            <a:r>
              <a:rPr lang="zh-CN" altLang="en-US" sz="2000" b="1" dirty="0"/>
              <a:t>之所以不同于学生发展核心素养，就在于它有赖于特定学科学习的滋养，是需要学科知识与技能来证实的“学养”。</a:t>
            </a:r>
          </a:p>
          <a:p>
            <a:pPr>
              <a:lnSpc>
                <a:spcPct val="150000"/>
              </a:lnSpc>
            </a:pPr>
            <a:r>
              <a:rPr lang="zh-CN" altLang="en-US" sz="2000" b="1" dirty="0">
                <a:solidFill>
                  <a:srgbClr val="FFFF00"/>
                </a:solidFill>
              </a:rPr>
              <a:t>学科核心素养</a:t>
            </a:r>
            <a:r>
              <a:rPr lang="zh-CN" altLang="en-US" sz="2000" b="1" dirty="0"/>
              <a:t>之所以不同于学科素养，也不同于学生发展核心素养，就在于它兼具两者的特质，是凭借学科课程的母体，经历了“十月怀胎”而孕育出来的</a:t>
            </a:r>
            <a:r>
              <a:rPr lang="en-US" altLang="zh-CN" sz="2000" b="1" dirty="0"/>
              <a:t>“</a:t>
            </a:r>
            <a:r>
              <a:rPr lang="zh-CN" altLang="en-US" sz="2000" b="1" dirty="0"/>
              <a:t>素养</a:t>
            </a:r>
            <a:r>
              <a:rPr lang="en-US" altLang="zh-CN" sz="2000" b="1" dirty="0"/>
              <a:t>”</a:t>
            </a:r>
            <a:r>
              <a:rPr lang="zh-CN" altLang="en-US" sz="2000" b="1" dirty="0" smtClean="0"/>
              <a:t>。</a:t>
            </a:r>
            <a:endParaRPr lang="en-US" altLang="zh-CN" sz="2000" b="1" dirty="0" smtClean="0"/>
          </a:p>
          <a:p>
            <a:pPr marL="0" indent="0">
              <a:lnSpc>
                <a:spcPct val="150000"/>
              </a:lnSpc>
              <a:buNone/>
            </a:pPr>
            <a:r>
              <a:rPr lang="zh-CN" altLang="en-US" sz="2000" b="1" dirty="0">
                <a:solidFill>
                  <a:srgbClr val="FF0000"/>
                </a:solidFill>
                <a:sym typeface="宋体" panose="02010600030101010101" pitchFamily="2" charset="-122"/>
              </a:rPr>
              <a:t> </a:t>
            </a:r>
            <a:r>
              <a:rPr lang="zh-CN" altLang="en-US" sz="2000" b="1" dirty="0" smtClean="0">
                <a:solidFill>
                  <a:srgbClr val="FF0000"/>
                </a:solidFill>
                <a:sym typeface="宋体" panose="02010600030101010101" pitchFamily="2" charset="-122"/>
              </a:rPr>
              <a:t>     </a:t>
            </a:r>
            <a:endParaRPr lang="zh-CN" altLang="en-US" sz="2000" dirty="0"/>
          </a:p>
        </p:txBody>
      </p:sp>
      <p:sp>
        <p:nvSpPr>
          <p:cNvPr id="4" name="AutoShape 4"/>
          <p:cNvSpPr/>
          <p:nvPr/>
        </p:nvSpPr>
        <p:spPr>
          <a:xfrm>
            <a:off x="395710" y="188775"/>
            <a:ext cx="1264498" cy="134602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chemeClr val="bg1"/>
                </a:solidFill>
                <a:latin typeface="Tahoma" panose="020B0604030504040204" pitchFamily="34" charset="0"/>
                <a:ea typeface="隶书" panose="02010509060101010101" pitchFamily="49" charset="-122"/>
              </a:rPr>
              <a:t>解析</a:t>
            </a:r>
            <a:endParaRPr lang="zh-CN" altLang="en-US" sz="3200" dirty="0">
              <a:solidFill>
                <a:schemeClr val="bg1"/>
              </a:solidFill>
              <a:latin typeface="Tahoma" panose="020B0604030504040204" pitchFamily="34" charset="0"/>
              <a:ea typeface="隶书" panose="02010509060101010101" pitchFamily="49" charset="-122"/>
            </a:endParaRPr>
          </a:p>
        </p:txBody>
      </p:sp>
      <p:sp>
        <p:nvSpPr>
          <p:cNvPr id="5" name="文本框 4"/>
          <p:cNvSpPr txBox="1"/>
          <p:nvPr/>
        </p:nvSpPr>
        <p:spPr>
          <a:xfrm>
            <a:off x="1259770" y="5390946"/>
            <a:ext cx="6912479" cy="553998"/>
          </a:xfrm>
          <a:prstGeom prst="rect">
            <a:avLst/>
          </a:prstGeom>
          <a:noFill/>
          <a:ln w="38100">
            <a:solidFill>
              <a:srgbClr val="FFFF00"/>
            </a:solidFill>
          </a:ln>
        </p:spPr>
        <p:txBody>
          <a:bodyPr wrap="square" rtlCol="0">
            <a:spAutoFit/>
          </a:bodyPr>
          <a:lstStyle/>
          <a:p>
            <a:pPr algn="ctr">
              <a:lnSpc>
                <a:spcPct val="150000"/>
              </a:lnSpc>
            </a:pPr>
            <a:r>
              <a:rPr lang="zh-CN" altLang="en-US" sz="2000" b="1" dirty="0" smtClean="0">
                <a:solidFill>
                  <a:srgbClr val="00FF00"/>
                </a:solidFill>
                <a:latin typeface="楷体" panose="02010609060101010101" pitchFamily="49" charset="-122"/>
                <a:ea typeface="楷体" panose="02010609060101010101" pitchFamily="49" charset="-122"/>
              </a:rPr>
              <a:t>思考题：</a:t>
            </a:r>
            <a:r>
              <a:rPr lang="zh-CN" altLang="en-US" sz="2000" b="1" dirty="0">
                <a:solidFill>
                  <a:srgbClr val="00FF00"/>
                </a:solidFill>
                <a:latin typeface="楷体" panose="02010609060101010101" pitchFamily="49" charset="-122"/>
                <a:ea typeface="楷体" panose="02010609060101010101" pitchFamily="49" charset="-122"/>
                <a:sym typeface="宋体" panose="02010600030101010101" pitchFamily="2" charset="-122"/>
              </a:rPr>
              <a:t>“教养”加</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“学养”等于“学科核心素养”？</a:t>
            </a:r>
            <a:endParaRPr lang="zh-CN" altLang="en-US" sz="2000" b="1" dirty="0">
              <a:solidFill>
                <a:srgbClr val="00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378040424"/>
      </p:ext>
    </p:extLst>
  </p:cSld>
  <p:clrMapOvr>
    <a:masterClrMapping/>
  </p:clrMapOvr>
  <p:transition spd="slow">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66800" y="332785"/>
            <a:ext cx="7681490" cy="1512105"/>
          </a:xfrm>
        </p:spPr>
        <p:txBody>
          <a:bodyPr/>
          <a:lstStyle/>
          <a:p>
            <a:pPr algn="ctr"/>
            <a:r>
              <a:rPr lang="en-US" altLang="zh-CN" sz="3200" dirty="0">
                <a:solidFill>
                  <a:srgbClr val="0DF36A"/>
                </a:solidFill>
                <a:effectLst>
                  <a:outerShdw blurRad="38100" dist="25400" dir="5400000" algn="ctr" rotWithShape="0">
                    <a:srgbClr val="6E747A">
                      <a:alpha val="43000"/>
                    </a:srgbClr>
                  </a:outerShdw>
                </a:effectLst>
                <a:latin typeface="宋体" panose="02010600030101010101" pitchFamily="2" charset="-122"/>
              </a:rPr>
              <a:t>2</a:t>
            </a:r>
            <a:r>
              <a:rPr lang="zh-CN" altLang="en-US" sz="3200" dirty="0">
                <a:solidFill>
                  <a:srgbClr val="0DF36A"/>
                </a:solidFill>
                <a:effectLst>
                  <a:outerShdw blurRad="38100" dist="25400" dir="5400000" algn="ctr" rotWithShape="0">
                    <a:srgbClr val="6E747A">
                      <a:alpha val="43000"/>
                    </a:srgbClr>
                  </a:outerShdw>
                </a:effectLst>
                <a:latin typeface="宋体" panose="02010600030101010101" pitchFamily="2" charset="-122"/>
              </a:rPr>
              <a:t>、</a:t>
            </a:r>
            <a:r>
              <a:rPr lang="zh-CN" altLang="en-US" sz="3200" dirty="0">
                <a:solidFill>
                  <a:srgbClr val="0DF36A"/>
                </a:solidFill>
                <a:effectLst>
                  <a:outerShdw blurRad="38100" dist="25400" dir="5400000" algn="ctr" rotWithShape="0">
                    <a:srgbClr val="6E747A">
                      <a:alpha val="43000"/>
                    </a:srgbClr>
                  </a:outerShdw>
                </a:effectLst>
                <a:latin typeface="宋体" panose="02010600030101010101" pitchFamily="2" charset="-122"/>
                <a:sym typeface="+mn-ea"/>
              </a:rPr>
              <a:t>如何凝炼思想政治学科核心素养？</a:t>
            </a:r>
            <a:r>
              <a:rPr lang="zh-CN" altLang="en-US" sz="3200" dirty="0">
                <a:solidFill>
                  <a:schemeClr val="accent1"/>
                </a:solidFill>
                <a:effectLst>
                  <a:outerShdw blurRad="38100" dist="25400" dir="5400000" algn="ctr" rotWithShape="0">
                    <a:srgbClr val="6E747A">
                      <a:alpha val="43000"/>
                    </a:srgbClr>
                  </a:outerShdw>
                </a:effectLst>
                <a:sym typeface="+mn-ea"/>
              </a:rPr>
              <a:t> </a:t>
            </a:r>
            <a:endParaRPr lang="zh-CN" altLang="en-US" sz="3200" dirty="0">
              <a:solidFill>
                <a:srgbClr val="FFFF00"/>
              </a:solidFill>
            </a:endParaRPr>
          </a:p>
        </p:txBody>
      </p:sp>
      <p:sp>
        <p:nvSpPr>
          <p:cNvPr id="3" name="内容占位符 2"/>
          <p:cNvSpPr>
            <a:spLocks noGrp="1"/>
          </p:cNvSpPr>
          <p:nvPr>
            <p:ph idx="1"/>
          </p:nvPr>
        </p:nvSpPr>
        <p:spPr/>
        <p:txBody>
          <a:bodyPr/>
          <a:lstStyle/>
          <a:p>
            <a:pPr>
              <a:lnSpc>
                <a:spcPct val="150000"/>
              </a:lnSpc>
            </a:pPr>
            <a:r>
              <a:rPr lang="zh-CN" altLang="en-US" sz="2000" b="1" dirty="0">
                <a:sym typeface="+mn-ea"/>
              </a:rPr>
              <a:t>着眼于学科核心素养与中国学生发展核心素养的关系：强调学科核心素养的凝炼要基于学生发展核心素养的培育；学生发展核心素养的形成要依赖学科核心素养的贡献。</a:t>
            </a:r>
          </a:p>
          <a:p>
            <a:pPr>
              <a:lnSpc>
                <a:spcPct val="150000"/>
              </a:lnSpc>
            </a:pPr>
            <a:r>
              <a:rPr lang="zh-CN" altLang="en-US" sz="2000" b="1" dirty="0">
                <a:sym typeface="+mn-ea"/>
              </a:rPr>
              <a:t>着眼于学科核心素养与课程内容的关系：强调学科核心素养的凝炼要立足于学科本质的把握；学科本质的研判要关注课程内容的意义。</a:t>
            </a:r>
          </a:p>
          <a:p>
            <a:pPr marL="0" indent="0">
              <a:lnSpc>
                <a:spcPct val="150000"/>
              </a:lnSpc>
              <a:buNone/>
            </a:pPr>
            <a:r>
              <a:rPr lang="zh-CN" altLang="en-US" sz="2000" b="1" dirty="0">
                <a:solidFill>
                  <a:srgbClr val="FF0000"/>
                </a:solidFill>
                <a:sym typeface="宋体" panose="02010600030101010101" pitchFamily="2" charset="-122"/>
              </a:rPr>
              <a:t>◆  </a:t>
            </a:r>
            <a:r>
              <a:rPr lang="zh-CN" altLang="en-US" sz="2000" b="1" dirty="0">
                <a:solidFill>
                  <a:srgbClr val="FFFF00"/>
                </a:solidFill>
                <a:sym typeface="宋体" panose="02010600030101010101" pitchFamily="2" charset="-122"/>
              </a:rPr>
              <a:t>上挂发展素养，实实在在；下联课程内容，有根有据</a:t>
            </a:r>
            <a:r>
              <a:rPr lang="zh-CN" altLang="en-US" sz="2000" b="1" dirty="0" smtClean="0">
                <a:solidFill>
                  <a:srgbClr val="FFFF00"/>
                </a:solidFill>
                <a:sym typeface="宋体" panose="02010600030101010101" pitchFamily="2" charset="-122"/>
              </a:rPr>
              <a:t>。</a:t>
            </a:r>
            <a:endParaRPr lang="zh-CN" altLang="en-US" sz="2000" b="1" dirty="0">
              <a:solidFill>
                <a:srgbClr val="FFFF00"/>
              </a:solidFill>
              <a:sym typeface="宋体" panose="02010600030101010101" pitchFamily="2" charset="-122"/>
            </a:endParaRPr>
          </a:p>
        </p:txBody>
      </p:sp>
    </p:spTree>
    <p:extLst>
      <p:ext uri="{BB962C8B-B14F-4D97-AF65-F5344CB8AC3E}">
        <p14:creationId xmlns:p14="http://schemas.microsoft.com/office/powerpoint/2010/main" val="2716558043"/>
      </p:ext>
    </p:extLst>
  </p:cSld>
  <p:clrMapOvr>
    <a:masterClrMapping/>
  </p:clrMapOvr>
  <p:transition spd="slow">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p:cNvSpPr>
          <p:nvPr>
            <p:ph idx="1"/>
          </p:nvPr>
        </p:nvSpPr>
        <p:spPr>
          <a:xfrm>
            <a:off x="1904683" y="1940878"/>
            <a:ext cx="7543800" cy="4114800"/>
          </a:xfrm>
        </p:spPr>
        <p:txBody>
          <a:bodyPr wrap="square" lIns="91440" tIns="45720" rIns="91440" bIns="45720" anchor="t"/>
          <a:lstStyle/>
          <a:p>
            <a:pPr algn="just">
              <a:lnSpc>
                <a:spcPct val="150000"/>
              </a:lnSpc>
            </a:pPr>
            <a:r>
              <a:rPr lang="zh-CN" altLang="en-US" b="1" dirty="0">
                <a:solidFill>
                  <a:srgbClr val="FFFF00"/>
                </a:solidFill>
              </a:rPr>
              <a:t>课程内容：新时代、新气象</a:t>
            </a:r>
          </a:p>
          <a:p>
            <a:pPr algn="just">
              <a:lnSpc>
                <a:spcPct val="150000"/>
              </a:lnSpc>
            </a:pPr>
            <a:r>
              <a:rPr lang="zh-CN" altLang="en-US" b="1" dirty="0">
                <a:solidFill>
                  <a:srgbClr val="FFFF00"/>
                </a:solidFill>
              </a:rPr>
              <a:t>学科核心素养：标志性追求</a:t>
            </a:r>
          </a:p>
          <a:p>
            <a:pPr algn="just">
              <a:lnSpc>
                <a:spcPct val="150000"/>
              </a:lnSpc>
            </a:pPr>
            <a:r>
              <a:rPr lang="zh-CN" altLang="en-US" b="1" dirty="0">
                <a:solidFill>
                  <a:srgbClr val="FFFF00"/>
                </a:solidFill>
              </a:rPr>
              <a:t>活动型学科课程：最大亮点</a:t>
            </a:r>
          </a:p>
          <a:p>
            <a:pPr algn="just">
              <a:lnSpc>
                <a:spcPct val="150000"/>
              </a:lnSpc>
            </a:pPr>
            <a:r>
              <a:rPr lang="zh-CN" altLang="en-US" b="1" dirty="0">
                <a:solidFill>
                  <a:srgbClr val="FFFF00"/>
                </a:solidFill>
              </a:rPr>
              <a:t>学业质量：关键抓手</a:t>
            </a:r>
          </a:p>
          <a:p>
            <a:pPr>
              <a:buNone/>
            </a:pPr>
            <a:r>
              <a:rPr lang="zh-CN" altLang="en-US" dirty="0"/>
              <a:t>                             </a:t>
            </a:r>
            <a:endParaRPr lang="zh-CN" altLang="en-US" sz="3600" b="1" dirty="0">
              <a:solidFill>
                <a:srgbClr val="FFFF00"/>
              </a:solidFill>
            </a:endParaRPr>
          </a:p>
        </p:txBody>
      </p:sp>
      <p:sp>
        <p:nvSpPr>
          <p:cNvPr id="3" name="圆角矩形 2"/>
          <p:cNvSpPr/>
          <p:nvPr/>
        </p:nvSpPr>
        <p:spPr>
          <a:xfrm>
            <a:off x="2987890" y="836820"/>
            <a:ext cx="3456240" cy="720050"/>
          </a:xfrm>
          <a:prstGeom prst="round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800" b="1" dirty="0">
                <a:solidFill>
                  <a:srgbClr val="FF3300"/>
                </a:solidFill>
                <a:latin typeface="黑体" panose="02010609060101010101" pitchFamily="49" charset="-122"/>
                <a:ea typeface="黑体" panose="02010609060101010101" pitchFamily="49" charset="-122"/>
              </a:rPr>
              <a:t>四大看点</a:t>
            </a:r>
            <a:endParaRPr lang="zh-CN" altLang="en-US" sz="4800" b="1" dirty="0"/>
          </a:p>
        </p:txBody>
      </p:sp>
    </p:spTree>
    <p:extLst>
      <p:ext uri="{BB962C8B-B14F-4D97-AF65-F5344CB8AC3E}">
        <p14:creationId xmlns:p14="http://schemas.microsoft.com/office/powerpoint/2010/main" val="2639475439"/>
      </p:ext>
    </p:extLst>
  </p:cSld>
  <p:clrMapOvr>
    <a:masterClrMapping/>
  </p:clrMapOvr>
  <p:transition spd="slow">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p:cNvSpPr>
          <p:nvPr>
            <p:ph type="title"/>
          </p:nvPr>
        </p:nvSpPr>
        <p:spPr>
          <a:xfrm>
            <a:off x="683730" y="422143"/>
            <a:ext cx="7956550" cy="1439863"/>
          </a:xfrm>
        </p:spPr>
        <p:txBody>
          <a:bodyPr wrap="square" lIns="91440" tIns="45720" rIns="91440" bIns="45720" anchor="ctr">
            <a:scene3d>
              <a:camera prst="orthographicFront"/>
              <a:lightRig rig="threePt" dir="t"/>
            </a:scene3d>
          </a:bodyPr>
          <a:lstStyle/>
          <a:p>
            <a:pPr algn="ctr"/>
            <a:r>
              <a:rPr lang="en-US" altLang="zh-CN" sz="3200" dirty="0">
                <a:solidFill>
                  <a:srgbClr val="FF0000"/>
                </a:solidFill>
                <a:effectLst>
                  <a:outerShdw blurRad="38100" dist="25400" dir="5400000" algn="ctr" rotWithShape="0">
                    <a:srgbClr val="6E747A">
                      <a:alpha val="43000"/>
                    </a:srgbClr>
                  </a:outerShdw>
                </a:effectLst>
                <a:latin typeface="宋体" panose="02010600030101010101" pitchFamily="2" charset="-122"/>
              </a:rPr>
              <a:t> </a:t>
            </a:r>
            <a:r>
              <a:rPr lang="zh-CN" altLang="en-US" sz="3200" dirty="0">
                <a:solidFill>
                  <a:srgbClr val="FFFF00"/>
                </a:solidFill>
                <a:sym typeface="+mn-ea"/>
              </a:rPr>
              <a:t>“上不空挂”与“下不失联”</a:t>
            </a:r>
            <a:endParaRPr lang="zh-CN" altLang="en-US" sz="3200" b="1" dirty="0">
              <a:solidFill>
                <a:srgbClr val="FFFF00"/>
              </a:solidFill>
              <a:effectLst>
                <a:outerShdw blurRad="38100" dist="25400" dir="5400000" algn="ctr" rotWithShape="0">
                  <a:srgbClr val="6E747A">
                    <a:alpha val="43000"/>
                  </a:srgbClr>
                </a:outerShdw>
              </a:effectLst>
              <a:sym typeface="+mn-ea"/>
            </a:endParaRPr>
          </a:p>
        </p:txBody>
      </p:sp>
      <p:sp>
        <p:nvSpPr>
          <p:cNvPr id="59394" name="Rectangle 3"/>
          <p:cNvSpPr>
            <a:spLocks noGrp="1"/>
          </p:cNvSpPr>
          <p:nvPr>
            <p:ph idx="1"/>
          </p:nvPr>
        </p:nvSpPr>
        <p:spPr>
          <a:xfrm>
            <a:off x="1331775" y="1916895"/>
            <a:ext cx="7047685" cy="4590585"/>
          </a:xfrm>
        </p:spPr>
        <p:txBody>
          <a:bodyPr wrap="square" lIns="91440" tIns="45720" rIns="91440" bIns="45720" anchor="t"/>
          <a:lstStyle/>
          <a:p>
            <a:pPr>
              <a:lnSpc>
                <a:spcPct val="180000"/>
              </a:lnSpc>
            </a:pPr>
            <a:r>
              <a:rPr lang="zh-CN" altLang="en-US" sz="2000" b="1" dirty="0" smtClean="0"/>
              <a:t>要明确：它不是</a:t>
            </a:r>
            <a:r>
              <a:rPr lang="zh-CN" altLang="en-US" sz="2000" b="1" dirty="0"/>
              <a:t>学科核心概念、技能和方法的集合，而是学科素养与发展核心素养的整合。</a:t>
            </a:r>
          </a:p>
          <a:p>
            <a:pPr>
              <a:lnSpc>
                <a:spcPct val="180000"/>
              </a:lnSpc>
            </a:pPr>
            <a:r>
              <a:rPr lang="zh-CN" altLang="en-US" sz="2000" b="1" dirty="0" smtClean="0">
                <a:sym typeface="宋体" panose="02010600030101010101" pitchFamily="2" charset="-122"/>
              </a:rPr>
              <a:t>要注意：出于</a:t>
            </a:r>
            <a:r>
              <a:rPr lang="zh-CN" altLang="en-US" sz="2000" b="1" dirty="0">
                <a:sym typeface="宋体" panose="02010600030101010101" pitchFamily="2" charset="-122"/>
              </a:rPr>
              <a:t>学科本质的把握</a:t>
            </a:r>
            <a:r>
              <a:rPr lang="zh-CN" altLang="en-US" sz="2000" b="1" dirty="0" smtClean="0">
                <a:sym typeface="宋体" panose="02010600030101010101" pitchFamily="2" charset="-122"/>
              </a:rPr>
              <a:t>，凝炼不同学科</a:t>
            </a:r>
            <a:r>
              <a:rPr lang="zh-CN" altLang="en-US" sz="2000" b="1" dirty="0">
                <a:sym typeface="宋体" panose="02010600030101010101" pitchFamily="2" charset="-122"/>
              </a:rPr>
              <a:t>核心素养</a:t>
            </a:r>
            <a:r>
              <a:rPr lang="zh-CN" altLang="en-US" sz="2000" b="1" dirty="0" smtClean="0">
                <a:sym typeface="宋体" panose="02010600030101010101" pitchFamily="2" charset="-122"/>
              </a:rPr>
              <a:t>，各有</a:t>
            </a:r>
            <a:r>
              <a:rPr lang="zh-CN" altLang="en-US" sz="2000" b="1" dirty="0">
                <a:sym typeface="宋体" panose="02010600030101010101" pitchFamily="2" charset="-122"/>
              </a:rPr>
              <a:t>其独特的路径。</a:t>
            </a:r>
          </a:p>
          <a:p>
            <a:pPr marL="0" indent="0">
              <a:lnSpc>
                <a:spcPct val="180000"/>
              </a:lnSpc>
              <a:buNone/>
            </a:pPr>
            <a:r>
              <a:rPr lang="zh-CN" altLang="en-US" sz="2000" b="1" dirty="0" smtClean="0">
                <a:solidFill>
                  <a:srgbClr val="FF0000"/>
                </a:solidFill>
                <a:sym typeface="宋体" panose="02010600030101010101" pitchFamily="2" charset="-122"/>
              </a:rPr>
              <a:t>◆ </a:t>
            </a:r>
            <a:r>
              <a:rPr lang="zh-CN" altLang="en-US" sz="2000" b="1" dirty="0" smtClean="0">
                <a:solidFill>
                  <a:srgbClr val="FFFF00"/>
                </a:solidFill>
                <a:sym typeface="宋体" panose="02010600030101010101" pitchFamily="2" charset="-122"/>
              </a:rPr>
              <a:t> </a:t>
            </a:r>
            <a:r>
              <a:rPr lang="zh-CN" altLang="en-US" sz="2000" b="1" dirty="0" smtClean="0">
                <a:solidFill>
                  <a:srgbClr val="FFFF00"/>
                </a:solidFill>
              </a:rPr>
              <a:t>思想政治学科</a:t>
            </a:r>
            <a:r>
              <a:rPr lang="zh-CN" altLang="en-US" sz="2000" b="1" dirty="0">
                <a:solidFill>
                  <a:srgbClr val="FFFF00"/>
                </a:solidFill>
              </a:rPr>
              <a:t>核心</a:t>
            </a:r>
            <a:r>
              <a:rPr lang="zh-CN" altLang="en-US" sz="2000" b="1" dirty="0" smtClean="0">
                <a:solidFill>
                  <a:srgbClr val="FFFF00"/>
                </a:solidFill>
              </a:rPr>
              <a:t>素养的凝炼</a:t>
            </a:r>
            <a:r>
              <a:rPr lang="zh-CN" altLang="en-US" sz="2000" b="1" dirty="0">
                <a:solidFill>
                  <a:srgbClr val="FFFF00"/>
                </a:solidFill>
              </a:rPr>
              <a:t>，</a:t>
            </a:r>
            <a:r>
              <a:rPr lang="zh-CN" altLang="en-US" sz="2000" b="1" dirty="0" smtClean="0">
                <a:solidFill>
                  <a:srgbClr val="FFFF00"/>
                </a:solidFill>
              </a:rPr>
              <a:t>不是</a:t>
            </a:r>
            <a:r>
              <a:rPr lang="zh-CN" altLang="en-US" sz="2000" b="1" dirty="0">
                <a:solidFill>
                  <a:srgbClr val="FFFF00"/>
                </a:solidFill>
              </a:rPr>
              <a:t>政治学、法学、经济学、哲学等学科素养的组装</a:t>
            </a:r>
            <a:r>
              <a:rPr lang="zh-CN" altLang="en-US" sz="2000" b="1" dirty="0" smtClean="0">
                <a:solidFill>
                  <a:srgbClr val="FFFF00"/>
                </a:solidFill>
              </a:rPr>
              <a:t>。它必须基于大德育课程的综合特质</a:t>
            </a:r>
            <a:r>
              <a:rPr lang="zh-CN" altLang="en-US" sz="2000" b="1" dirty="0">
                <a:solidFill>
                  <a:srgbClr val="FFFF00"/>
                </a:solidFill>
              </a:rPr>
              <a:t>，寻求相关学科原理和方法的</a:t>
            </a:r>
            <a:r>
              <a:rPr lang="zh-CN" altLang="en-US" sz="2000" b="1" dirty="0" smtClean="0">
                <a:solidFill>
                  <a:srgbClr val="FFFF00"/>
                </a:solidFill>
              </a:rPr>
              <a:t>支撑。</a:t>
            </a:r>
            <a:endParaRPr lang="zh-CN" altLang="en-US" sz="2000" b="1" dirty="0">
              <a:solidFill>
                <a:srgbClr val="FFFF00"/>
              </a:solidFill>
            </a:endParaRPr>
          </a:p>
        </p:txBody>
      </p:sp>
      <p:sp>
        <p:nvSpPr>
          <p:cNvPr id="58371" name="AutoShape 4"/>
          <p:cNvSpPr/>
          <p:nvPr/>
        </p:nvSpPr>
        <p:spPr>
          <a:xfrm>
            <a:off x="566103" y="438150"/>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意义</a:t>
            </a:r>
          </a:p>
        </p:txBody>
      </p:sp>
    </p:spTree>
    <p:extLst>
      <p:ext uri="{BB962C8B-B14F-4D97-AF65-F5344CB8AC3E}">
        <p14:creationId xmlns:p14="http://schemas.microsoft.com/office/powerpoint/2010/main" val="296755756"/>
      </p:ext>
    </p:extLst>
  </p:cSld>
  <p:clrMapOvr>
    <a:masterClrMapping/>
  </p:clrMapOvr>
  <p:transition spd="slow">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231208" y="2715894"/>
            <a:ext cx="5371465" cy="640081"/>
          </a:xfrm>
          <a:prstGeom prst="rect">
            <a:avLst/>
          </a:prstGeom>
          <a:solidFill>
            <a:schemeClr val="accent5">
              <a:lumMod val="50000"/>
            </a:schemeClr>
          </a:solidFill>
        </p:spPr>
        <p:txBody>
          <a:bodyPr>
            <a:sp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3600" b="0" i="0" u="none" strike="noStrike" kern="1200" cap="none" spc="0" normalizeH="0" baseline="0" noProof="1">
                <a:ln>
                  <a:solidFill>
                    <a:sysClr val="windowText" lastClr="000000"/>
                  </a:solidFill>
                </a:ln>
                <a:solidFill>
                  <a:srgbClr val="FF0000"/>
                </a:solidFill>
                <a:effectLst/>
                <a:uLnTx/>
                <a:uFillTx/>
                <a:latin typeface="Tahoma" panose="020B0604030504040204" pitchFamily="34" charset="0"/>
                <a:ea typeface="黑体" panose="02010609060101010101" pitchFamily="49" charset="-122"/>
                <a:cs typeface="+mn-ea"/>
              </a:rPr>
              <a:t>思想政治素养</a:t>
            </a:r>
          </a:p>
        </p:txBody>
      </p:sp>
      <p:sp>
        <p:nvSpPr>
          <p:cNvPr id="2" name="文本框 3"/>
          <p:cNvSpPr txBox="1"/>
          <p:nvPr/>
        </p:nvSpPr>
        <p:spPr>
          <a:xfrm>
            <a:off x="1403347" y="3933170"/>
            <a:ext cx="1521460" cy="640098"/>
          </a:xfrm>
          <a:prstGeom prst="rect">
            <a:avLst/>
          </a:prstGeom>
          <a:solidFill>
            <a:schemeClr val="accent5">
              <a:lumMod val="50000"/>
            </a:schemeClr>
          </a:solidFill>
        </p:spPr>
        <p:txBody>
          <a:bodyPr>
            <a:sp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3600" b="0" i="0" u="none" strike="noStrike" kern="1200" cap="none" spc="0" normalizeH="0" baseline="0" noProof="1">
                <a:ln>
                  <a:solidFill>
                    <a:sysClr val="windowText" lastClr="000000"/>
                  </a:solidFill>
                </a:ln>
                <a:solidFill>
                  <a:schemeClr val="bg2"/>
                </a:solidFill>
                <a:effectLst/>
                <a:uLnTx/>
                <a:uFillTx/>
                <a:latin typeface="Tahoma" panose="020B0604030504040204" pitchFamily="34" charset="0"/>
                <a:ea typeface="黑体" panose="02010609060101010101" pitchFamily="49" charset="-122"/>
                <a:cs typeface="+mn-ea"/>
              </a:rPr>
              <a:t>哲学</a:t>
            </a:r>
          </a:p>
        </p:txBody>
      </p:sp>
      <p:sp>
        <p:nvSpPr>
          <p:cNvPr id="3" name="文本框 3"/>
          <p:cNvSpPr txBox="1"/>
          <p:nvPr/>
        </p:nvSpPr>
        <p:spPr>
          <a:xfrm>
            <a:off x="3060065" y="3933170"/>
            <a:ext cx="1759585" cy="640098"/>
          </a:xfrm>
          <a:prstGeom prst="rect">
            <a:avLst/>
          </a:prstGeom>
          <a:solidFill>
            <a:schemeClr val="accent5">
              <a:lumMod val="50000"/>
            </a:schemeClr>
          </a:solidFill>
        </p:spPr>
        <p:txBody>
          <a:bodyPr>
            <a:sp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3600" b="0" i="0" u="none" strike="noStrike" kern="1200" cap="none" spc="0" normalizeH="0" baseline="0" noProof="1">
                <a:ln>
                  <a:solidFill>
                    <a:sysClr val="windowText" lastClr="000000"/>
                  </a:solidFill>
                </a:ln>
                <a:solidFill>
                  <a:schemeClr val="bg2"/>
                </a:solidFill>
                <a:effectLst/>
                <a:uLnTx/>
                <a:uFillTx/>
                <a:latin typeface="Tahoma" panose="020B0604030504040204" pitchFamily="34" charset="0"/>
                <a:ea typeface="黑体" panose="02010609060101010101" pitchFamily="49" charset="-122"/>
                <a:cs typeface="+mn-ea"/>
              </a:rPr>
              <a:t>经济学</a:t>
            </a:r>
          </a:p>
        </p:txBody>
      </p:sp>
      <p:sp>
        <p:nvSpPr>
          <p:cNvPr id="5" name="文本框 3"/>
          <p:cNvSpPr txBox="1"/>
          <p:nvPr/>
        </p:nvSpPr>
        <p:spPr>
          <a:xfrm>
            <a:off x="3426780" y="1124787"/>
            <a:ext cx="1512219" cy="1198880"/>
          </a:xfrm>
          <a:prstGeom prst="rect">
            <a:avLst/>
          </a:prstGeom>
          <a:solidFill>
            <a:schemeClr val="accent5">
              <a:lumMod val="50000"/>
            </a:schemeClr>
          </a:solidFill>
        </p:spPr>
        <p:txBody>
          <a:bodyPr>
            <a:sp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3600" b="0" i="0" u="none" strike="noStrike" kern="1200" cap="none" spc="0" normalizeH="0" baseline="0" noProof="1">
                <a:ln>
                  <a:solidFill>
                    <a:sysClr val="windowText" lastClr="000000"/>
                  </a:solidFill>
                </a:ln>
                <a:solidFill>
                  <a:srgbClr val="FFFF00"/>
                </a:solidFill>
                <a:effectLst/>
                <a:uLnTx/>
                <a:uFillTx/>
                <a:latin typeface="Tahoma" panose="020B0604030504040204" pitchFamily="34" charset="0"/>
                <a:ea typeface="黑体" panose="02010609060101010101" pitchFamily="49" charset="-122"/>
                <a:cs typeface="+mn-ea"/>
              </a:rPr>
              <a:t>科学精神</a:t>
            </a:r>
          </a:p>
        </p:txBody>
      </p:sp>
      <p:sp>
        <p:nvSpPr>
          <p:cNvPr id="6" name="文本框 3"/>
          <p:cNvSpPr txBox="1"/>
          <p:nvPr/>
        </p:nvSpPr>
        <p:spPr>
          <a:xfrm>
            <a:off x="1620097" y="1124469"/>
            <a:ext cx="1512228" cy="1188680"/>
          </a:xfrm>
          <a:prstGeom prst="rect">
            <a:avLst/>
          </a:prstGeom>
          <a:solidFill>
            <a:schemeClr val="accent5">
              <a:lumMod val="50000"/>
            </a:schemeClr>
          </a:solidFill>
        </p:spPr>
        <p:txBody>
          <a:bodyPr>
            <a:sp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3600" b="0" i="0" u="none" strike="noStrike" kern="1200" cap="none" spc="0" normalizeH="0" baseline="0" noProof="1">
                <a:ln>
                  <a:solidFill>
                    <a:sysClr val="windowText" lastClr="000000"/>
                  </a:solidFill>
                </a:ln>
                <a:solidFill>
                  <a:srgbClr val="FFFF00"/>
                </a:solidFill>
                <a:effectLst/>
                <a:uLnTx/>
                <a:uFillTx/>
                <a:latin typeface="Tahoma" panose="020B0604030504040204" pitchFamily="34" charset="0"/>
                <a:ea typeface="黑体" panose="02010609060101010101" pitchFamily="49" charset="-122"/>
                <a:cs typeface="+mn-ea"/>
              </a:rPr>
              <a:t>政治认同</a:t>
            </a:r>
          </a:p>
        </p:txBody>
      </p:sp>
      <p:sp>
        <p:nvSpPr>
          <p:cNvPr id="7" name="文本框 3"/>
          <p:cNvSpPr txBox="1"/>
          <p:nvPr/>
        </p:nvSpPr>
        <p:spPr>
          <a:xfrm>
            <a:off x="5219911" y="1124467"/>
            <a:ext cx="1510656" cy="1188679"/>
          </a:xfrm>
          <a:prstGeom prst="rect">
            <a:avLst/>
          </a:prstGeom>
          <a:solidFill>
            <a:schemeClr val="accent5">
              <a:lumMod val="50000"/>
            </a:schemeClr>
          </a:solidFill>
        </p:spPr>
        <p:txBody>
          <a:bodyPr>
            <a:sp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3600" b="0" i="0" u="none" strike="noStrike" kern="1200" cap="none" spc="0" normalizeH="0" baseline="0" noProof="1">
                <a:ln>
                  <a:solidFill>
                    <a:sysClr val="windowText" lastClr="000000"/>
                  </a:solidFill>
                </a:ln>
                <a:solidFill>
                  <a:srgbClr val="FFFF00"/>
                </a:solidFill>
                <a:effectLst/>
                <a:uLnTx/>
                <a:uFillTx/>
                <a:latin typeface="Tahoma" panose="020B0604030504040204" pitchFamily="34" charset="0"/>
                <a:ea typeface="黑体" panose="02010609060101010101" pitchFamily="49" charset="-122"/>
                <a:cs typeface="+mn-ea"/>
              </a:rPr>
              <a:t>法治意识</a:t>
            </a:r>
          </a:p>
        </p:txBody>
      </p:sp>
      <p:sp>
        <p:nvSpPr>
          <p:cNvPr id="8" name="文本框 3"/>
          <p:cNvSpPr txBox="1"/>
          <p:nvPr/>
        </p:nvSpPr>
        <p:spPr>
          <a:xfrm>
            <a:off x="6948056" y="1124456"/>
            <a:ext cx="1440838" cy="1188680"/>
          </a:xfrm>
          <a:prstGeom prst="rect">
            <a:avLst/>
          </a:prstGeom>
          <a:solidFill>
            <a:schemeClr val="accent5">
              <a:lumMod val="50000"/>
            </a:schemeClr>
          </a:solidFill>
        </p:spPr>
        <p:txBody>
          <a:bodyPr>
            <a:sp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3600" b="0" i="0" u="none" strike="noStrike" kern="1200" cap="none" spc="0" normalizeH="0" baseline="0" noProof="1">
                <a:ln>
                  <a:solidFill>
                    <a:sysClr val="windowText" lastClr="000000"/>
                  </a:solidFill>
                </a:ln>
                <a:solidFill>
                  <a:srgbClr val="FFFF00"/>
                </a:solidFill>
                <a:effectLst/>
                <a:uLnTx/>
                <a:uFillTx/>
                <a:latin typeface="Tahoma" panose="020B0604030504040204" pitchFamily="34" charset="0"/>
                <a:ea typeface="黑体" panose="02010609060101010101" pitchFamily="49" charset="-122"/>
                <a:cs typeface="+mn-ea"/>
              </a:rPr>
              <a:t>公共参与</a:t>
            </a:r>
          </a:p>
        </p:txBody>
      </p:sp>
      <p:sp>
        <p:nvSpPr>
          <p:cNvPr id="9" name="文本框 3"/>
          <p:cNvSpPr txBox="1"/>
          <p:nvPr/>
        </p:nvSpPr>
        <p:spPr>
          <a:xfrm>
            <a:off x="4939010" y="3941444"/>
            <a:ext cx="1938673" cy="640081"/>
          </a:xfrm>
          <a:prstGeom prst="rect">
            <a:avLst/>
          </a:prstGeom>
          <a:solidFill>
            <a:schemeClr val="accent5">
              <a:lumMod val="50000"/>
            </a:schemeClr>
          </a:solidFill>
        </p:spPr>
        <p:txBody>
          <a:bodyPr>
            <a:sp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3600" b="0" i="0" u="none" strike="noStrike" kern="1200" cap="none" spc="0" normalizeH="0" baseline="0" noProof="1">
                <a:ln>
                  <a:solidFill>
                    <a:sysClr val="windowText" lastClr="000000"/>
                  </a:solidFill>
                </a:ln>
                <a:solidFill>
                  <a:schemeClr val="bg2"/>
                </a:solidFill>
                <a:effectLst/>
                <a:uLnTx/>
                <a:uFillTx/>
                <a:latin typeface="Tahoma" panose="020B0604030504040204" pitchFamily="34" charset="0"/>
                <a:ea typeface="黑体" panose="02010609060101010101" pitchFamily="49" charset="-122"/>
                <a:cs typeface="+mn-ea"/>
                <a:sym typeface="+mn-ea"/>
              </a:rPr>
              <a:t>政治学</a:t>
            </a:r>
          </a:p>
        </p:txBody>
      </p:sp>
      <p:sp>
        <p:nvSpPr>
          <p:cNvPr id="10" name="文本框 3"/>
          <p:cNvSpPr txBox="1"/>
          <p:nvPr/>
        </p:nvSpPr>
        <p:spPr>
          <a:xfrm>
            <a:off x="7019811" y="3933042"/>
            <a:ext cx="1440797" cy="640098"/>
          </a:xfrm>
          <a:prstGeom prst="rect">
            <a:avLst/>
          </a:prstGeom>
          <a:solidFill>
            <a:schemeClr val="accent5">
              <a:lumMod val="50000"/>
            </a:schemeClr>
          </a:solidFill>
        </p:spPr>
        <p:txBody>
          <a:bodyPr>
            <a:sp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3600" b="0" i="0" u="none" strike="noStrike" kern="1200" cap="none" spc="0" normalizeH="0" baseline="0" noProof="1">
                <a:ln>
                  <a:solidFill>
                    <a:sysClr val="windowText" lastClr="000000"/>
                  </a:solidFill>
                </a:ln>
                <a:solidFill>
                  <a:schemeClr val="bg2"/>
                </a:solidFill>
                <a:effectLst/>
                <a:uLnTx/>
                <a:uFillTx/>
                <a:latin typeface="Tahoma" panose="020B0604030504040204" pitchFamily="34" charset="0"/>
                <a:ea typeface="黑体" panose="02010609060101010101" pitchFamily="49" charset="-122"/>
                <a:cs typeface="+mn-ea"/>
                <a:sym typeface="+mn-ea"/>
              </a:rPr>
              <a:t>法学</a:t>
            </a:r>
          </a:p>
        </p:txBody>
      </p:sp>
      <p:cxnSp>
        <p:nvCxnSpPr>
          <p:cNvPr id="11" name="直接连接符 10"/>
          <p:cNvCxnSpPr/>
          <p:nvPr/>
        </p:nvCxnSpPr>
        <p:spPr>
          <a:xfrm>
            <a:off x="4787900" y="3355975"/>
            <a:ext cx="0" cy="217488"/>
          </a:xfrm>
          <a:prstGeom prst="line">
            <a:avLst/>
          </a:prstGeom>
        </p:spPr>
        <p:style>
          <a:lnRef idx="3">
            <a:schemeClr val="accent1"/>
          </a:lnRef>
          <a:fillRef idx="0">
            <a:schemeClr val="accent1"/>
          </a:fillRef>
          <a:effectRef idx="2">
            <a:schemeClr val="accent1"/>
          </a:effectRef>
          <a:fontRef idx="minor">
            <a:schemeClr val="tx1"/>
          </a:fontRef>
        </p:style>
      </p:cxnSp>
      <p:cxnSp>
        <p:nvCxnSpPr>
          <p:cNvPr id="12" name="直接连接符 11"/>
          <p:cNvCxnSpPr/>
          <p:nvPr/>
        </p:nvCxnSpPr>
        <p:spPr>
          <a:xfrm>
            <a:off x="2266950" y="3573463"/>
            <a:ext cx="5329238"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3" name="直接连接符 12"/>
          <p:cNvCxnSpPr>
            <a:endCxn id="2" idx="0"/>
          </p:cNvCxnSpPr>
          <p:nvPr/>
        </p:nvCxnSpPr>
        <p:spPr>
          <a:xfrm flipH="1">
            <a:off x="2163763" y="3573463"/>
            <a:ext cx="134938" cy="360363"/>
          </a:xfrm>
          <a:prstGeom prst="line">
            <a:avLst/>
          </a:prstGeom>
        </p:spPr>
        <p:style>
          <a:lnRef idx="3">
            <a:schemeClr val="accent1"/>
          </a:lnRef>
          <a:fillRef idx="0">
            <a:schemeClr val="accent1"/>
          </a:fillRef>
          <a:effectRef idx="2">
            <a:schemeClr val="accent1"/>
          </a:effectRef>
          <a:fontRef idx="minor">
            <a:schemeClr val="tx1"/>
          </a:fontRef>
        </p:style>
      </p:cxnSp>
      <p:cxnSp>
        <p:nvCxnSpPr>
          <p:cNvPr id="14" name="直接连接符 13"/>
          <p:cNvCxnSpPr>
            <a:endCxn id="3" idx="0"/>
          </p:cNvCxnSpPr>
          <p:nvPr/>
        </p:nvCxnSpPr>
        <p:spPr>
          <a:xfrm>
            <a:off x="3924300" y="3573463"/>
            <a:ext cx="15875" cy="360363"/>
          </a:xfrm>
          <a:prstGeom prst="line">
            <a:avLst/>
          </a:prstGeom>
        </p:spPr>
        <p:style>
          <a:lnRef idx="3">
            <a:schemeClr val="accent1"/>
          </a:lnRef>
          <a:fillRef idx="0">
            <a:schemeClr val="accent1"/>
          </a:fillRef>
          <a:effectRef idx="2">
            <a:schemeClr val="accent1"/>
          </a:effectRef>
          <a:fontRef idx="minor">
            <a:schemeClr val="tx1"/>
          </a:fontRef>
        </p:style>
      </p:cxnSp>
      <p:cxnSp>
        <p:nvCxnSpPr>
          <p:cNvPr id="15" name="直接连接符 14"/>
          <p:cNvCxnSpPr>
            <a:endCxn id="9" idx="0"/>
          </p:cNvCxnSpPr>
          <p:nvPr/>
        </p:nvCxnSpPr>
        <p:spPr>
          <a:xfrm>
            <a:off x="5867400" y="3573463"/>
            <a:ext cx="41275" cy="368300"/>
          </a:xfrm>
          <a:prstGeom prst="line">
            <a:avLst/>
          </a:prstGeom>
        </p:spPr>
        <p:style>
          <a:lnRef idx="3">
            <a:schemeClr val="accent1"/>
          </a:lnRef>
          <a:fillRef idx="0">
            <a:schemeClr val="accent1"/>
          </a:fillRef>
          <a:effectRef idx="2">
            <a:schemeClr val="accent1"/>
          </a:effectRef>
          <a:fontRef idx="minor">
            <a:schemeClr val="tx1"/>
          </a:fontRef>
        </p:style>
      </p:cxnSp>
      <p:cxnSp>
        <p:nvCxnSpPr>
          <p:cNvPr id="16" name="直接连接符 15"/>
          <p:cNvCxnSpPr>
            <a:endCxn id="10" idx="0"/>
          </p:cNvCxnSpPr>
          <p:nvPr/>
        </p:nvCxnSpPr>
        <p:spPr>
          <a:xfrm>
            <a:off x="7596188" y="3573463"/>
            <a:ext cx="144463" cy="360363"/>
          </a:xfrm>
          <a:prstGeom prst="line">
            <a:avLst/>
          </a:prstGeom>
        </p:spPr>
        <p:style>
          <a:lnRef idx="3">
            <a:schemeClr val="accent1"/>
          </a:lnRef>
          <a:fillRef idx="0">
            <a:schemeClr val="accent1"/>
          </a:fillRef>
          <a:effectRef idx="2">
            <a:schemeClr val="accent1"/>
          </a:effectRef>
          <a:fontRef idx="minor">
            <a:schemeClr val="tx1"/>
          </a:fontRef>
        </p:style>
      </p:cxnSp>
      <p:sp>
        <p:nvSpPr>
          <p:cNvPr id="17" name="上箭头 16"/>
          <p:cNvSpPr/>
          <p:nvPr/>
        </p:nvSpPr>
        <p:spPr>
          <a:xfrm>
            <a:off x="3897313" y="2262188"/>
            <a:ext cx="592138" cy="43338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3600" b="0" i="0" u="none" strike="noStrike" kern="1200" cap="none" spc="0" normalizeH="0" baseline="0" noProof="1">
              <a:ln>
                <a:noFill/>
              </a:ln>
              <a:solidFill>
                <a:schemeClr val="lt1"/>
              </a:solidFill>
              <a:effectLst/>
              <a:uLnTx/>
              <a:uFillTx/>
              <a:latin typeface="+mn-lt"/>
              <a:ea typeface="+mn-ea"/>
              <a:cs typeface="+mn-cs"/>
            </a:endParaRPr>
          </a:p>
        </p:txBody>
      </p:sp>
      <p:sp>
        <p:nvSpPr>
          <p:cNvPr id="18" name="上箭头 17"/>
          <p:cNvSpPr/>
          <p:nvPr/>
        </p:nvSpPr>
        <p:spPr>
          <a:xfrm>
            <a:off x="5724525" y="2349500"/>
            <a:ext cx="504825" cy="34607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3600" b="0" i="0" u="none" strike="noStrike" kern="1200" cap="none" spc="0" normalizeH="0" baseline="0" noProof="1">
              <a:ln>
                <a:noFill/>
              </a:ln>
              <a:solidFill>
                <a:schemeClr val="lt1"/>
              </a:solidFill>
              <a:effectLst/>
              <a:uLnTx/>
              <a:uFillTx/>
              <a:latin typeface="+mn-lt"/>
              <a:ea typeface="+mn-ea"/>
              <a:cs typeface="+mn-cs"/>
            </a:endParaRPr>
          </a:p>
        </p:txBody>
      </p:sp>
      <p:sp>
        <p:nvSpPr>
          <p:cNvPr id="23" name="上箭头 22"/>
          <p:cNvSpPr/>
          <p:nvPr/>
        </p:nvSpPr>
        <p:spPr>
          <a:xfrm>
            <a:off x="2195513" y="2349500"/>
            <a:ext cx="504825" cy="35877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3600" b="0" i="0" u="none" strike="noStrike" kern="1200" cap="none" spc="0" normalizeH="0" baseline="0" noProof="1">
              <a:ln>
                <a:noFill/>
              </a:ln>
              <a:solidFill>
                <a:schemeClr val="lt1"/>
              </a:solidFill>
              <a:effectLst/>
              <a:uLnTx/>
              <a:uFillTx/>
              <a:latin typeface="+mn-lt"/>
              <a:ea typeface="+mn-ea"/>
              <a:cs typeface="+mn-cs"/>
            </a:endParaRPr>
          </a:p>
        </p:txBody>
      </p:sp>
      <p:sp>
        <p:nvSpPr>
          <p:cNvPr id="25" name="上箭头 24"/>
          <p:cNvSpPr/>
          <p:nvPr/>
        </p:nvSpPr>
        <p:spPr>
          <a:xfrm>
            <a:off x="7235825" y="2349500"/>
            <a:ext cx="573088" cy="34607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3600" b="0" i="0" u="none" strike="noStrike" kern="1200" cap="none" spc="0" normalizeH="0" baseline="0" noProof="1">
              <a:ln>
                <a:noFill/>
              </a:ln>
              <a:solidFill>
                <a:schemeClr val="lt1"/>
              </a:solidFill>
              <a:effectLst/>
              <a:uLnTx/>
              <a:uFillTx/>
              <a:latin typeface="+mn-lt"/>
              <a:ea typeface="+mn-ea"/>
              <a:cs typeface="+mn-cs"/>
            </a:endParaRPr>
          </a:p>
        </p:txBody>
      </p:sp>
      <p:sp>
        <p:nvSpPr>
          <p:cNvPr id="19" name="文本框 18"/>
          <p:cNvSpPr txBox="1"/>
          <p:nvPr/>
        </p:nvSpPr>
        <p:spPr>
          <a:xfrm>
            <a:off x="1104900" y="4895850"/>
            <a:ext cx="7416165" cy="1015663"/>
          </a:xfrm>
          <a:prstGeom prst="rect">
            <a:avLst/>
          </a:prstGeom>
          <a:noFill/>
        </p:spPr>
        <p:txBody>
          <a:bodyPr wrap="square" rtlCol="0" anchor="t">
            <a:spAutoFit/>
          </a:bodyPr>
          <a:lstStyle/>
          <a:p>
            <a:pPr>
              <a:lnSpc>
                <a:spcPct val="150000"/>
              </a:lnSpc>
            </a:pPr>
            <a:r>
              <a:rPr lang="zh-CN" altLang="en-US" sz="2000" b="1" dirty="0" smtClean="0">
                <a:solidFill>
                  <a:srgbClr val="FF0000"/>
                </a:solidFill>
                <a:sym typeface="宋体" panose="02010600030101010101" pitchFamily="2" charset="-122"/>
              </a:rPr>
              <a:t>◆ </a:t>
            </a:r>
            <a:r>
              <a:rPr lang="zh-CN" altLang="en-US" sz="2000" b="1" dirty="0" smtClean="0">
                <a:solidFill>
                  <a:srgbClr val="FFFF00"/>
                </a:solidFill>
                <a:sym typeface="+mn-ea"/>
              </a:rPr>
              <a:t>先</a:t>
            </a:r>
            <a:r>
              <a:rPr lang="zh-CN" altLang="en-US" sz="2000" b="1" dirty="0">
                <a:solidFill>
                  <a:srgbClr val="FFFF00"/>
                </a:solidFill>
                <a:sym typeface="+mn-ea"/>
              </a:rPr>
              <a:t>从相关学科内容中提炼思想政治核心素养，然后依据思想政治核心素养确定课程内容。</a:t>
            </a:r>
            <a:endParaRPr lang="zh-CN" altLang="en-US" sz="2000" dirty="0">
              <a:solidFill>
                <a:srgbClr val="FFFF00"/>
              </a:solidFill>
            </a:endParaRPr>
          </a:p>
        </p:txBody>
      </p:sp>
      <p:sp>
        <p:nvSpPr>
          <p:cNvPr id="58371" name="AutoShape 4"/>
          <p:cNvSpPr/>
          <p:nvPr/>
        </p:nvSpPr>
        <p:spPr>
          <a:xfrm>
            <a:off x="188913" y="264160"/>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路径</a:t>
            </a:r>
          </a:p>
        </p:txBody>
      </p:sp>
    </p:spTree>
    <p:extLst>
      <p:ext uri="{BB962C8B-B14F-4D97-AF65-F5344CB8AC3E}">
        <p14:creationId xmlns:p14="http://schemas.microsoft.com/office/powerpoint/2010/main" val="2397805298"/>
      </p:ext>
    </p:extLst>
  </p:cSld>
  <p:clrMapOvr>
    <a:masterClrMapping/>
  </p:clrMapOvr>
  <p:transition spd="slow">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p:cNvSpPr>
          <p:nvPr>
            <p:ph type="title"/>
          </p:nvPr>
        </p:nvSpPr>
        <p:spPr>
          <a:xfrm>
            <a:off x="611725" y="548799"/>
            <a:ext cx="7998875" cy="888205"/>
          </a:xfrm>
        </p:spPr>
        <p:txBody>
          <a:bodyPr wrap="square" lIns="91440" tIns="45720" rIns="91440" bIns="45720" anchor="ctr"/>
          <a:lstStyle/>
          <a:p>
            <a:pPr algn="ctr">
              <a:lnSpc>
                <a:spcPct val="150000"/>
              </a:lnSpc>
            </a:pPr>
            <a:r>
              <a:rPr lang="en-US" altLang="zh-CN" sz="3200" dirty="0">
                <a:solidFill>
                  <a:srgbClr val="FF0000"/>
                </a:solidFill>
                <a:effectLst>
                  <a:outerShdw blurRad="38100" dist="25400" dir="5400000" algn="ctr" rotWithShape="0">
                    <a:srgbClr val="6E747A">
                      <a:alpha val="43000"/>
                    </a:srgbClr>
                  </a:outerShdw>
                </a:effectLst>
                <a:latin typeface="宋体" panose="02010600030101010101" pitchFamily="2" charset="-122"/>
                <a:sym typeface="+mn-ea"/>
              </a:rPr>
              <a:t> </a:t>
            </a:r>
            <a:r>
              <a:rPr lang="en-US" altLang="zh-CN" sz="3200" dirty="0" smtClean="0">
                <a:solidFill>
                  <a:srgbClr val="00FF00"/>
                </a:solidFill>
                <a:effectLst>
                  <a:outerShdw blurRad="38100" dist="25400" dir="5400000" algn="ctr" rotWithShape="0">
                    <a:srgbClr val="6E747A">
                      <a:alpha val="43000"/>
                    </a:srgbClr>
                  </a:outerShdw>
                </a:effectLst>
                <a:latin typeface="宋体" panose="02010600030101010101" pitchFamily="2" charset="-122"/>
                <a:sym typeface="+mn-ea"/>
              </a:rPr>
              <a:t>3</a:t>
            </a:r>
            <a:r>
              <a:rPr lang="zh-CN" altLang="en-US" sz="3200" dirty="0" smtClean="0">
                <a:solidFill>
                  <a:srgbClr val="00FF00"/>
                </a:solidFill>
                <a:effectLst>
                  <a:outerShdw blurRad="38100" dist="25400" dir="5400000" algn="ctr" rotWithShape="0">
                    <a:srgbClr val="6E747A">
                      <a:alpha val="43000"/>
                    </a:srgbClr>
                  </a:outerShdw>
                </a:effectLst>
                <a:latin typeface="宋体" panose="02010600030101010101" pitchFamily="2" charset="-122"/>
                <a:sym typeface="+mn-ea"/>
              </a:rPr>
              <a:t>、如何</a:t>
            </a:r>
            <a:r>
              <a:rPr lang="zh-CN" altLang="en-US" sz="3200" dirty="0">
                <a:solidFill>
                  <a:srgbClr val="00FF00"/>
                </a:solidFill>
                <a:effectLst>
                  <a:outerShdw blurRad="38100" dist="25400" dir="5400000" algn="ctr" rotWithShape="0">
                    <a:srgbClr val="6E747A">
                      <a:alpha val="43000"/>
                    </a:srgbClr>
                  </a:outerShdw>
                </a:effectLst>
                <a:latin typeface="宋体" panose="02010600030101010101" pitchFamily="2" charset="-122"/>
                <a:sym typeface="+mn-ea"/>
              </a:rPr>
              <a:t>命名思想政治学科核心</a:t>
            </a:r>
            <a:r>
              <a:rPr lang="zh-CN" altLang="en-US" sz="3200" dirty="0" smtClean="0">
                <a:solidFill>
                  <a:srgbClr val="00FF00"/>
                </a:solidFill>
                <a:effectLst>
                  <a:outerShdw blurRad="38100" dist="25400" dir="5400000" algn="ctr" rotWithShape="0">
                    <a:srgbClr val="6E747A">
                      <a:alpha val="43000"/>
                    </a:srgbClr>
                  </a:outerShdw>
                </a:effectLst>
                <a:latin typeface="宋体" panose="02010600030101010101" pitchFamily="2" charset="-122"/>
                <a:sym typeface="+mn-ea"/>
              </a:rPr>
              <a:t>素养要素？</a:t>
            </a:r>
            <a:endParaRPr lang="zh-CN" altLang="en-US" sz="3200" b="1" dirty="0">
              <a:solidFill>
                <a:srgbClr val="00FF00"/>
              </a:solidFill>
              <a:effectLst>
                <a:outerShdw blurRad="38100" dist="25400" dir="5400000" algn="ctr" rotWithShape="0">
                  <a:srgbClr val="6E747A">
                    <a:alpha val="43000"/>
                  </a:srgbClr>
                </a:outerShdw>
              </a:effectLst>
              <a:latin typeface="宋体" panose="02010600030101010101" pitchFamily="2" charset="-122"/>
              <a:sym typeface="+mn-ea"/>
            </a:endParaRPr>
          </a:p>
        </p:txBody>
      </p:sp>
      <p:sp>
        <p:nvSpPr>
          <p:cNvPr id="61442" name="Rectangle 3"/>
          <p:cNvSpPr>
            <a:spLocks noGrp="1"/>
          </p:cNvSpPr>
          <p:nvPr>
            <p:ph idx="1"/>
          </p:nvPr>
        </p:nvSpPr>
        <p:spPr>
          <a:xfrm>
            <a:off x="971750" y="1945482"/>
            <a:ext cx="7344511" cy="3859684"/>
          </a:xfrm>
        </p:spPr>
        <p:txBody>
          <a:bodyPr wrap="square" lIns="91440" tIns="45720" rIns="91440" bIns="45720" anchor="t"/>
          <a:lstStyle/>
          <a:p>
            <a:pPr>
              <a:lnSpc>
                <a:spcPct val="140000"/>
              </a:lnSpc>
            </a:pPr>
            <a:r>
              <a:rPr lang="zh-CN" altLang="en-US" sz="2000" b="1" dirty="0" smtClean="0"/>
              <a:t>学科之间，素养要素的</a:t>
            </a:r>
            <a:r>
              <a:rPr lang="zh-CN" altLang="en-US" sz="2000" b="1" dirty="0"/>
              <a:t>提炼毕竟源于不同的学科</a:t>
            </a:r>
            <a:r>
              <a:rPr lang="zh-CN" altLang="en-US" sz="2000" b="1" dirty="0" smtClean="0"/>
              <a:t>分类。命名</a:t>
            </a:r>
            <a:r>
              <a:rPr lang="zh-CN" altLang="en-US" sz="2000" b="1" dirty="0"/>
              <a:t>学科核心素养，此学科之所以不同于彼学科，仍然取决于学科内容的差异，否则难以避免雷同。</a:t>
            </a:r>
          </a:p>
          <a:p>
            <a:pPr>
              <a:lnSpc>
                <a:spcPct val="140000"/>
              </a:lnSpc>
            </a:pPr>
            <a:r>
              <a:rPr lang="zh-CN" altLang="en-US" sz="2000" b="1" dirty="0" smtClean="0">
                <a:sym typeface="+mn-ea"/>
              </a:rPr>
              <a:t>学段之间，同类学科核心</a:t>
            </a:r>
            <a:r>
              <a:rPr lang="zh-CN" altLang="en-US" sz="2000" b="1" dirty="0">
                <a:sym typeface="+mn-ea"/>
              </a:rPr>
              <a:t>素养的</a:t>
            </a:r>
            <a:r>
              <a:rPr lang="zh-CN" altLang="en-US" sz="2000" b="1" dirty="0" smtClean="0">
                <a:sym typeface="+mn-ea"/>
              </a:rPr>
              <a:t>命名纵然不同</a:t>
            </a:r>
            <a:r>
              <a:rPr lang="zh-CN" altLang="en-US" sz="2000" b="1" dirty="0">
                <a:sym typeface="+mn-ea"/>
              </a:rPr>
              <a:t>，有关基本教育元素的融入却</a:t>
            </a:r>
            <a:r>
              <a:rPr lang="zh-CN" altLang="en-US" sz="2000" b="1" dirty="0" smtClean="0">
                <a:sym typeface="+mn-ea"/>
              </a:rPr>
              <a:t>一脉相承。如思想政治课之于大中小德育课程</a:t>
            </a:r>
            <a:r>
              <a:rPr lang="zh-CN" altLang="en-US" sz="2000" b="1" dirty="0">
                <a:sym typeface="+mn-ea"/>
              </a:rPr>
              <a:t>体系</a:t>
            </a:r>
            <a:r>
              <a:rPr lang="zh-CN" altLang="en-US" sz="2000" b="1" dirty="0" smtClean="0">
                <a:sym typeface="+mn-ea"/>
              </a:rPr>
              <a:t>，其学科</a:t>
            </a:r>
            <a:r>
              <a:rPr lang="zh-CN" altLang="en-US" sz="2000" b="1" dirty="0">
                <a:sym typeface="+mn-ea"/>
              </a:rPr>
              <a:t>核心</a:t>
            </a:r>
            <a:r>
              <a:rPr lang="zh-CN" altLang="en-US" sz="2000" b="1" dirty="0" smtClean="0">
                <a:sym typeface="+mn-ea"/>
              </a:rPr>
              <a:t>素养的道德意义</a:t>
            </a:r>
            <a:r>
              <a:rPr lang="zh-CN" altLang="en-US" sz="2000" b="1" dirty="0">
                <a:sym typeface="+mn-ea"/>
              </a:rPr>
              <a:t>存在于</a:t>
            </a:r>
            <a:r>
              <a:rPr lang="zh-CN" altLang="en-US" sz="2000" b="1" dirty="0" smtClean="0">
                <a:sym typeface="+mn-ea"/>
              </a:rPr>
              <a:t>所有要素之中。</a:t>
            </a:r>
            <a:endParaRPr lang="zh-CN" altLang="en-US" sz="2000" b="1" dirty="0">
              <a:sym typeface="+mn-ea"/>
            </a:endParaRPr>
          </a:p>
          <a:p>
            <a:pPr marL="0" indent="0">
              <a:lnSpc>
                <a:spcPct val="140000"/>
              </a:lnSpc>
              <a:buNone/>
            </a:pPr>
            <a:r>
              <a:rPr lang="zh-CN" altLang="en-US" sz="2000" b="1" dirty="0">
                <a:solidFill>
                  <a:srgbClr val="FF0000"/>
                </a:solidFill>
                <a:latin typeface="宋体" panose="02010600030101010101" pitchFamily="2" charset="-122"/>
                <a:sym typeface="+mn-ea"/>
              </a:rPr>
              <a:t>◆ </a:t>
            </a:r>
            <a:r>
              <a:rPr lang="zh-CN" altLang="en-US" sz="2000" b="1" dirty="0">
                <a:solidFill>
                  <a:srgbClr val="FFFF00"/>
                </a:solidFill>
                <a:latin typeface="宋体" panose="02010600030101010101" pitchFamily="2" charset="-122"/>
                <a:sym typeface="+mn-ea"/>
              </a:rPr>
              <a:t>跨</a:t>
            </a:r>
            <a:r>
              <a:rPr lang="zh-CN" altLang="en-US" sz="2000" b="1" dirty="0">
                <a:solidFill>
                  <a:srgbClr val="FFFF00"/>
                </a:solidFill>
                <a:sym typeface="+mn-ea"/>
              </a:rPr>
              <a:t>学科的素养与单一学科的素养、跨学段的素养与某学段的素养</a:t>
            </a:r>
            <a:r>
              <a:rPr lang="zh-CN" altLang="en-US" sz="2000" b="1" dirty="0" smtClean="0">
                <a:solidFill>
                  <a:srgbClr val="FFFF00"/>
                </a:solidFill>
                <a:sym typeface="+mn-ea"/>
              </a:rPr>
              <a:t>之间</a:t>
            </a:r>
            <a:r>
              <a:rPr lang="zh-CN" altLang="en-US" sz="2000" b="1" dirty="0">
                <a:solidFill>
                  <a:srgbClr val="FFFF00"/>
                </a:solidFill>
                <a:sym typeface="+mn-ea"/>
              </a:rPr>
              <a:t>究竟是什么关系？如何统筹？仍需进一步探讨</a:t>
            </a:r>
            <a:r>
              <a:rPr lang="zh-CN" altLang="en-US" sz="2000" b="1" dirty="0" smtClean="0">
                <a:solidFill>
                  <a:srgbClr val="FFFF00"/>
                </a:solidFill>
                <a:sym typeface="+mn-ea"/>
              </a:rPr>
              <a:t>。</a:t>
            </a:r>
            <a:endParaRPr lang="en-US" altLang="zh-CN" sz="2000" b="1" dirty="0" smtClean="0">
              <a:solidFill>
                <a:srgbClr val="FFFF00"/>
              </a:solidFill>
              <a:sym typeface="+mn-ea"/>
            </a:endParaRPr>
          </a:p>
          <a:p>
            <a:pPr marL="0" indent="0">
              <a:lnSpc>
                <a:spcPct val="140000"/>
              </a:lnSpc>
              <a:buNone/>
            </a:pPr>
            <a:r>
              <a:rPr lang="zh-CN" altLang="en-US" sz="2000" b="1" dirty="0" smtClean="0">
                <a:solidFill>
                  <a:srgbClr val="FFFF00"/>
                </a:solidFill>
                <a:sym typeface="+mn-ea"/>
              </a:rPr>
              <a:t>     </a:t>
            </a:r>
            <a:endParaRPr lang="zh-CN" altLang="en-US" sz="2000" b="1" dirty="0">
              <a:solidFill>
                <a:srgbClr val="00FF00"/>
              </a:solidFill>
              <a:sym typeface="+mn-ea"/>
            </a:endParaRPr>
          </a:p>
        </p:txBody>
      </p:sp>
      <p:sp>
        <p:nvSpPr>
          <p:cNvPr id="4" name="文本框 3"/>
          <p:cNvSpPr txBox="1"/>
          <p:nvPr/>
        </p:nvSpPr>
        <p:spPr>
          <a:xfrm>
            <a:off x="1154922" y="5819406"/>
            <a:ext cx="6912479" cy="553998"/>
          </a:xfrm>
          <a:prstGeom prst="rect">
            <a:avLst/>
          </a:prstGeom>
          <a:noFill/>
          <a:ln w="38100">
            <a:solidFill>
              <a:srgbClr val="FFFF00"/>
            </a:solidFill>
          </a:ln>
        </p:spPr>
        <p:txBody>
          <a:bodyPr wrap="square" rtlCol="0">
            <a:spAutoFit/>
          </a:bodyPr>
          <a:lstStyle/>
          <a:p>
            <a:pPr algn="ctr">
              <a:lnSpc>
                <a:spcPct val="150000"/>
              </a:lnSpc>
            </a:pPr>
            <a:r>
              <a:rPr lang="zh-CN" altLang="en-US" sz="2000" b="1" dirty="0" smtClean="0">
                <a:solidFill>
                  <a:srgbClr val="00FF00"/>
                </a:solidFill>
                <a:latin typeface="楷体" panose="02010609060101010101" pitchFamily="49" charset="-122"/>
                <a:ea typeface="楷体" panose="02010609060101010101" pitchFamily="49" charset="-122"/>
              </a:rPr>
              <a:t>思考题：</a:t>
            </a:r>
            <a:r>
              <a:rPr lang="zh-CN" altLang="en-US" sz="2000" b="1">
                <a:solidFill>
                  <a:srgbClr val="00FF00"/>
                </a:solidFill>
                <a:latin typeface="楷体" panose="02010609060101010101" pitchFamily="49" charset="-122"/>
                <a:ea typeface="楷体" panose="02010609060101010101" pitchFamily="49" charset="-122"/>
                <a:sym typeface="+mn-ea"/>
              </a:rPr>
              <a:t>道德</a:t>
            </a:r>
            <a:r>
              <a:rPr lang="zh-CN" altLang="en-US" sz="2000" b="1" smtClean="0">
                <a:solidFill>
                  <a:srgbClr val="00FF00"/>
                </a:solidFill>
                <a:latin typeface="楷体" panose="02010609060101010101" pitchFamily="49" charset="-122"/>
                <a:ea typeface="楷体" panose="02010609060101010101" pitchFamily="49" charset="-122"/>
                <a:sym typeface="+mn-ea"/>
              </a:rPr>
              <a:t>教育的触角</a:t>
            </a:r>
            <a:r>
              <a:rPr lang="zh-CN" altLang="en-US" sz="2000" b="1" dirty="0">
                <a:solidFill>
                  <a:srgbClr val="00FF00"/>
                </a:solidFill>
                <a:latin typeface="楷体" panose="02010609060101010101" pitchFamily="49" charset="-122"/>
                <a:ea typeface="楷体" panose="02010609060101010101" pitchFamily="49" charset="-122"/>
                <a:sym typeface="+mn-ea"/>
              </a:rPr>
              <a:t>无处</a:t>
            </a:r>
            <a:r>
              <a:rPr lang="zh-CN" altLang="en-US" sz="2000" b="1" dirty="0" smtClean="0">
                <a:solidFill>
                  <a:srgbClr val="00FF00"/>
                </a:solidFill>
                <a:latin typeface="楷体" panose="02010609060101010101" pitchFamily="49" charset="-122"/>
                <a:ea typeface="楷体" panose="02010609060101010101" pitchFamily="49" charset="-122"/>
                <a:sym typeface="+mn-ea"/>
              </a:rPr>
              <a:t>不在</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endParaRPr lang="zh-CN" altLang="en-US" sz="2000" b="1" dirty="0">
              <a:solidFill>
                <a:srgbClr val="00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846142187"/>
      </p:ext>
    </p:extLst>
  </p:cSld>
  <p:clrMapOvr>
    <a:masterClrMapping/>
  </p:clrMapOvr>
  <p:transition spd="slow">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66800" y="539750"/>
            <a:ext cx="7543800" cy="1431925"/>
          </a:xfrm>
        </p:spPr>
        <p:txBody>
          <a:bodyPr/>
          <a:lstStyle/>
          <a:p>
            <a:pPr algn="ctr"/>
            <a:r>
              <a:rPr lang="zh-CN" altLang="en-US" sz="3200" dirty="0" smtClean="0">
                <a:solidFill>
                  <a:srgbClr val="FFFF00"/>
                </a:solidFill>
                <a:latin typeface="+mn-ea"/>
                <a:sym typeface="+mn-ea"/>
              </a:rPr>
              <a:t>课程能否</a:t>
            </a:r>
            <a:r>
              <a:rPr lang="zh-CN" altLang="en-US" sz="3200" dirty="0">
                <a:solidFill>
                  <a:srgbClr val="FFFF00"/>
                </a:solidFill>
                <a:latin typeface="+mn-ea"/>
                <a:sym typeface="+mn-ea"/>
              </a:rPr>
              <a:t>全</a:t>
            </a:r>
            <a:r>
              <a:rPr lang="zh-CN" altLang="en-US" sz="3200" dirty="0" smtClean="0">
                <a:solidFill>
                  <a:srgbClr val="FFFF00"/>
                </a:solidFill>
                <a:latin typeface="+mn-ea"/>
                <a:sym typeface="+mn-ea"/>
              </a:rPr>
              <a:t>覆盖</a:t>
            </a:r>
            <a:endParaRPr lang="zh-CN" altLang="en-US" sz="3200" dirty="0">
              <a:solidFill>
                <a:srgbClr val="FFFF00"/>
              </a:solidFill>
              <a:latin typeface="+mn-ea"/>
              <a:ea typeface="+mn-ea"/>
            </a:endParaRPr>
          </a:p>
        </p:txBody>
      </p:sp>
      <p:sp>
        <p:nvSpPr>
          <p:cNvPr id="3" name="内容占位符 2"/>
          <p:cNvSpPr>
            <a:spLocks noGrp="1"/>
          </p:cNvSpPr>
          <p:nvPr>
            <p:ph idx="1"/>
          </p:nvPr>
        </p:nvSpPr>
        <p:spPr>
          <a:xfrm>
            <a:off x="1066800" y="1875155"/>
            <a:ext cx="7678420" cy="4804410"/>
          </a:xfrm>
        </p:spPr>
        <p:txBody>
          <a:bodyPr/>
          <a:lstStyle/>
          <a:p>
            <a:pPr marL="0" indent="0">
              <a:lnSpc>
                <a:spcPct val="210000"/>
              </a:lnSpc>
              <a:buNone/>
            </a:pPr>
            <a:r>
              <a:rPr lang="en-US" altLang="zh-CN" sz="1800" b="1" dirty="0">
                <a:latin typeface="+mn-ea"/>
                <a:sym typeface="+mn-ea"/>
              </a:rPr>
              <a:t>  </a:t>
            </a:r>
            <a:r>
              <a:rPr lang="en-US" altLang="zh-CN" sz="1800" b="1" dirty="0" smtClean="0">
                <a:latin typeface="+mn-ea"/>
                <a:sym typeface="+mn-ea"/>
              </a:rPr>
              <a:t>  </a:t>
            </a:r>
            <a:r>
              <a:rPr lang="zh-CN" altLang="en-US" sz="2000" b="1" dirty="0" smtClean="0">
                <a:latin typeface="+mn-ea"/>
                <a:sym typeface="+mn-ea"/>
              </a:rPr>
              <a:t>阐述</a:t>
            </a:r>
            <a:r>
              <a:rPr lang="zh-CN" altLang="en-US" sz="2000" b="1" dirty="0">
                <a:latin typeface="+mn-ea"/>
                <a:sym typeface="+mn-ea"/>
              </a:rPr>
              <a:t>学科核心素养，涉及相关学科内容，有</a:t>
            </a:r>
            <a:r>
              <a:rPr lang="zh-CN" altLang="en-US" sz="2000" b="1" dirty="0" smtClean="0">
                <a:latin typeface="+mn-ea"/>
                <a:sym typeface="+mn-ea"/>
              </a:rPr>
              <a:t>的明显，如</a:t>
            </a:r>
            <a:r>
              <a:rPr lang="zh-CN" altLang="en-US" sz="2000" b="1" dirty="0">
                <a:latin typeface="+mn-ea"/>
                <a:sym typeface="+mn-ea"/>
              </a:rPr>
              <a:t>政治、哲学、法学，有</a:t>
            </a:r>
            <a:r>
              <a:rPr lang="zh-CN" altLang="en-US" sz="2000" b="1" dirty="0" smtClean="0">
                <a:latin typeface="+mn-ea"/>
                <a:sym typeface="+mn-ea"/>
              </a:rPr>
              <a:t>的隐含，如</a:t>
            </a:r>
            <a:r>
              <a:rPr lang="zh-CN" altLang="en-US" sz="2000" b="1" dirty="0">
                <a:latin typeface="+mn-ea"/>
                <a:sym typeface="+mn-ea"/>
              </a:rPr>
              <a:t>经济学</a:t>
            </a:r>
            <a:r>
              <a:rPr lang="zh-CN" altLang="en-US" sz="2000" b="1" dirty="0" smtClean="0">
                <a:latin typeface="+mn-ea"/>
                <a:sym typeface="+mn-ea"/>
              </a:rPr>
              <a:t>。就</a:t>
            </a:r>
            <a:r>
              <a:rPr lang="zh-CN" altLang="en-US" sz="2000" b="1" dirty="0">
                <a:latin typeface="+mn-ea"/>
                <a:sym typeface="+mn-ea"/>
              </a:rPr>
              <a:t>经济学的内容而言，可存在于“政治认同”关联的经济制度、“科学精神”关联的经济生活、“法治意识”关联的经济活动、“公共参与”关联的经济领域。这种</a:t>
            </a:r>
            <a:r>
              <a:rPr lang="zh-CN" altLang="en-US" sz="2000" b="1" dirty="0" smtClean="0">
                <a:latin typeface="+mn-ea"/>
                <a:sym typeface="+mn-ea"/>
              </a:rPr>
              <a:t>隐性延展的意涵，</a:t>
            </a:r>
            <a:r>
              <a:rPr lang="zh-CN" altLang="en-US" sz="2000" b="1" dirty="0">
                <a:latin typeface="+mn-ea"/>
                <a:sym typeface="+mn-ea"/>
              </a:rPr>
              <a:t>正反映本课程跨学科整合的特点。</a:t>
            </a:r>
            <a:endParaRPr lang="zh-CN" altLang="en-US" sz="2000" b="1" dirty="0">
              <a:latin typeface="+mn-ea"/>
            </a:endParaRPr>
          </a:p>
          <a:p>
            <a:pPr>
              <a:lnSpc>
                <a:spcPct val="140000"/>
              </a:lnSpc>
            </a:pPr>
            <a:endParaRPr lang="zh-CN" altLang="en-US" sz="2000" b="1" dirty="0">
              <a:latin typeface="+mn-ea"/>
            </a:endParaRPr>
          </a:p>
        </p:txBody>
      </p:sp>
      <p:sp>
        <p:nvSpPr>
          <p:cNvPr id="82946" name="AutoShape 4"/>
          <p:cNvSpPr/>
          <p:nvPr/>
        </p:nvSpPr>
        <p:spPr>
          <a:xfrm>
            <a:off x="307975" y="342900"/>
            <a:ext cx="1143000" cy="135763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释疑一</a:t>
            </a:r>
          </a:p>
        </p:txBody>
      </p:sp>
    </p:spTree>
    <p:extLst>
      <p:ext uri="{BB962C8B-B14F-4D97-AF65-F5344CB8AC3E}">
        <p14:creationId xmlns:p14="http://schemas.microsoft.com/office/powerpoint/2010/main" val="3362425592"/>
      </p:ext>
    </p:extLst>
  </p:cSld>
  <p:clrMapOvr>
    <a:masterClrMapping/>
  </p:clrMapOvr>
  <p:transition spd="slow">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55860" y="548800"/>
            <a:ext cx="4203600" cy="1290320"/>
          </a:xfrm>
        </p:spPr>
        <p:txBody>
          <a:bodyPr/>
          <a:lstStyle/>
          <a:p>
            <a:pPr algn="ctr"/>
            <a:r>
              <a:rPr lang="zh-CN" altLang="en-US" sz="3200" dirty="0" smtClean="0">
                <a:solidFill>
                  <a:srgbClr val="FFFF00"/>
                </a:solidFill>
                <a:latin typeface="+mn-ea"/>
                <a:sym typeface="+mn-ea"/>
              </a:rPr>
              <a:t>可否</a:t>
            </a:r>
            <a:r>
              <a:rPr lang="zh-CN" altLang="en-US" sz="3200" dirty="0">
                <a:solidFill>
                  <a:srgbClr val="FFFF00"/>
                </a:solidFill>
                <a:latin typeface="+mn-ea"/>
                <a:sym typeface="+mn-ea"/>
              </a:rPr>
              <a:t>相互替代</a:t>
            </a:r>
            <a:endParaRPr lang="zh-CN" altLang="en-US" sz="3200" dirty="0"/>
          </a:p>
        </p:txBody>
      </p:sp>
      <p:sp>
        <p:nvSpPr>
          <p:cNvPr id="3" name="内容占位符 2"/>
          <p:cNvSpPr>
            <a:spLocks noGrp="1"/>
          </p:cNvSpPr>
          <p:nvPr>
            <p:ph idx="1"/>
          </p:nvPr>
        </p:nvSpPr>
        <p:spPr>
          <a:xfrm>
            <a:off x="971750" y="2060905"/>
            <a:ext cx="7537480" cy="4039980"/>
          </a:xfrm>
        </p:spPr>
        <p:txBody>
          <a:bodyPr/>
          <a:lstStyle/>
          <a:p>
            <a:pPr>
              <a:lnSpc>
                <a:spcPct val="130000"/>
              </a:lnSpc>
            </a:pPr>
            <a:r>
              <a:rPr lang="zh-CN" altLang="en-US" sz="2000" b="1" dirty="0">
                <a:latin typeface="+mn-ea"/>
                <a:sym typeface="+mn-ea"/>
              </a:rPr>
              <a:t>从各自的内涵来看，</a:t>
            </a:r>
            <a:r>
              <a:rPr lang="zh-CN" altLang="en-US" sz="2000" b="1" dirty="0" smtClean="0">
                <a:latin typeface="+mn-ea"/>
                <a:sym typeface="+mn-ea"/>
              </a:rPr>
              <a:t>它们相互</a:t>
            </a:r>
            <a:r>
              <a:rPr lang="zh-CN" altLang="en-US" sz="2000" b="1" dirty="0">
                <a:latin typeface="+mn-ea"/>
                <a:sym typeface="+mn-ea"/>
              </a:rPr>
              <a:t>交融</a:t>
            </a:r>
            <a:r>
              <a:rPr lang="zh-CN" altLang="en-US" sz="2000" b="1" dirty="0" smtClean="0">
                <a:latin typeface="+mn-ea"/>
                <a:sym typeface="+mn-ea"/>
              </a:rPr>
              <a:t>，却不可</a:t>
            </a:r>
            <a:r>
              <a:rPr lang="zh-CN" altLang="en-US" sz="2000" b="1" dirty="0">
                <a:latin typeface="+mn-ea"/>
                <a:sym typeface="+mn-ea"/>
              </a:rPr>
              <a:t>相互替代。如</a:t>
            </a:r>
            <a:r>
              <a:rPr lang="en-US" altLang="zh-CN" sz="2000" b="1" dirty="0">
                <a:latin typeface="+mn-ea"/>
                <a:sym typeface="+mn-ea"/>
              </a:rPr>
              <a:t>“</a:t>
            </a:r>
            <a:r>
              <a:rPr lang="zh-CN" altLang="en-US" sz="2000" b="1" dirty="0">
                <a:latin typeface="+mn-ea"/>
                <a:sym typeface="+mn-ea"/>
              </a:rPr>
              <a:t>法治意识</a:t>
            </a:r>
            <a:r>
              <a:rPr lang="en-US" altLang="zh-CN" sz="2000" b="1" dirty="0">
                <a:latin typeface="+mn-ea"/>
                <a:sym typeface="+mn-ea"/>
              </a:rPr>
              <a:t>”</a:t>
            </a:r>
            <a:r>
              <a:rPr lang="zh-CN" altLang="en-US" sz="2000" b="1" dirty="0">
                <a:latin typeface="+mn-ea"/>
                <a:sym typeface="+mn-ea"/>
              </a:rPr>
              <a:t>与</a:t>
            </a:r>
            <a:r>
              <a:rPr lang="en-US" altLang="zh-CN" sz="2000" b="1" dirty="0">
                <a:latin typeface="+mn-ea"/>
                <a:sym typeface="+mn-ea"/>
              </a:rPr>
              <a:t>“</a:t>
            </a:r>
            <a:r>
              <a:rPr lang="zh-CN" altLang="en-US" sz="2000" b="1" dirty="0">
                <a:latin typeface="+mn-ea"/>
                <a:sym typeface="+mn-ea"/>
              </a:rPr>
              <a:t>公共参与</a:t>
            </a:r>
            <a:r>
              <a:rPr lang="en-US" altLang="zh-CN" sz="2000" b="1" dirty="0">
                <a:latin typeface="+mn-ea"/>
                <a:sym typeface="+mn-ea"/>
              </a:rPr>
              <a:t>”</a:t>
            </a:r>
            <a:r>
              <a:rPr lang="zh-CN" altLang="en-US" sz="2000" b="1" dirty="0">
                <a:latin typeface="+mn-ea"/>
                <a:sym typeface="+mn-ea"/>
              </a:rPr>
              <a:t>，前者是</a:t>
            </a:r>
            <a:r>
              <a:rPr lang="zh-CN" altLang="en-US" sz="2000" b="1" dirty="0" smtClean="0">
                <a:latin typeface="+mn-ea"/>
                <a:sym typeface="+mn-ea"/>
              </a:rPr>
              <a:t>后者题</a:t>
            </a:r>
            <a:r>
              <a:rPr lang="zh-CN" altLang="en-US" sz="2000" b="1" dirty="0">
                <a:latin typeface="+mn-ea"/>
                <a:sym typeface="+mn-ea"/>
              </a:rPr>
              <a:t>中应有之义，但后者却不可替代前者。一是前者兼具公私</a:t>
            </a:r>
            <a:r>
              <a:rPr lang="zh-CN" altLang="en-US" sz="2000" b="1" dirty="0" smtClean="0">
                <a:latin typeface="+mn-ea"/>
                <a:sym typeface="+mn-ea"/>
              </a:rPr>
              <a:t>领域，</a:t>
            </a:r>
            <a:r>
              <a:rPr lang="zh-CN" altLang="en-US" sz="2000" b="1" dirty="0">
                <a:latin typeface="+mn-ea"/>
                <a:sym typeface="+mn-ea"/>
              </a:rPr>
              <a:t>后者专指公共</a:t>
            </a:r>
            <a:r>
              <a:rPr lang="zh-CN" altLang="en-US" sz="2000" b="1" dirty="0" smtClean="0">
                <a:latin typeface="+mn-ea"/>
                <a:sym typeface="+mn-ea"/>
              </a:rPr>
              <a:t>领域；</a:t>
            </a:r>
            <a:r>
              <a:rPr lang="zh-CN" altLang="en-US" sz="2000" b="1" dirty="0">
                <a:latin typeface="+mn-ea"/>
                <a:sym typeface="+mn-ea"/>
              </a:rPr>
              <a:t>二是前者侧重认知，后者侧重行动；三是前者更注重权利义务关切，后者更强调道义和责任</a:t>
            </a:r>
            <a:r>
              <a:rPr lang="zh-CN" altLang="en-US" sz="2000" b="1" dirty="0" smtClean="0">
                <a:latin typeface="+mn-ea"/>
                <a:sym typeface="+mn-ea"/>
              </a:rPr>
              <a:t>担当。</a:t>
            </a:r>
            <a:endParaRPr lang="zh-CN" altLang="en-US" sz="2000" b="1" dirty="0">
              <a:latin typeface="+mn-ea"/>
              <a:sym typeface="+mn-ea"/>
            </a:endParaRPr>
          </a:p>
          <a:p>
            <a:pPr>
              <a:lnSpc>
                <a:spcPct val="130000"/>
              </a:lnSpc>
            </a:pPr>
            <a:r>
              <a:rPr lang="zh-CN" altLang="en-US" sz="2000" b="1" dirty="0">
                <a:latin typeface="+mn-ea"/>
                <a:sym typeface="+mn-ea"/>
              </a:rPr>
              <a:t>从各自的</a:t>
            </a:r>
            <a:r>
              <a:rPr lang="zh-CN" altLang="en-US" sz="2000" b="1" dirty="0" smtClean="0">
                <a:latin typeface="+mn-ea"/>
                <a:sym typeface="+mn-ea"/>
              </a:rPr>
              <a:t>功用来看</a:t>
            </a:r>
            <a:r>
              <a:rPr lang="zh-CN" altLang="en-US" sz="2000" b="1" dirty="0">
                <a:latin typeface="+mn-ea"/>
                <a:sym typeface="+mn-ea"/>
              </a:rPr>
              <a:t>，它们各有其独特的育人</a:t>
            </a:r>
            <a:r>
              <a:rPr lang="zh-CN" altLang="en-US" sz="2000" b="1" dirty="0" smtClean="0">
                <a:latin typeface="+mn-ea"/>
                <a:sym typeface="+mn-ea"/>
              </a:rPr>
              <a:t>价值，</a:t>
            </a:r>
            <a:r>
              <a:rPr lang="zh-CN" altLang="en-US" sz="2000" b="1" dirty="0">
                <a:latin typeface="+mn-ea"/>
                <a:sym typeface="+mn-ea"/>
              </a:rPr>
              <a:t>却</a:t>
            </a:r>
            <a:r>
              <a:rPr lang="zh-CN" altLang="en-US" sz="2000" b="1" dirty="0" smtClean="0">
                <a:latin typeface="+mn-ea"/>
                <a:sym typeface="+mn-ea"/>
              </a:rPr>
              <a:t>相互</a:t>
            </a:r>
            <a:r>
              <a:rPr lang="zh-CN" altLang="en-US" sz="2000" b="1" dirty="0">
                <a:latin typeface="+mn-ea"/>
                <a:sym typeface="+mn-ea"/>
              </a:rPr>
              <a:t>依存、相互</a:t>
            </a:r>
            <a:r>
              <a:rPr lang="zh-CN" altLang="en-US" sz="2000" b="1" dirty="0" smtClean="0">
                <a:latin typeface="+mn-ea"/>
                <a:sym typeface="+mn-ea"/>
              </a:rPr>
              <a:t>支撑。</a:t>
            </a:r>
            <a:r>
              <a:rPr lang="zh-CN" altLang="en-US" sz="2000" b="1" dirty="0">
                <a:latin typeface="+mn-ea"/>
                <a:sym typeface="+mn-ea"/>
              </a:rPr>
              <a:t>如</a:t>
            </a:r>
            <a:r>
              <a:rPr lang="en-US" altLang="zh-CN" sz="2000" b="1" dirty="0">
                <a:latin typeface="+mn-ea"/>
                <a:sym typeface="+mn-ea"/>
              </a:rPr>
              <a:t>“</a:t>
            </a:r>
            <a:r>
              <a:rPr lang="zh-CN" altLang="en-US" sz="2000" b="1" dirty="0">
                <a:latin typeface="+mn-ea"/>
                <a:sym typeface="+mn-ea"/>
              </a:rPr>
              <a:t>政治认同</a:t>
            </a:r>
            <a:r>
              <a:rPr lang="en-US" altLang="zh-CN" sz="2000" b="1" dirty="0">
                <a:latin typeface="+mn-ea"/>
                <a:sym typeface="+mn-ea"/>
              </a:rPr>
              <a:t>”</a:t>
            </a:r>
            <a:r>
              <a:rPr lang="zh-CN" altLang="en-US" sz="2000" b="1" dirty="0">
                <a:latin typeface="+mn-ea"/>
                <a:sym typeface="+mn-ea"/>
              </a:rPr>
              <a:t>的信仰浸润着</a:t>
            </a:r>
            <a:r>
              <a:rPr lang="en-US" altLang="zh-CN" sz="2000" b="1" dirty="0">
                <a:latin typeface="+mn-ea"/>
                <a:sym typeface="+mn-ea"/>
              </a:rPr>
              <a:t>“</a:t>
            </a:r>
            <a:r>
              <a:rPr lang="zh-CN" altLang="en-US" sz="2000" b="1" dirty="0">
                <a:latin typeface="+mn-ea"/>
                <a:sym typeface="+mn-ea"/>
              </a:rPr>
              <a:t>科学精神</a:t>
            </a:r>
            <a:r>
              <a:rPr lang="en-US" altLang="zh-CN" sz="2000" b="1" dirty="0">
                <a:latin typeface="+mn-ea"/>
                <a:sym typeface="+mn-ea"/>
              </a:rPr>
              <a:t>”</a:t>
            </a:r>
            <a:r>
              <a:rPr lang="zh-CN" altLang="en-US" sz="2000" b="1" dirty="0">
                <a:latin typeface="+mn-ea"/>
                <a:sym typeface="+mn-ea"/>
              </a:rPr>
              <a:t>的思想，</a:t>
            </a:r>
            <a:r>
              <a:rPr lang="en-US" altLang="zh-CN" sz="2000" b="1" dirty="0">
                <a:latin typeface="+mn-ea"/>
                <a:sym typeface="+mn-ea"/>
              </a:rPr>
              <a:t>“</a:t>
            </a:r>
            <a:r>
              <a:rPr lang="zh-CN" altLang="en-US" sz="2000" b="1" dirty="0">
                <a:latin typeface="+mn-ea"/>
                <a:sym typeface="+mn-ea"/>
              </a:rPr>
              <a:t>科学精神</a:t>
            </a:r>
            <a:r>
              <a:rPr lang="en-US" altLang="zh-CN" sz="2000" b="1" dirty="0">
                <a:latin typeface="+mn-ea"/>
                <a:sym typeface="+mn-ea"/>
              </a:rPr>
              <a:t>”</a:t>
            </a:r>
            <a:r>
              <a:rPr lang="zh-CN" altLang="en-US" sz="2000" b="1" dirty="0">
                <a:latin typeface="+mn-ea"/>
                <a:sym typeface="+mn-ea"/>
              </a:rPr>
              <a:t>的思想支撑着</a:t>
            </a:r>
            <a:r>
              <a:rPr lang="en-US" altLang="zh-CN" sz="2000" b="1" dirty="0">
                <a:latin typeface="+mn-ea"/>
                <a:sym typeface="+mn-ea"/>
              </a:rPr>
              <a:t>“</a:t>
            </a:r>
            <a:r>
              <a:rPr lang="zh-CN" altLang="en-US" sz="2000" b="1" dirty="0">
                <a:latin typeface="+mn-ea"/>
                <a:sym typeface="+mn-ea"/>
              </a:rPr>
              <a:t>政治认同</a:t>
            </a:r>
            <a:r>
              <a:rPr lang="en-US" altLang="zh-CN" sz="2000" b="1" dirty="0">
                <a:latin typeface="+mn-ea"/>
                <a:sym typeface="+mn-ea"/>
              </a:rPr>
              <a:t>”</a:t>
            </a:r>
            <a:r>
              <a:rPr lang="zh-CN" altLang="en-US" sz="2000" b="1" dirty="0">
                <a:latin typeface="+mn-ea"/>
                <a:sym typeface="+mn-ea"/>
              </a:rPr>
              <a:t>的信仰。</a:t>
            </a:r>
          </a:p>
          <a:p>
            <a:endParaRPr lang="zh-CN" altLang="en-US" sz="2000" b="1" dirty="0">
              <a:latin typeface="+mn-ea"/>
              <a:sym typeface="+mn-ea"/>
            </a:endParaRPr>
          </a:p>
          <a:p>
            <a:endParaRPr lang="zh-CN" altLang="en-US" sz="2400" dirty="0"/>
          </a:p>
        </p:txBody>
      </p:sp>
      <p:sp>
        <p:nvSpPr>
          <p:cNvPr id="82946" name="AutoShape 4"/>
          <p:cNvSpPr/>
          <p:nvPr/>
        </p:nvSpPr>
        <p:spPr>
          <a:xfrm>
            <a:off x="472440" y="401320"/>
            <a:ext cx="1143000" cy="135763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释疑二</a:t>
            </a:r>
          </a:p>
        </p:txBody>
      </p:sp>
    </p:spTree>
    <p:extLst>
      <p:ext uri="{BB962C8B-B14F-4D97-AF65-F5344CB8AC3E}">
        <p14:creationId xmlns:p14="http://schemas.microsoft.com/office/powerpoint/2010/main" val="2864934215"/>
      </p:ext>
    </p:extLst>
  </p:cSld>
  <p:clrMapOvr>
    <a:masterClrMapping/>
  </p:clrMapOvr>
  <p:transition spd="slow">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946174" y="334010"/>
            <a:ext cx="5937885" cy="1470660"/>
          </a:xfrm>
        </p:spPr>
        <p:txBody>
          <a:bodyPr/>
          <a:lstStyle/>
          <a:p>
            <a:pPr algn="ctr"/>
            <a:r>
              <a:rPr lang="zh-CN" altLang="en-US" sz="3200" dirty="0" smtClean="0">
                <a:solidFill>
                  <a:srgbClr val="FFFF00"/>
                </a:solidFill>
                <a:latin typeface="+mn-ea"/>
                <a:sym typeface="+mn-ea"/>
              </a:rPr>
              <a:t>容量</a:t>
            </a:r>
            <a:r>
              <a:rPr lang="zh-CN" altLang="en-US" sz="3200" dirty="0">
                <a:solidFill>
                  <a:srgbClr val="FFFF00"/>
                </a:solidFill>
                <a:latin typeface="+mn-ea"/>
                <a:sym typeface="+mn-ea"/>
              </a:rPr>
              <a:t>是否均衡</a:t>
            </a:r>
            <a:endParaRPr lang="zh-CN" altLang="en-US" sz="3200" dirty="0"/>
          </a:p>
        </p:txBody>
      </p:sp>
      <p:sp>
        <p:nvSpPr>
          <p:cNvPr id="3" name="内容占位符 2"/>
          <p:cNvSpPr>
            <a:spLocks noGrp="1"/>
          </p:cNvSpPr>
          <p:nvPr>
            <p:ph idx="1"/>
          </p:nvPr>
        </p:nvSpPr>
        <p:spPr/>
        <p:txBody>
          <a:bodyPr/>
          <a:lstStyle/>
          <a:p>
            <a:pPr>
              <a:lnSpc>
                <a:spcPct val="130000"/>
              </a:lnSpc>
            </a:pPr>
            <a:r>
              <a:rPr lang="zh-CN" altLang="en-US" sz="2000" b="1" dirty="0" smtClean="0">
                <a:latin typeface="+mn-ea"/>
                <a:sym typeface="+mn-ea"/>
              </a:rPr>
              <a:t>正因为在</a:t>
            </a:r>
            <a:r>
              <a:rPr lang="zh-CN" altLang="en-US" sz="2000" b="1" dirty="0">
                <a:latin typeface="+mn-ea"/>
                <a:sym typeface="+mn-ea"/>
              </a:rPr>
              <a:t>内涵上可以相互</a:t>
            </a:r>
            <a:r>
              <a:rPr lang="zh-CN" altLang="en-US" sz="2000" b="1" dirty="0" smtClean="0">
                <a:latin typeface="+mn-ea"/>
                <a:sym typeface="+mn-ea"/>
              </a:rPr>
              <a:t>融通，</a:t>
            </a:r>
            <a:r>
              <a:rPr lang="zh-CN" altLang="en-US" sz="2000" b="1" dirty="0">
                <a:latin typeface="+mn-ea"/>
                <a:sym typeface="+mn-ea"/>
              </a:rPr>
              <a:t>都会</a:t>
            </a:r>
            <a:r>
              <a:rPr lang="zh-CN" altLang="en-US" sz="2000" b="1" dirty="0">
                <a:sym typeface="+mn-ea"/>
              </a:rPr>
              <a:t>相应地触及经济、政治、法律、哲学等相关学科领域的内容，虽有侧重，整体上看</a:t>
            </a:r>
            <a:r>
              <a:rPr lang="zh-CN" altLang="en-US" sz="2000" b="1" dirty="0" smtClean="0">
                <a:latin typeface="+mn-ea"/>
                <a:sym typeface="+mn-ea"/>
              </a:rPr>
              <a:t>大体均衡；</a:t>
            </a:r>
            <a:r>
              <a:rPr lang="zh-CN" altLang="en-US" sz="2000" b="1" dirty="0">
                <a:latin typeface="+mn-ea"/>
                <a:sym typeface="+mn-ea"/>
              </a:rPr>
              <a:t>而就各自独特价值的把握来说，并不存在大小或多少的区别。</a:t>
            </a:r>
          </a:p>
          <a:p>
            <a:pPr>
              <a:lnSpc>
                <a:spcPct val="130000"/>
              </a:lnSpc>
            </a:pPr>
            <a:r>
              <a:rPr lang="zh-CN" altLang="en-US" sz="2000" b="1" dirty="0" smtClean="0">
                <a:sym typeface="+mn-ea"/>
              </a:rPr>
              <a:t>正因为在</a:t>
            </a:r>
            <a:r>
              <a:rPr lang="zh-CN" altLang="en-US" sz="2000" b="1" dirty="0">
                <a:sym typeface="+mn-ea"/>
              </a:rPr>
              <a:t>内容上</a:t>
            </a:r>
            <a:r>
              <a:rPr lang="zh-CN" altLang="en-US" sz="2000" b="1" dirty="0" smtClean="0">
                <a:sym typeface="+mn-ea"/>
              </a:rPr>
              <a:t>不是固定搭配，每个素养要素都</a:t>
            </a:r>
            <a:r>
              <a:rPr lang="zh-CN" altLang="en-US" sz="2000" b="1" dirty="0">
                <a:sym typeface="+mn-ea"/>
              </a:rPr>
              <a:t>可以存在于不同的课程模块；每个课程模块都可以指向不同的素养要素</a:t>
            </a:r>
            <a:r>
              <a:rPr lang="zh-CN" altLang="en-US" sz="2000" b="1" dirty="0" smtClean="0">
                <a:sym typeface="+mn-ea"/>
              </a:rPr>
              <a:t>。如</a:t>
            </a:r>
            <a:r>
              <a:rPr lang="zh-CN" altLang="en-US" sz="2000" b="1" dirty="0">
                <a:sym typeface="+mn-ea"/>
              </a:rPr>
              <a:t>科学精神，关乎学生认识社会、参与社会的能力和态度，必然涉及哲学社会科学多学科的有关原理和方法，存在于所有相关课程模块。</a:t>
            </a:r>
            <a:endParaRPr lang="zh-CN" altLang="en-US" sz="2000" b="1" dirty="0">
              <a:latin typeface="+mn-ea"/>
            </a:endParaRPr>
          </a:p>
          <a:p>
            <a:endParaRPr lang="zh-CN" altLang="en-US" sz="2000" b="1" dirty="0"/>
          </a:p>
        </p:txBody>
      </p:sp>
      <p:sp>
        <p:nvSpPr>
          <p:cNvPr id="82946" name="AutoShape 4"/>
          <p:cNvSpPr/>
          <p:nvPr/>
        </p:nvSpPr>
        <p:spPr>
          <a:xfrm>
            <a:off x="827740" y="334010"/>
            <a:ext cx="1143000" cy="135763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释疑三</a:t>
            </a:r>
          </a:p>
        </p:txBody>
      </p:sp>
    </p:spTree>
    <p:extLst>
      <p:ext uri="{BB962C8B-B14F-4D97-AF65-F5344CB8AC3E}">
        <p14:creationId xmlns:p14="http://schemas.microsoft.com/office/powerpoint/2010/main" val="1824914961"/>
      </p:ext>
    </p:extLst>
  </p:cSld>
  <p:clrMapOvr>
    <a:masterClrMapping/>
  </p:clrMapOvr>
  <p:transition spd="slow">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矩形 74757"/>
          <p:cNvSpPr>
            <a:spLocks noRot="1" noChangeAspect="1"/>
          </p:cNvSpPr>
          <p:nvPr/>
        </p:nvSpPr>
        <p:spPr>
          <a:xfrm>
            <a:off x="2165350" y="1840230"/>
            <a:ext cx="5158740" cy="4264660"/>
          </a:xfrm>
          <a:prstGeom prst="rect">
            <a:avLst/>
          </a:prstGeom>
          <a:noFill/>
          <a:ln w="9525">
            <a:noFill/>
          </a:ln>
        </p:spPr>
        <p:txBody>
          <a:bodyPr anchor="t"/>
          <a:lstStyle/>
          <a:p>
            <a:pPr lvl="0" indent="0"/>
            <a:endParaRPr lang="zh-CN" altLang="en-US" dirty="0">
              <a:latin typeface="Tahoma" panose="020B0604030504040204" pitchFamily="34" charset="0"/>
              <a:ea typeface="黑体" panose="02010609060101010101" pitchFamily="49" charset="-122"/>
            </a:endParaRPr>
          </a:p>
        </p:txBody>
      </p:sp>
      <p:sp>
        <p:nvSpPr>
          <p:cNvPr id="62472" name="圆角矩形 74763"/>
          <p:cNvSpPr/>
          <p:nvPr/>
        </p:nvSpPr>
        <p:spPr>
          <a:xfrm>
            <a:off x="6556375" y="2932430"/>
            <a:ext cx="1499870" cy="651510"/>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indent="0" algn="ctr"/>
            <a:endParaRPr lang="zh-CN" altLang="en-US" sz="2000" b="1" dirty="0">
              <a:latin typeface="Tahoma" panose="020B0604030504040204" pitchFamily="34" charset="0"/>
              <a:ea typeface="黑体" panose="02010609060101010101" pitchFamily="49" charset="-122"/>
            </a:endParaRPr>
          </a:p>
          <a:p>
            <a:pPr lvl="0" indent="0" algn="ctr"/>
            <a:endParaRPr lang="zh-CN" altLang="en-US" sz="2000" b="1" dirty="0">
              <a:latin typeface="Tahoma" panose="020B0604030504040204" pitchFamily="34" charset="0"/>
              <a:ea typeface="黑体" panose="02010609060101010101" pitchFamily="49" charset="-122"/>
            </a:endParaRPr>
          </a:p>
          <a:p>
            <a:pPr lvl="0" indent="0" algn="ctr"/>
            <a:r>
              <a:rPr lang="zh-CN" altLang="en-US" sz="2800" b="1" dirty="0">
                <a:solidFill>
                  <a:schemeClr val="bg1"/>
                </a:solidFill>
                <a:latin typeface="+mn-ea"/>
                <a:ea typeface="+mn-ea"/>
              </a:rPr>
              <a:t>表现</a:t>
            </a:r>
          </a:p>
          <a:p>
            <a:pPr lvl="0" indent="0" algn="ctr"/>
            <a:endParaRPr lang="zh-CN" altLang="en-US" b="1" dirty="0">
              <a:solidFill>
                <a:srgbClr val="FFFF00"/>
              </a:solidFill>
              <a:latin typeface="Tahoma" panose="020B0604030504040204" pitchFamily="34" charset="0"/>
              <a:ea typeface="黑体" panose="02010609060101010101" pitchFamily="49" charset="-122"/>
            </a:endParaRPr>
          </a:p>
          <a:p>
            <a:pPr lvl="0" indent="0" algn="ctr"/>
            <a:endParaRPr lang="zh-CN" altLang="en-US" sz="2000" b="1" dirty="0">
              <a:latin typeface="Tahoma" panose="020B0604030504040204" pitchFamily="34" charset="0"/>
              <a:ea typeface="黑体" panose="02010609060101010101" pitchFamily="49" charset="-122"/>
            </a:endParaRPr>
          </a:p>
        </p:txBody>
      </p:sp>
      <p:sp>
        <p:nvSpPr>
          <p:cNvPr id="62471" name="圆角矩形 74761"/>
          <p:cNvSpPr/>
          <p:nvPr/>
        </p:nvSpPr>
        <p:spPr>
          <a:xfrm>
            <a:off x="3990340" y="2933065"/>
            <a:ext cx="1508125" cy="651510"/>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indent="0" algn="ctr"/>
            <a:r>
              <a:rPr lang="zh-CN" altLang="en-US" sz="2800" b="1" dirty="0">
                <a:solidFill>
                  <a:schemeClr val="bg1"/>
                </a:solidFill>
                <a:latin typeface="+mn-ea"/>
                <a:ea typeface="+mn-ea"/>
              </a:rPr>
              <a:t>作用</a:t>
            </a:r>
          </a:p>
        </p:txBody>
      </p:sp>
      <p:sp>
        <p:nvSpPr>
          <p:cNvPr id="62469" name="圆角矩形 74759"/>
          <p:cNvSpPr/>
          <p:nvPr/>
        </p:nvSpPr>
        <p:spPr>
          <a:xfrm>
            <a:off x="1561465" y="2894330"/>
            <a:ext cx="1547495" cy="728345"/>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indent="0" algn="ctr"/>
            <a:r>
              <a:rPr lang="zh-CN" altLang="en-US" sz="2800" b="1" dirty="0">
                <a:solidFill>
                  <a:schemeClr val="bg1"/>
                </a:solidFill>
                <a:latin typeface="Arial" panose="020B0604020202020204" pitchFamily="34" charset="0"/>
                <a:ea typeface="宋体" panose="02010600030101010101" pitchFamily="2" charset="-122"/>
              </a:rPr>
              <a:t>内涵</a:t>
            </a:r>
          </a:p>
        </p:txBody>
      </p:sp>
      <p:sp>
        <p:nvSpPr>
          <p:cNvPr id="62468" name="圆角矩形 74758"/>
          <p:cNvSpPr/>
          <p:nvPr/>
        </p:nvSpPr>
        <p:spPr>
          <a:xfrm>
            <a:off x="2726055" y="1791335"/>
            <a:ext cx="3648710" cy="651510"/>
          </a:xfrm>
          <a:prstGeom prst="roundRect">
            <a:avLst>
              <a:gd name="adj" fmla="val 16667"/>
            </a:avLst>
          </a:prstGeom>
          <a:solidFill>
            <a:schemeClr val="accent1"/>
          </a:solidFill>
          <a:ln w="9525" cap="flat" cmpd="sng">
            <a:solidFill>
              <a:srgbClr val="6B8BDB"/>
            </a:solidFill>
            <a:prstDash val="solid"/>
            <a:round/>
            <a:headEnd type="none" w="med" len="med"/>
            <a:tailEnd type="none" w="med" len="med"/>
          </a:ln>
        </p:spPr>
        <p:txBody>
          <a:bodyPr anchor="ctr"/>
          <a:lstStyle/>
          <a:p>
            <a:pPr lvl="0" indent="0" algn="ctr"/>
            <a:endParaRPr lang="en-US" altLang="zh-CN" sz="2400" b="1" dirty="0">
              <a:solidFill>
                <a:srgbClr val="800000"/>
              </a:solidFill>
              <a:latin typeface="Tahoma" panose="020B0604030504040204" pitchFamily="34" charset="0"/>
              <a:ea typeface="黑体" panose="02010609060101010101" pitchFamily="49" charset="-122"/>
            </a:endParaRPr>
          </a:p>
          <a:p>
            <a:pPr lvl="0" indent="0" algn="ctr"/>
            <a:r>
              <a:rPr lang="zh-CN" altLang="en-US" sz="2400" b="1" dirty="0">
                <a:solidFill>
                  <a:srgbClr val="800000"/>
                </a:solidFill>
                <a:latin typeface="Tahoma" panose="020B0604030504040204" pitchFamily="34" charset="0"/>
                <a:ea typeface="黑体" panose="02010609060101010101" pitchFamily="49" charset="-122"/>
              </a:rPr>
              <a:t>思想政治学科核心素养</a:t>
            </a:r>
          </a:p>
          <a:p>
            <a:pPr lvl="0" indent="0" algn="ctr"/>
            <a:endParaRPr lang="zh-CN" altLang="en-US" sz="2400" b="1" dirty="0">
              <a:latin typeface="Tahoma" panose="020B0604030504040204" pitchFamily="34" charset="0"/>
              <a:ea typeface="黑体" panose="02010609060101010101" pitchFamily="49" charset="-122"/>
            </a:endParaRPr>
          </a:p>
        </p:txBody>
      </p:sp>
      <p:sp>
        <p:nvSpPr>
          <p:cNvPr id="62474" name="Text Box 13"/>
          <p:cNvSpPr txBox="1"/>
          <p:nvPr/>
        </p:nvSpPr>
        <p:spPr>
          <a:xfrm>
            <a:off x="867410" y="739775"/>
            <a:ext cx="7409815" cy="584775"/>
          </a:xfrm>
          <a:prstGeom prst="rect">
            <a:avLst/>
          </a:prstGeom>
          <a:noFill/>
          <a:ln w="9525">
            <a:noFill/>
          </a:ln>
        </p:spPr>
        <p:txBody>
          <a:bodyPr wrap="square" anchor="t">
            <a:spAutoFit/>
            <a:scene3d>
              <a:camera prst="orthographicFront"/>
              <a:lightRig rig="threePt" dir="t"/>
            </a:scene3d>
          </a:bodyPr>
          <a:lstStyle/>
          <a:p>
            <a:pPr lvl="0" algn="ctr"/>
            <a:r>
              <a:rPr lang="en-US" altLang="zh-CN" sz="3200" b="1" dirty="0">
                <a:solidFill>
                  <a:srgbClr val="0DF36A"/>
                </a:solidFill>
                <a:latin typeface="+mn-ea"/>
                <a:sym typeface="+mn-ea"/>
              </a:rPr>
              <a:t>4</a:t>
            </a:r>
            <a:r>
              <a:rPr lang="zh-CN" altLang="en-US" sz="3200" b="1" dirty="0">
                <a:solidFill>
                  <a:srgbClr val="0DF36A"/>
                </a:solidFill>
                <a:latin typeface="+mn-ea"/>
                <a:sym typeface="+mn-ea"/>
              </a:rPr>
              <a:t>、如何阐述思想政治学科核心素养</a:t>
            </a:r>
            <a:r>
              <a:rPr lang="zh-CN" altLang="en-US" sz="3200" b="1" dirty="0" smtClean="0">
                <a:solidFill>
                  <a:srgbClr val="0DF36A"/>
                </a:solidFill>
                <a:latin typeface="+mn-ea"/>
                <a:sym typeface="+mn-ea"/>
              </a:rPr>
              <a:t>？</a:t>
            </a:r>
            <a:endParaRPr lang="zh-CN" altLang="en-US" sz="3200" b="1" dirty="0">
              <a:solidFill>
                <a:srgbClr val="0DF36A"/>
              </a:solidFill>
              <a:effectLst>
                <a:outerShdw blurRad="38100" dist="25400" dir="5400000" algn="ctr" rotWithShape="0">
                  <a:srgbClr val="6E747A">
                    <a:alpha val="43000"/>
                  </a:srgbClr>
                </a:outerShdw>
              </a:effectLst>
              <a:latin typeface="宋体" panose="02010600030101010101" pitchFamily="2" charset="-122"/>
              <a:sym typeface="+mn-ea"/>
            </a:endParaRPr>
          </a:p>
        </p:txBody>
      </p:sp>
      <p:sp>
        <p:nvSpPr>
          <p:cNvPr id="3" name="文本框 2"/>
          <p:cNvSpPr txBox="1"/>
          <p:nvPr/>
        </p:nvSpPr>
        <p:spPr>
          <a:xfrm>
            <a:off x="1192530" y="4220210"/>
            <a:ext cx="2148205" cy="1337945"/>
          </a:xfrm>
          <a:prstGeom prst="rect">
            <a:avLst/>
          </a:prstGeom>
          <a:solidFill>
            <a:schemeClr val="accent1"/>
          </a:solidFill>
        </p:spPr>
        <p:txBody>
          <a:bodyPr wrap="square" rtlCol="0">
            <a:spAutoFit/>
          </a:bodyPr>
          <a:lstStyle/>
          <a:p>
            <a:pPr marL="0" indent="0">
              <a:lnSpc>
                <a:spcPct val="150000"/>
              </a:lnSpc>
            </a:pPr>
            <a:r>
              <a:rPr lang="zh-CN" altLang="en-US" sz="1800" b="1" dirty="0">
                <a:solidFill>
                  <a:schemeClr val="bg2"/>
                </a:solidFill>
                <a:sym typeface="+mn-ea"/>
              </a:rPr>
              <a:t>体现中国特色，阐明我们赋予其什么涵义。</a:t>
            </a:r>
          </a:p>
        </p:txBody>
      </p:sp>
      <p:sp>
        <p:nvSpPr>
          <p:cNvPr id="4" name="文本框 3"/>
          <p:cNvSpPr txBox="1"/>
          <p:nvPr/>
        </p:nvSpPr>
        <p:spPr>
          <a:xfrm>
            <a:off x="3640455" y="4220210"/>
            <a:ext cx="2342515" cy="1337945"/>
          </a:xfrm>
          <a:prstGeom prst="rect">
            <a:avLst/>
          </a:prstGeom>
          <a:solidFill>
            <a:schemeClr val="accent1"/>
          </a:solidFill>
        </p:spPr>
        <p:txBody>
          <a:bodyPr wrap="square" rtlCol="0">
            <a:spAutoFit/>
          </a:bodyPr>
          <a:lstStyle/>
          <a:p>
            <a:pPr marL="0" indent="0">
              <a:lnSpc>
                <a:spcPct val="150000"/>
              </a:lnSpc>
            </a:pPr>
            <a:r>
              <a:rPr lang="zh-CN" altLang="en-US" sz="1800" b="1" dirty="0">
                <a:solidFill>
                  <a:schemeClr val="bg2"/>
                </a:solidFill>
                <a:sym typeface="+mn-ea"/>
              </a:rPr>
              <a:t>针对独特的学科意义与育人价值，阐释其多么重要。</a:t>
            </a:r>
          </a:p>
        </p:txBody>
      </p:sp>
      <p:sp>
        <p:nvSpPr>
          <p:cNvPr id="5" name="文本框 4"/>
          <p:cNvSpPr txBox="1"/>
          <p:nvPr/>
        </p:nvSpPr>
        <p:spPr>
          <a:xfrm>
            <a:off x="6249670" y="4220210"/>
            <a:ext cx="2324735" cy="1337945"/>
          </a:xfrm>
          <a:prstGeom prst="rect">
            <a:avLst/>
          </a:prstGeom>
          <a:solidFill>
            <a:schemeClr val="accent1"/>
          </a:solidFill>
        </p:spPr>
        <p:txBody>
          <a:bodyPr wrap="square" rtlCol="0">
            <a:spAutoFit/>
          </a:bodyPr>
          <a:lstStyle/>
          <a:p>
            <a:pPr marL="0" indent="0">
              <a:lnSpc>
                <a:spcPct val="150000"/>
              </a:lnSpc>
            </a:pPr>
            <a:r>
              <a:rPr lang="zh-CN" altLang="en-US" sz="1800" b="1" dirty="0">
                <a:solidFill>
                  <a:schemeClr val="bg2"/>
                </a:solidFill>
                <a:sym typeface="+mn-ea"/>
              </a:rPr>
              <a:t>根据每个要素在学生身上的表现，陈述课程目标是什么要求。</a:t>
            </a:r>
          </a:p>
        </p:txBody>
      </p:sp>
      <p:cxnSp>
        <p:nvCxnSpPr>
          <p:cNvPr id="7" name="直接连接符 6"/>
          <p:cNvCxnSpPr/>
          <p:nvPr/>
        </p:nvCxnSpPr>
        <p:spPr>
          <a:xfrm flipV="1">
            <a:off x="6374765" y="2205355"/>
            <a:ext cx="789305" cy="127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7164070" y="2205355"/>
            <a:ext cx="0" cy="68897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下箭头 8"/>
          <p:cNvSpPr/>
          <p:nvPr/>
        </p:nvSpPr>
        <p:spPr>
          <a:xfrm>
            <a:off x="2089785" y="3623310"/>
            <a:ext cx="245745" cy="536575"/>
          </a:xfrm>
          <a:prstGeom prst="downArrow">
            <a:avLst/>
          </a:prstGeom>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下箭头 10"/>
          <p:cNvSpPr/>
          <p:nvPr/>
        </p:nvSpPr>
        <p:spPr>
          <a:xfrm>
            <a:off x="4550410" y="3622040"/>
            <a:ext cx="314325" cy="576580"/>
          </a:xfrm>
          <a:prstGeom prst="downArrow">
            <a:avLst/>
          </a:prstGeom>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下箭头 11"/>
          <p:cNvSpPr/>
          <p:nvPr/>
        </p:nvSpPr>
        <p:spPr>
          <a:xfrm>
            <a:off x="7164705" y="3584575"/>
            <a:ext cx="323215" cy="593725"/>
          </a:xfrm>
          <a:prstGeom prst="downArrow">
            <a:avLst/>
          </a:prstGeom>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 name="直接连接符 1"/>
          <p:cNvCxnSpPr/>
          <p:nvPr/>
        </p:nvCxnSpPr>
        <p:spPr>
          <a:xfrm>
            <a:off x="2195830" y="2205355"/>
            <a:ext cx="50419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2195830" y="2205355"/>
            <a:ext cx="0" cy="79248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4707255" y="2341880"/>
            <a:ext cx="0" cy="68897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1192530" y="5789990"/>
            <a:ext cx="7410730" cy="400110"/>
          </a:xfrm>
          <a:prstGeom prst="rect">
            <a:avLst/>
          </a:prstGeom>
          <a:noFill/>
        </p:spPr>
        <p:txBody>
          <a:bodyPr wrap="square" rtlCol="0" anchor="t">
            <a:spAutoFit/>
          </a:bodyPr>
          <a:lstStyle/>
          <a:p>
            <a:r>
              <a:rPr lang="zh-CN" altLang="en-US" sz="2000" b="1" dirty="0" smtClean="0">
                <a:solidFill>
                  <a:srgbClr val="FF0000"/>
                </a:solidFill>
                <a:sym typeface="宋体" panose="02010600030101010101" pitchFamily="2" charset="-122"/>
              </a:rPr>
              <a:t>◆  </a:t>
            </a:r>
            <a:r>
              <a:rPr lang="zh-CN" altLang="en-US" sz="2000" b="1" dirty="0" smtClean="0">
                <a:solidFill>
                  <a:srgbClr val="FFFF00"/>
                </a:solidFill>
                <a:sym typeface="宋体" panose="02010600030101010101" pitchFamily="2" charset="-122"/>
              </a:rPr>
              <a:t>围绕</a:t>
            </a:r>
            <a:r>
              <a:rPr lang="zh-CN" altLang="en-US" sz="2000" b="1" dirty="0">
                <a:solidFill>
                  <a:srgbClr val="FFFF00"/>
                </a:solidFill>
                <a:sym typeface="宋体" panose="02010600030101010101" pitchFamily="2" charset="-122"/>
              </a:rPr>
              <a:t>学科核心素养的</a:t>
            </a:r>
            <a:r>
              <a:rPr lang="zh-CN" altLang="en-US" sz="2000" b="1" dirty="0" smtClean="0">
                <a:solidFill>
                  <a:srgbClr val="FFFF00"/>
                </a:solidFill>
                <a:sym typeface="宋体" panose="02010600030101010101" pitchFamily="2" charset="-122"/>
              </a:rPr>
              <a:t>阐述，这</a:t>
            </a:r>
            <a:r>
              <a:rPr lang="zh-CN" altLang="en-US" sz="2000" b="1" dirty="0">
                <a:solidFill>
                  <a:srgbClr val="FFFF00"/>
                </a:solidFill>
                <a:sym typeface="宋体" panose="02010600030101010101" pitchFamily="2" charset="-122"/>
              </a:rPr>
              <a:t>是一</a:t>
            </a:r>
            <a:r>
              <a:rPr lang="zh-CN" altLang="en-US" sz="2000" b="1" dirty="0" smtClean="0">
                <a:solidFill>
                  <a:srgbClr val="FFFF00"/>
                </a:solidFill>
                <a:sym typeface="宋体" panose="02010600030101010101" pitchFamily="2" charset="-122"/>
              </a:rPr>
              <a:t>种表达</a:t>
            </a:r>
            <a:r>
              <a:rPr lang="zh-CN" altLang="en-US" sz="2000" b="1" dirty="0">
                <a:solidFill>
                  <a:srgbClr val="FFFF00"/>
                </a:solidFill>
                <a:sym typeface="宋体" panose="02010600030101010101" pitchFamily="2" charset="-122"/>
              </a:rPr>
              <a:t>课程目标的新模式</a:t>
            </a:r>
          </a:p>
        </p:txBody>
      </p:sp>
    </p:spTree>
    <p:extLst>
      <p:ext uri="{BB962C8B-B14F-4D97-AF65-F5344CB8AC3E}">
        <p14:creationId xmlns:p14="http://schemas.microsoft.com/office/powerpoint/2010/main" val="3327930394"/>
      </p:ext>
    </p:extLst>
  </p:cSld>
  <p:clrMapOvr>
    <a:masterClrMapping/>
  </p:clrMapOvr>
  <p:transition spd="slow">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标题 69633"/>
          <p:cNvSpPr>
            <a:spLocks noGrp="1"/>
          </p:cNvSpPr>
          <p:nvPr>
            <p:ph type="title"/>
          </p:nvPr>
        </p:nvSpPr>
        <p:spPr/>
        <p:txBody>
          <a:bodyPr wrap="square" lIns="91440" tIns="45720" rIns="91440" bIns="45720" anchor="ctr"/>
          <a:lstStyle/>
          <a:p>
            <a:pPr algn="ctr"/>
            <a:r>
              <a:rPr lang="zh-CN" altLang="en-US" sz="3200" dirty="0" smtClean="0">
                <a:solidFill>
                  <a:srgbClr val="FFFF00"/>
                </a:solidFill>
                <a:latin typeface="宋体" panose="02010600030101010101" pitchFamily="2" charset="-122"/>
                <a:ea typeface="宋体" panose="02010600030101010101" pitchFamily="2" charset="-122"/>
                <a:sym typeface="+mn-ea"/>
              </a:rPr>
              <a:t>内涵：并非词义</a:t>
            </a:r>
            <a:endParaRPr lang="zh-CN" altLang="en-US" sz="3200" dirty="0">
              <a:solidFill>
                <a:srgbClr val="FFFF00"/>
              </a:solidFill>
              <a:latin typeface="宋体" panose="02010600030101010101" pitchFamily="2" charset="-122"/>
              <a:ea typeface="宋体" panose="02010600030101010101" pitchFamily="2" charset="-122"/>
              <a:sym typeface="+mn-ea"/>
            </a:endParaRPr>
          </a:p>
        </p:txBody>
      </p:sp>
      <p:sp>
        <p:nvSpPr>
          <p:cNvPr id="63490" name="文本框 99"/>
          <p:cNvSpPr txBox="1"/>
          <p:nvPr/>
        </p:nvSpPr>
        <p:spPr>
          <a:xfrm>
            <a:off x="1269365" y="1891030"/>
            <a:ext cx="6965315" cy="4453527"/>
          </a:xfrm>
          <a:prstGeom prst="rect">
            <a:avLst/>
          </a:prstGeom>
          <a:noFill/>
          <a:ln w="9525">
            <a:noFill/>
          </a:ln>
        </p:spPr>
        <p:txBody>
          <a:bodyPr wrap="square" anchor="t">
            <a:spAutoFit/>
          </a:bodyPr>
          <a:lstStyle/>
          <a:p>
            <a:pPr>
              <a:lnSpc>
                <a:spcPct val="130000"/>
              </a:lnSpc>
            </a:pPr>
            <a:r>
              <a:rPr lang="en-US" altLang="zh-CN" sz="2000" b="1" dirty="0">
                <a:latin typeface="宋体" panose="02010600030101010101" pitchFamily="2" charset="-122"/>
                <a:ea typeface="宋体" panose="02010600030101010101" pitchFamily="2" charset="-122"/>
              </a:rPr>
              <a:t>   </a:t>
            </a:r>
            <a:r>
              <a:rPr lang="zh-CN" altLang="en-US" sz="1800" b="1" dirty="0" smtClean="0">
                <a:latin typeface="宋体" panose="02010600030101010101" pitchFamily="2" charset="-122"/>
                <a:ea typeface="宋体" panose="02010600030101010101" pitchFamily="2" charset="-122"/>
              </a:rPr>
              <a:t>表达</a:t>
            </a:r>
            <a:r>
              <a:rPr lang="zh-CN" altLang="en-US" sz="1800" b="1" dirty="0">
                <a:latin typeface="宋体" panose="02010600030101010101" pitchFamily="2" charset="-122"/>
                <a:ea typeface="宋体" panose="02010600030101010101" pitchFamily="2" charset="-122"/>
              </a:rPr>
              <a:t>内涵，要讲“什么是”，即我们赋予每个要素</a:t>
            </a:r>
            <a:r>
              <a:rPr lang="zh-CN" altLang="en-US" sz="1800" b="1" dirty="0" smtClean="0">
                <a:latin typeface="宋体" panose="02010600030101010101" pitchFamily="2" charset="-122"/>
                <a:ea typeface="宋体" panose="02010600030101010101" pitchFamily="2" charset="-122"/>
              </a:rPr>
              <a:t>的涵义，</a:t>
            </a:r>
            <a:r>
              <a:rPr lang="zh-CN" altLang="en-US" sz="1800" b="1" dirty="0" smtClean="0">
                <a:latin typeface="宋体" panose="02010600030101010101" pitchFamily="2" charset="-122"/>
              </a:rPr>
              <a:t>都</a:t>
            </a:r>
            <a:r>
              <a:rPr lang="zh-CN" altLang="en-US" sz="1800" b="1" dirty="0">
                <a:latin typeface="宋体" panose="02010600030101010101" pitchFamily="2" charset="-122"/>
              </a:rPr>
              <a:t>立足</a:t>
            </a:r>
            <a:r>
              <a:rPr lang="zh-CN" altLang="en-US" sz="1800" b="1" dirty="0" smtClean="0">
                <a:latin typeface="宋体" panose="02010600030101010101" pitchFamily="2" charset="-122"/>
              </a:rPr>
              <a:t>中国立场，</a:t>
            </a:r>
            <a:r>
              <a:rPr lang="zh-CN" altLang="en-US" sz="1800" b="1" dirty="0">
                <a:latin typeface="宋体" panose="02010600030101010101" pitchFamily="2" charset="-122"/>
              </a:rPr>
              <a:t>着眼中国特色，凸显中国观点</a:t>
            </a:r>
            <a:r>
              <a:rPr lang="zh-CN" altLang="en-US" sz="1800" b="1" dirty="0" smtClean="0">
                <a:latin typeface="宋体" panose="02010600030101010101" pitchFamily="2" charset="-122"/>
              </a:rPr>
              <a:t>。</a:t>
            </a:r>
            <a:r>
              <a:rPr lang="zh-CN" altLang="en-US" sz="1800" b="1" dirty="0" smtClean="0">
                <a:latin typeface="宋体" panose="02010600030101010101" pitchFamily="2" charset="-122"/>
                <a:ea typeface="宋体" panose="02010600030101010101" pitchFamily="2" charset="-122"/>
              </a:rPr>
              <a:t>而</a:t>
            </a:r>
            <a:r>
              <a:rPr lang="zh-CN" altLang="en-US" sz="1800" b="1" dirty="0">
                <a:latin typeface="宋体" panose="02010600030101010101" pitchFamily="2" charset="-122"/>
                <a:ea typeface="宋体" panose="02010600030101010101" pitchFamily="2" charset="-122"/>
              </a:rPr>
              <a:t>作为词义</a:t>
            </a:r>
            <a:r>
              <a:rPr lang="zh-CN" altLang="en-US" sz="1800" b="1" dirty="0" smtClean="0">
                <a:latin typeface="宋体" panose="02010600030101010101" pitchFamily="2" charset="-122"/>
                <a:ea typeface="宋体" panose="02010600030101010101" pitchFamily="2" charset="-122"/>
              </a:rPr>
              <a:t>，要讲“是什么”</a:t>
            </a:r>
            <a:r>
              <a:rPr lang="zh-CN" altLang="en-US" sz="1800" b="1" dirty="0">
                <a:latin typeface="宋体" panose="02010600030101010101" pitchFamily="2" charset="-122"/>
                <a:ea typeface="宋体" panose="02010600030101010101" pitchFamily="2" charset="-122"/>
              </a:rPr>
              <a:t>，</a:t>
            </a:r>
            <a:r>
              <a:rPr lang="zh-CN" altLang="en-US" sz="1800" b="1" dirty="0" smtClean="0">
                <a:latin typeface="宋体" panose="02010600030101010101" pitchFamily="2" charset="-122"/>
                <a:ea typeface="宋体" panose="02010600030101010101" pitchFamily="2" charset="-122"/>
              </a:rPr>
              <a:t>即字典</a:t>
            </a:r>
            <a:r>
              <a:rPr lang="zh-CN" altLang="en-US" sz="1800" b="1" dirty="0">
                <a:latin typeface="宋体" panose="02010600030101010101" pitchFamily="2" charset="-122"/>
                <a:ea typeface="宋体" panose="02010600030101010101" pitchFamily="2" charset="-122"/>
              </a:rPr>
              <a:t>上的词义。比如：</a:t>
            </a:r>
          </a:p>
          <a:p>
            <a:pPr marL="342900" lvl="0" indent="-342900">
              <a:lnSpc>
                <a:spcPct val="130000"/>
              </a:lnSpc>
              <a:buChar char="•"/>
            </a:pPr>
            <a:r>
              <a:rPr lang="zh-CN" altLang="en-US" sz="1800" b="1" dirty="0">
                <a:latin typeface="宋体" panose="02010600030101010101" pitchFamily="2" charset="-122"/>
                <a:ea typeface="宋体" panose="02010600030101010101" pitchFamily="2" charset="-122"/>
              </a:rPr>
              <a:t>政治认同，是指人们对一定社会制度和意识形态的认可和赞同。</a:t>
            </a:r>
          </a:p>
          <a:p>
            <a:pPr marL="342900" lvl="0" indent="-342900">
              <a:lnSpc>
                <a:spcPct val="130000"/>
              </a:lnSpc>
              <a:buChar char="•"/>
            </a:pPr>
            <a:r>
              <a:rPr lang="zh-CN" altLang="en-US" sz="1800" b="1" dirty="0">
                <a:latin typeface="宋体" panose="02010600030101010101" pitchFamily="2" charset="-122"/>
                <a:ea typeface="宋体" panose="02010600030101010101" pitchFamily="2" charset="-122"/>
              </a:rPr>
              <a:t>科学精神，是人们在认识和改造世界的过程中表现出理智、自主、反思等思维品质和行为特征。</a:t>
            </a:r>
          </a:p>
          <a:p>
            <a:pPr marL="342900" lvl="0" indent="-342900">
              <a:lnSpc>
                <a:spcPct val="130000"/>
              </a:lnSpc>
              <a:buChar char="•"/>
            </a:pPr>
            <a:r>
              <a:rPr lang="zh-CN" altLang="en-US" sz="1800" b="1" dirty="0">
                <a:latin typeface="宋体" panose="02010600030101010101" pitchFamily="2" charset="-122"/>
                <a:ea typeface="宋体" panose="02010600030101010101" pitchFamily="2" charset="-122"/>
              </a:rPr>
              <a:t>法治意识，是人们对法律的认可、崇尚与遵从，是关于法治的思想、知识和态度。</a:t>
            </a:r>
          </a:p>
          <a:p>
            <a:pPr marL="342900" lvl="0" indent="-342900">
              <a:lnSpc>
                <a:spcPct val="130000"/>
              </a:lnSpc>
              <a:buChar char="•"/>
            </a:pPr>
            <a:r>
              <a:rPr lang="zh-CN" altLang="en-US" sz="1800" b="1" dirty="0">
                <a:latin typeface="宋体" panose="02010600030101010101" pitchFamily="2" charset="-122"/>
                <a:ea typeface="宋体" panose="02010600030101010101" pitchFamily="2" charset="-122"/>
              </a:rPr>
              <a:t>公共参与，是公民主动有序参与社会公共事务和国家治理，承担公共</a:t>
            </a:r>
            <a:r>
              <a:rPr lang="zh-CN" altLang="en-US" sz="1800" b="1" dirty="0" smtClean="0">
                <a:latin typeface="宋体" panose="02010600030101010101" pitchFamily="2" charset="-122"/>
                <a:ea typeface="宋体" panose="02010600030101010101" pitchFamily="2" charset="-122"/>
              </a:rPr>
              <a:t>责任的</a:t>
            </a:r>
            <a:r>
              <a:rPr lang="zh-CN" altLang="en-US" sz="1800" b="1" dirty="0">
                <a:latin typeface="宋体" panose="02010600030101010101" pitchFamily="2" charset="-122"/>
                <a:ea typeface="宋体" panose="02010600030101010101" pitchFamily="2" charset="-122"/>
              </a:rPr>
              <a:t>意愿与能力。</a:t>
            </a:r>
          </a:p>
          <a:p>
            <a:pPr lvl="0">
              <a:lnSpc>
                <a:spcPct val="130000"/>
              </a:lnSpc>
            </a:pPr>
            <a:r>
              <a:rPr lang="zh-CN" altLang="en-US" sz="1800" b="1" dirty="0" smtClean="0">
                <a:solidFill>
                  <a:srgbClr val="FF0000"/>
                </a:solidFill>
                <a:latin typeface="宋体" panose="02010600030101010101" pitchFamily="2" charset="-122"/>
                <a:sym typeface="+mn-ea"/>
              </a:rPr>
              <a:t>◆</a:t>
            </a:r>
            <a:r>
              <a:rPr lang="zh-CN" altLang="en-US" sz="1800" b="1" dirty="0">
                <a:solidFill>
                  <a:srgbClr val="FFFF00"/>
                </a:solidFill>
                <a:sym typeface="+mn-ea"/>
              </a:rPr>
              <a:t> </a:t>
            </a:r>
            <a:r>
              <a:rPr lang="zh-CN" altLang="en-US" sz="1800" b="1" dirty="0" smtClean="0">
                <a:solidFill>
                  <a:srgbClr val="FFFF00"/>
                </a:solidFill>
                <a:sym typeface="+mn-ea"/>
              </a:rPr>
              <a:t> </a:t>
            </a:r>
            <a:r>
              <a:rPr lang="zh-CN" altLang="en-US" sz="1800" b="1" dirty="0" smtClean="0">
                <a:solidFill>
                  <a:srgbClr val="FFFF00"/>
                </a:solidFill>
                <a:latin typeface="Arial" panose="020B0604020202020204" pitchFamily="34" charset="0"/>
                <a:ea typeface="宋体" panose="02010600030101010101" pitchFamily="2" charset="-122"/>
              </a:rPr>
              <a:t>词义，用于规范素养要素</a:t>
            </a:r>
            <a:r>
              <a:rPr lang="zh-CN" altLang="en-US" sz="1800" b="1" dirty="0">
                <a:solidFill>
                  <a:srgbClr val="FFFF00"/>
                </a:solidFill>
              </a:rPr>
              <a:t>的表现形式</a:t>
            </a:r>
            <a:r>
              <a:rPr lang="zh-CN" altLang="en-US" sz="1800" b="1" dirty="0" smtClean="0">
                <a:solidFill>
                  <a:srgbClr val="FFFF00"/>
                </a:solidFill>
                <a:latin typeface="Arial" panose="020B0604020202020204" pitchFamily="34" charset="0"/>
                <a:ea typeface="宋体" panose="02010600030101010101" pitchFamily="2" charset="-122"/>
              </a:rPr>
              <a:t>，可充当</a:t>
            </a:r>
            <a:r>
              <a:rPr lang="zh-CN" altLang="en-US" sz="1800" b="1" dirty="0" smtClean="0">
                <a:solidFill>
                  <a:srgbClr val="FFFF00"/>
                </a:solidFill>
              </a:rPr>
              <a:t>素养</a:t>
            </a:r>
            <a:r>
              <a:rPr lang="zh-CN" altLang="en-US" sz="1800" b="1" dirty="0">
                <a:solidFill>
                  <a:srgbClr val="FFFF00"/>
                </a:solidFill>
              </a:rPr>
              <a:t>水平</a:t>
            </a:r>
            <a:r>
              <a:rPr lang="zh-CN" altLang="en-US" sz="1800" b="1" dirty="0" smtClean="0">
                <a:solidFill>
                  <a:srgbClr val="FFFF00"/>
                </a:solidFill>
              </a:rPr>
              <a:t>的陈述框架，以及呈现课程目标的基本维度</a:t>
            </a:r>
            <a:r>
              <a:rPr lang="zh-CN" altLang="en-US" sz="1800" b="1" dirty="0" smtClean="0">
                <a:solidFill>
                  <a:srgbClr val="FFFF00"/>
                </a:solidFill>
                <a:latin typeface="Arial" panose="020B0604020202020204" pitchFamily="34" charset="0"/>
                <a:ea typeface="宋体" panose="02010600030101010101" pitchFamily="2" charset="-122"/>
              </a:rPr>
              <a:t>。</a:t>
            </a:r>
            <a:endParaRPr lang="zh-CN" altLang="en-US" sz="1800" b="1" dirty="0">
              <a:solidFill>
                <a:srgbClr val="FFFF00"/>
              </a:solidFill>
              <a:latin typeface="Arial" panose="020B0604020202020204" pitchFamily="34" charset="0"/>
              <a:ea typeface="宋体" panose="02010600030101010101" pitchFamily="2" charset="-122"/>
            </a:endParaRPr>
          </a:p>
        </p:txBody>
      </p:sp>
      <p:sp>
        <p:nvSpPr>
          <p:cNvPr id="4" name="AutoShape 4"/>
          <p:cNvSpPr/>
          <p:nvPr/>
        </p:nvSpPr>
        <p:spPr>
          <a:xfrm>
            <a:off x="584835" y="168275"/>
            <a:ext cx="1171575" cy="1356995"/>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chemeClr val="bg1"/>
                </a:solidFill>
                <a:latin typeface="Tahoma" panose="020B0604030504040204" pitchFamily="34" charset="0"/>
                <a:ea typeface="隶书" panose="02010509060101010101" pitchFamily="49" charset="-122"/>
              </a:rPr>
              <a:t>释义一</a:t>
            </a:r>
            <a:endParaRPr lang="zh-CN" altLang="en-US" sz="3200" dirty="0">
              <a:solidFill>
                <a:schemeClr val="bg1"/>
              </a:solidFill>
              <a:latin typeface="Tahoma" panose="020B0604030504040204" pitchFamily="34" charset="0"/>
              <a:ea typeface="隶书" panose="02010509060101010101" pitchFamily="49" charset="-122"/>
            </a:endParaRPr>
          </a:p>
        </p:txBody>
      </p:sp>
    </p:spTree>
    <p:extLst>
      <p:ext uri="{BB962C8B-B14F-4D97-AF65-F5344CB8AC3E}">
        <p14:creationId xmlns:p14="http://schemas.microsoft.com/office/powerpoint/2010/main" val="3981740173"/>
      </p:ext>
    </p:extLst>
  </p:cSld>
  <p:clrMapOvr>
    <a:masterClrMapping/>
  </p:clrMapOvr>
  <p:transition spd="slow">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965960" y="476795"/>
            <a:ext cx="5342230" cy="1242150"/>
          </a:xfrm>
        </p:spPr>
        <p:txBody>
          <a:bodyPr/>
          <a:lstStyle/>
          <a:p>
            <a:pPr algn="ctr"/>
            <a:r>
              <a:rPr lang="zh-CN" altLang="en-US" sz="3200" dirty="0" smtClean="0">
                <a:solidFill>
                  <a:srgbClr val="FFFF00"/>
                </a:solidFill>
                <a:sym typeface="+mn-ea"/>
              </a:rPr>
              <a:t>作用：多么重要</a:t>
            </a:r>
            <a:endParaRPr lang="zh-CN" altLang="en-US" sz="3200" dirty="0">
              <a:solidFill>
                <a:srgbClr val="FFFF00"/>
              </a:solidFill>
              <a:latin typeface="+mn-ea"/>
              <a:ea typeface="+mn-ea"/>
              <a:sym typeface="+mn-ea"/>
            </a:endParaRPr>
          </a:p>
        </p:txBody>
      </p:sp>
      <p:sp>
        <p:nvSpPr>
          <p:cNvPr id="3" name="内容占位符 2"/>
          <p:cNvSpPr>
            <a:spLocks noGrp="1"/>
          </p:cNvSpPr>
          <p:nvPr>
            <p:ph idx="1"/>
          </p:nvPr>
        </p:nvSpPr>
        <p:spPr>
          <a:xfrm>
            <a:off x="1066799" y="1981200"/>
            <a:ext cx="7609486" cy="4183990"/>
          </a:xfrm>
        </p:spPr>
        <p:txBody>
          <a:bodyPr/>
          <a:lstStyle/>
          <a:p>
            <a:pPr>
              <a:lnSpc>
                <a:spcPct val="140000"/>
              </a:lnSpc>
            </a:pPr>
            <a:r>
              <a:rPr lang="zh-CN" altLang="en-US" sz="2000" b="1" dirty="0"/>
              <a:t>阐述学科核心</a:t>
            </a:r>
            <a:r>
              <a:rPr lang="zh-CN" altLang="en-US" sz="2000" b="1" dirty="0" smtClean="0"/>
              <a:t>素养的作用有</a:t>
            </a:r>
            <a:r>
              <a:rPr lang="zh-CN" altLang="en-US" sz="2000" b="1" dirty="0"/>
              <a:t>两</a:t>
            </a:r>
            <a:r>
              <a:rPr lang="zh-CN" altLang="en-US" sz="2000" b="1" dirty="0" smtClean="0"/>
              <a:t>个切入点：学科意义，是站在学科分类的角度，关注</a:t>
            </a:r>
            <a:r>
              <a:rPr lang="zh-CN" altLang="en-US" sz="2000" b="1" dirty="0"/>
              <a:t>它</a:t>
            </a:r>
            <a:r>
              <a:rPr lang="zh-CN" altLang="en-US" sz="2000" b="1" dirty="0" smtClean="0"/>
              <a:t>在学科</a:t>
            </a:r>
            <a:r>
              <a:rPr lang="zh-CN" altLang="en-US" sz="2000" b="1" dirty="0"/>
              <a:t>学习中</a:t>
            </a:r>
            <a:r>
              <a:rPr lang="zh-CN" altLang="en-US" sz="2000" b="1" dirty="0" smtClean="0"/>
              <a:t>的要义；育人价值，是站在学生</a:t>
            </a:r>
            <a:r>
              <a:rPr lang="zh-CN" altLang="en-US" sz="2000" b="1" dirty="0"/>
              <a:t>成长的角度，关注它对</a:t>
            </a:r>
            <a:r>
              <a:rPr lang="zh-CN" altLang="en-US" sz="2000" b="1" dirty="0" smtClean="0"/>
              <a:t>学生个体发展的价值</a:t>
            </a:r>
            <a:r>
              <a:rPr lang="zh-CN" altLang="en-US" sz="2000" b="1" dirty="0"/>
              <a:t>。</a:t>
            </a:r>
          </a:p>
          <a:p>
            <a:pPr>
              <a:lnSpc>
                <a:spcPct val="140000"/>
              </a:lnSpc>
            </a:pPr>
            <a:r>
              <a:rPr lang="zh-CN" altLang="en-US" sz="2000" b="1" dirty="0" smtClean="0">
                <a:sym typeface="+mn-ea"/>
              </a:rPr>
              <a:t>阐述思想</a:t>
            </a:r>
            <a:r>
              <a:rPr lang="zh-CN" altLang="en-US" sz="2000" b="1" dirty="0">
                <a:sym typeface="+mn-ea"/>
              </a:rPr>
              <a:t>政治学科</a:t>
            </a:r>
            <a:r>
              <a:rPr lang="zh-CN" altLang="en-US" sz="2000" b="1" dirty="0" smtClean="0">
                <a:sym typeface="+mn-ea"/>
              </a:rPr>
              <a:t>素养的作用有一个观察点：因</a:t>
            </a:r>
            <a:r>
              <a:rPr lang="zh-CN" altLang="en-US" sz="2000" b="1" dirty="0">
                <a:sym typeface="+mn-ea"/>
              </a:rPr>
              <a:t>课程特有的</a:t>
            </a:r>
            <a:r>
              <a:rPr lang="zh-CN" altLang="en-US" sz="2000" b="1" dirty="0" smtClean="0">
                <a:sym typeface="+mn-ea"/>
              </a:rPr>
              <a:t>综合性，</a:t>
            </a:r>
            <a:r>
              <a:rPr lang="zh-CN" altLang="en-US" sz="2000" b="1" dirty="0">
                <a:sym typeface="+mn-ea"/>
              </a:rPr>
              <a:t>表达</a:t>
            </a:r>
            <a:r>
              <a:rPr lang="zh-CN" altLang="en-US" sz="2000" b="1" dirty="0" smtClean="0">
                <a:sym typeface="+mn-ea"/>
              </a:rPr>
              <a:t>学科意义</a:t>
            </a:r>
            <a:r>
              <a:rPr lang="zh-CN" altLang="en-US" sz="2000" b="1" dirty="0">
                <a:sym typeface="+mn-ea"/>
              </a:rPr>
              <a:t>的方式与其他学科有所不同，主要是阐述其对国家和民族发展</a:t>
            </a:r>
            <a:r>
              <a:rPr lang="zh-CN" altLang="en-US" sz="2000" b="1" dirty="0" smtClean="0">
                <a:sym typeface="+mn-ea"/>
              </a:rPr>
              <a:t>的意义。</a:t>
            </a:r>
            <a:endParaRPr lang="en-US" altLang="zh-CN" sz="2000" b="1" dirty="0" smtClean="0">
              <a:sym typeface="+mn-ea"/>
            </a:endParaRPr>
          </a:p>
          <a:p>
            <a:pPr marL="0" lvl="0" indent="0">
              <a:lnSpc>
                <a:spcPct val="140000"/>
              </a:lnSpc>
              <a:buNone/>
            </a:pPr>
            <a:r>
              <a:rPr lang="zh-CN" altLang="en-US" sz="2000" b="1" dirty="0" smtClean="0">
                <a:solidFill>
                  <a:srgbClr val="FF0000"/>
                </a:solidFill>
                <a:latin typeface="宋体" panose="02010600030101010101" pitchFamily="2" charset="-122"/>
                <a:sym typeface="+mn-ea"/>
              </a:rPr>
              <a:t>   ◆  </a:t>
            </a:r>
            <a:r>
              <a:rPr lang="zh-CN" altLang="en-US" sz="2000" b="1" dirty="0" smtClean="0">
                <a:solidFill>
                  <a:srgbClr val="FFFF00"/>
                </a:solidFill>
                <a:latin typeface="Arial" panose="020B0604020202020204" pitchFamily="34" charset="0"/>
                <a:ea typeface="宋体" panose="02010600030101010101" pitchFamily="2" charset="-122"/>
              </a:rPr>
              <a:t>一是对学科素养的发展多么重要；二是对个体成长多么重要。就思想政治学科核心素养的阐述来看，尤其要明确这两者之间的高度一致性。</a:t>
            </a:r>
            <a:endParaRPr lang="en-US" altLang="zh-CN" sz="2000" b="1" dirty="0" smtClean="0">
              <a:solidFill>
                <a:srgbClr val="FFFF00"/>
              </a:solidFill>
              <a:latin typeface="Arial" panose="020B0604020202020204" pitchFamily="34" charset="0"/>
              <a:ea typeface="宋体" panose="02010600030101010101" pitchFamily="2" charset="-122"/>
            </a:endParaRPr>
          </a:p>
          <a:p>
            <a:pPr marL="0" lvl="0" indent="0">
              <a:lnSpc>
                <a:spcPct val="140000"/>
              </a:lnSpc>
              <a:buNone/>
            </a:pPr>
            <a:r>
              <a:rPr lang="zh-CN" altLang="en-US" sz="2000" b="1" dirty="0" smtClean="0">
                <a:solidFill>
                  <a:srgbClr val="FFFF00"/>
                </a:solidFill>
                <a:latin typeface="Arial" panose="020B0604020202020204" pitchFamily="34" charset="0"/>
                <a:ea typeface="宋体" panose="02010600030101010101" pitchFamily="2" charset="-122"/>
                <a:sym typeface="+mn-ea"/>
              </a:rPr>
              <a:t>       </a:t>
            </a:r>
            <a:endParaRPr lang="zh-CN" altLang="en-US" sz="2000" b="1" dirty="0"/>
          </a:p>
          <a:p>
            <a:pPr marL="0" indent="0">
              <a:lnSpc>
                <a:spcPct val="170000"/>
              </a:lnSpc>
              <a:buNone/>
            </a:pPr>
            <a:endParaRPr lang="zh-CN" altLang="en-US" sz="2000" b="1" dirty="0"/>
          </a:p>
        </p:txBody>
      </p:sp>
      <p:sp>
        <p:nvSpPr>
          <p:cNvPr id="63491" name="AutoShape 4"/>
          <p:cNvSpPr/>
          <p:nvPr/>
        </p:nvSpPr>
        <p:spPr>
          <a:xfrm>
            <a:off x="584835" y="168275"/>
            <a:ext cx="1171575" cy="1356995"/>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chemeClr val="bg1"/>
                </a:solidFill>
                <a:latin typeface="Tahoma" panose="020B0604030504040204" pitchFamily="34" charset="0"/>
                <a:ea typeface="隶书" panose="02010509060101010101" pitchFamily="49" charset="-122"/>
              </a:rPr>
              <a:t>释义二</a:t>
            </a:r>
            <a:endParaRPr lang="zh-CN" altLang="en-US" sz="3200" dirty="0">
              <a:solidFill>
                <a:schemeClr val="bg1"/>
              </a:solidFill>
              <a:latin typeface="Tahoma" panose="020B0604030504040204" pitchFamily="34" charset="0"/>
              <a:ea typeface="隶书" panose="02010509060101010101" pitchFamily="49" charset="-122"/>
            </a:endParaRPr>
          </a:p>
        </p:txBody>
      </p:sp>
    </p:spTree>
    <p:extLst>
      <p:ext uri="{BB962C8B-B14F-4D97-AF65-F5344CB8AC3E}">
        <p14:creationId xmlns:p14="http://schemas.microsoft.com/office/powerpoint/2010/main" val="1166427176"/>
      </p:ext>
    </p:extLst>
  </p:cSld>
  <p:clrMapOvr>
    <a:masterClrMapping/>
  </p:clrMapOvr>
  <p:transition spd="slow">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347915" y="332785"/>
            <a:ext cx="3456240" cy="1324075"/>
          </a:xfrm>
        </p:spPr>
        <p:txBody>
          <a:bodyPr/>
          <a:lstStyle/>
          <a:p>
            <a:r>
              <a:rPr lang="zh-CN" altLang="en-US" sz="3200" dirty="0" smtClean="0">
                <a:solidFill>
                  <a:srgbClr val="FFFF00"/>
                </a:solidFill>
              </a:rPr>
              <a:t>目标：表达什么</a:t>
            </a:r>
            <a:endParaRPr lang="zh-CN" altLang="en-US" sz="3200" dirty="0">
              <a:solidFill>
                <a:srgbClr val="FFFF00"/>
              </a:solidFill>
            </a:endParaRPr>
          </a:p>
        </p:txBody>
      </p:sp>
      <p:sp>
        <p:nvSpPr>
          <p:cNvPr id="3" name="内容占位符 2"/>
          <p:cNvSpPr>
            <a:spLocks noGrp="1"/>
          </p:cNvSpPr>
          <p:nvPr>
            <p:ph idx="1"/>
          </p:nvPr>
        </p:nvSpPr>
        <p:spPr>
          <a:xfrm>
            <a:off x="1259770" y="1988900"/>
            <a:ext cx="6984485" cy="3528245"/>
          </a:xfrm>
        </p:spPr>
        <p:txBody>
          <a:bodyPr/>
          <a:lstStyle/>
          <a:p>
            <a:pPr lvl="0">
              <a:lnSpc>
                <a:spcPct val="150000"/>
              </a:lnSpc>
            </a:pPr>
            <a:r>
              <a:rPr lang="zh-CN" altLang="en-US" sz="2000" b="1" dirty="0">
                <a:latin typeface="宋体" panose="02010600030101010101" pitchFamily="2" charset="-122"/>
                <a:sym typeface="+mn-ea"/>
              </a:rPr>
              <a:t>阐明课程</a:t>
            </a:r>
            <a:r>
              <a:rPr lang="zh-CN" altLang="en-US" sz="2000" b="1" dirty="0" smtClean="0">
                <a:latin typeface="宋体" panose="02010600030101010101" pitchFamily="2" charset="-122"/>
                <a:sym typeface="+mn-ea"/>
              </a:rPr>
              <a:t>目标，不同于表达学科素养自身的育人价值有什么表现，是</a:t>
            </a:r>
            <a:r>
              <a:rPr lang="zh-CN" altLang="en-US" sz="2000" b="1" dirty="0">
                <a:latin typeface="宋体" panose="02010600030101010101" pitchFamily="2" charset="-122"/>
                <a:sym typeface="+mn-ea"/>
              </a:rPr>
              <a:t>要表达</a:t>
            </a:r>
            <a:r>
              <a:rPr lang="zh-CN" altLang="en-US" sz="2000" b="1" dirty="0" smtClean="0">
                <a:latin typeface="宋体" panose="02010600030101010101" pitchFamily="2" charset="-122"/>
                <a:sym typeface="+mn-ea"/>
              </a:rPr>
              <a:t>这种育人价值通过怎样的课程，应</a:t>
            </a:r>
            <a:r>
              <a:rPr lang="zh-CN" altLang="en-US" sz="2000" b="1" dirty="0">
                <a:latin typeface="宋体" panose="02010600030101010101" pitchFamily="2" charset="-122"/>
                <a:sym typeface="+mn-ea"/>
              </a:rPr>
              <a:t>能在</a:t>
            </a:r>
            <a:r>
              <a:rPr lang="zh-CN" altLang="en-US" sz="2000" b="1" dirty="0" smtClean="0">
                <a:latin typeface="宋体" panose="02010600030101010101" pitchFamily="2" charset="-122"/>
                <a:sym typeface="+mn-ea"/>
              </a:rPr>
              <a:t>学生那里收获什么表现。</a:t>
            </a:r>
            <a:endParaRPr lang="en-US" altLang="zh-CN" sz="2000" b="1" dirty="0" smtClean="0">
              <a:latin typeface="宋体" panose="02010600030101010101" pitchFamily="2" charset="-122"/>
              <a:sym typeface="+mn-ea"/>
            </a:endParaRPr>
          </a:p>
          <a:p>
            <a:pPr lvl="0">
              <a:lnSpc>
                <a:spcPct val="150000"/>
              </a:lnSpc>
            </a:pPr>
            <a:r>
              <a:rPr lang="zh-CN" altLang="en-US" sz="2000" b="1" dirty="0">
                <a:latin typeface="Arial" panose="020B0604020202020204" pitchFamily="34" charset="0"/>
                <a:ea typeface="宋体" panose="02010600030101010101" pitchFamily="2" charset="-122"/>
              </a:rPr>
              <a:t>呈现课程目标，</a:t>
            </a:r>
            <a:r>
              <a:rPr lang="zh-CN" altLang="en-US" sz="2000" b="1" dirty="0" smtClean="0">
                <a:latin typeface="宋体" panose="02010600030101010101" pitchFamily="2" charset="-122"/>
                <a:sym typeface="+mn-ea"/>
              </a:rPr>
              <a:t>不同于表达素养的内涵 </a:t>
            </a:r>
            <a:r>
              <a:rPr lang="en-US" altLang="zh-CN" sz="2000" b="1" dirty="0">
                <a:latin typeface="Arial" panose="020B0604020202020204" pitchFamily="34" charset="0"/>
                <a:ea typeface="宋体" panose="02010600030101010101" pitchFamily="2" charset="-122"/>
              </a:rPr>
              <a:t>“</a:t>
            </a:r>
            <a:r>
              <a:rPr lang="zh-CN" altLang="en-US" sz="2000" b="1" dirty="0">
                <a:latin typeface="Arial" panose="020B0604020202020204" pitchFamily="34" charset="0"/>
                <a:ea typeface="宋体" panose="02010600030101010101" pitchFamily="2" charset="-122"/>
              </a:rPr>
              <a:t>是什么</a:t>
            </a:r>
            <a:r>
              <a:rPr lang="en-US" altLang="zh-CN" sz="2000" b="1" dirty="0">
                <a:latin typeface="Arial" panose="020B0604020202020204" pitchFamily="34" charset="0"/>
                <a:ea typeface="宋体" panose="02010600030101010101" pitchFamily="2" charset="-122"/>
              </a:rPr>
              <a:t>”</a:t>
            </a:r>
            <a:r>
              <a:rPr lang="zh-CN" altLang="en-US" sz="2000" b="1" dirty="0" smtClean="0">
                <a:latin typeface="Arial" panose="020B0604020202020204" pitchFamily="34" charset="0"/>
                <a:ea typeface="宋体" panose="02010600030101010101" pitchFamily="2" charset="-122"/>
              </a:rPr>
              <a:t>，是要依照每个素养的词义所固有的相关维</a:t>
            </a:r>
            <a:r>
              <a:rPr lang="zh-CN" altLang="en-US" sz="2000" b="1" dirty="0">
                <a:latin typeface="Arial" panose="020B0604020202020204" pitchFamily="34" charset="0"/>
                <a:ea typeface="宋体" panose="02010600030101010101" pitchFamily="2" charset="-122"/>
              </a:rPr>
              <a:t>度</a:t>
            </a:r>
            <a:r>
              <a:rPr lang="zh-CN" altLang="en-US" sz="2000" b="1" dirty="0" smtClean="0">
                <a:latin typeface="Arial" panose="020B0604020202020204" pitchFamily="34" charset="0"/>
                <a:ea typeface="宋体" panose="02010600030101010101" pitchFamily="2" charset="-122"/>
              </a:rPr>
              <a:t>，形成“三维合一”的观点，由此目标陈述的框架，并以此为原点，细化课程内容及其学业质量陈述条目的布局。</a:t>
            </a:r>
            <a:endParaRPr lang="zh-CN" altLang="en-US" sz="2000" b="1" dirty="0">
              <a:latin typeface="Arial" panose="020B0604020202020204" pitchFamily="34" charset="0"/>
              <a:ea typeface="宋体" panose="02010600030101010101" pitchFamily="2" charset="-122"/>
            </a:endParaRPr>
          </a:p>
          <a:p>
            <a:pPr marL="0" indent="0">
              <a:lnSpc>
                <a:spcPct val="150000"/>
              </a:lnSpc>
              <a:buNone/>
            </a:pPr>
            <a:endParaRPr lang="zh-CN" altLang="en-US" sz="2400" dirty="0"/>
          </a:p>
        </p:txBody>
      </p:sp>
      <p:sp>
        <p:nvSpPr>
          <p:cNvPr id="4" name="AutoShape 4"/>
          <p:cNvSpPr/>
          <p:nvPr/>
        </p:nvSpPr>
        <p:spPr>
          <a:xfrm>
            <a:off x="584835" y="168275"/>
            <a:ext cx="1171575" cy="1356995"/>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chemeClr val="bg1"/>
                </a:solidFill>
                <a:latin typeface="Tahoma" panose="020B0604030504040204" pitchFamily="34" charset="0"/>
                <a:ea typeface="隶书" panose="02010509060101010101" pitchFamily="49" charset="-122"/>
              </a:rPr>
              <a:t>释义三</a:t>
            </a:r>
            <a:endParaRPr lang="zh-CN" altLang="en-US" sz="3200" dirty="0">
              <a:solidFill>
                <a:schemeClr val="bg1"/>
              </a:solidFill>
              <a:latin typeface="Tahoma" panose="020B0604030504040204" pitchFamily="34" charset="0"/>
              <a:ea typeface="隶书" panose="02010509060101010101" pitchFamily="49" charset="-122"/>
            </a:endParaRPr>
          </a:p>
        </p:txBody>
      </p:sp>
      <p:sp>
        <p:nvSpPr>
          <p:cNvPr id="5" name="文本框 4"/>
          <p:cNvSpPr txBox="1"/>
          <p:nvPr/>
        </p:nvSpPr>
        <p:spPr>
          <a:xfrm>
            <a:off x="1331776" y="5517145"/>
            <a:ext cx="6912479" cy="481863"/>
          </a:xfrm>
          <a:prstGeom prst="rect">
            <a:avLst/>
          </a:prstGeom>
          <a:noFill/>
          <a:ln w="38100">
            <a:solidFill>
              <a:srgbClr val="FFFF00"/>
            </a:solidFill>
          </a:ln>
        </p:spPr>
        <p:txBody>
          <a:bodyPr wrap="square" rtlCol="0">
            <a:spAutoFit/>
          </a:bodyPr>
          <a:lstStyle/>
          <a:p>
            <a:pPr algn="ctr">
              <a:lnSpc>
                <a:spcPct val="150000"/>
              </a:lnSpc>
            </a:pPr>
            <a:r>
              <a:rPr lang="zh-CN" altLang="en-US" sz="2000" b="1" dirty="0" smtClean="0">
                <a:solidFill>
                  <a:srgbClr val="00FF00"/>
                </a:solidFill>
                <a:latin typeface="楷体" panose="02010609060101010101" pitchFamily="49" charset="-122"/>
                <a:ea typeface="楷体" panose="02010609060101010101" pitchFamily="49" charset="-122"/>
              </a:rPr>
              <a:t>思考题：从“三维并举”到“三维一体”</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endParaRPr lang="zh-CN" altLang="en-US" sz="2000" b="1" dirty="0">
              <a:solidFill>
                <a:srgbClr val="00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322493192"/>
      </p:ext>
    </p:extLst>
  </p:cSld>
  <p:clrMapOvr>
    <a:masterClrMapping/>
  </p:clrMapOvr>
  <p:transition spd="slow">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173480" y="2000250"/>
            <a:ext cx="7437120" cy="4095750"/>
          </a:xfrm>
        </p:spPr>
        <p:txBody>
          <a:bodyPr/>
          <a:lstStyle/>
          <a:p>
            <a:pPr marL="0" indent="0">
              <a:lnSpc>
                <a:spcPct val="180000"/>
              </a:lnSpc>
              <a:buNone/>
            </a:pPr>
            <a:r>
              <a:rPr lang="en-US" altLang="zh-CN" dirty="0"/>
              <a:t>      </a:t>
            </a:r>
            <a:r>
              <a:rPr lang="zh-CN" altLang="en-US" sz="2400" b="1" dirty="0"/>
              <a:t>全面贯彻十九大精神，包括习近平新时代中国特色社会主义思想的丰富内涵，中国特色社会主义进入新时代的历史方位，新时代的社会主要矛盾，全面建设社会主义现代化国家的新征程等内容，都切实体现在</a:t>
            </a:r>
            <a:r>
              <a:rPr lang="zh-CN" altLang="en-US" sz="2400" b="1" dirty="0" smtClean="0"/>
              <a:t>课程框架</a:t>
            </a:r>
            <a:r>
              <a:rPr lang="zh-CN" altLang="en-US" sz="2400" b="1" dirty="0"/>
              <a:t>设计</a:t>
            </a:r>
            <a:r>
              <a:rPr lang="zh-CN" altLang="en-US" sz="2400" b="1" dirty="0" smtClean="0"/>
              <a:t>和内容整合的全程</a:t>
            </a:r>
            <a:r>
              <a:rPr lang="zh-CN" altLang="en-US" sz="2400" b="1" dirty="0"/>
              <a:t>。</a:t>
            </a:r>
          </a:p>
        </p:txBody>
      </p:sp>
      <p:sp>
        <p:nvSpPr>
          <p:cNvPr id="4" name="圆角矩形 3"/>
          <p:cNvSpPr/>
          <p:nvPr/>
        </p:nvSpPr>
        <p:spPr>
          <a:xfrm>
            <a:off x="1173480" y="908824"/>
            <a:ext cx="7142780" cy="792055"/>
          </a:xfrm>
          <a:prstGeom prst="round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solidFill>
                  <a:srgbClr val="FF0000"/>
                </a:solidFill>
                <a:sym typeface="+mn-ea"/>
              </a:rPr>
              <a:t>看点一：彰显时代主题的课程内容</a:t>
            </a:r>
            <a:endParaRPr lang="zh-CN" altLang="en-US" b="1" dirty="0"/>
          </a:p>
        </p:txBody>
      </p:sp>
    </p:spTree>
    <p:extLst>
      <p:ext uri="{BB962C8B-B14F-4D97-AF65-F5344CB8AC3E}">
        <p14:creationId xmlns:p14="http://schemas.microsoft.com/office/powerpoint/2010/main" val="1262471059"/>
      </p:ext>
    </p:extLst>
  </p:cSld>
  <p:clrMapOvr>
    <a:masterClrMapping/>
  </p:clrMapOvr>
  <p:transition spd="slow">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p:cNvSpPr>
          <p:nvPr>
            <p:ph type="title"/>
          </p:nvPr>
        </p:nvSpPr>
        <p:spPr>
          <a:xfrm>
            <a:off x="971550" y="394653"/>
            <a:ext cx="7561263" cy="1223962"/>
          </a:xfrm>
        </p:spPr>
        <p:txBody>
          <a:bodyPr wrap="square" lIns="91440" tIns="45720" rIns="91440" bIns="45720" anchor="ctr"/>
          <a:lstStyle/>
          <a:p>
            <a:pPr algn="ctr"/>
            <a:r>
              <a:rPr lang="zh-CN" altLang="en-US" sz="3200" dirty="0">
                <a:solidFill>
                  <a:srgbClr val="FFFF00"/>
                </a:solidFill>
                <a:latin typeface="宋体" panose="02010600030101010101" pitchFamily="2" charset="-122"/>
                <a:sym typeface="+mn-ea"/>
              </a:rPr>
              <a:t>我们的话语体系</a:t>
            </a:r>
            <a:endParaRPr lang="en-US" altLang="zh-CN" sz="3200" dirty="0">
              <a:solidFill>
                <a:srgbClr val="FFFF00"/>
              </a:solidFill>
              <a:latin typeface="宋体" panose="02010600030101010101" pitchFamily="2" charset="-122"/>
            </a:endParaRPr>
          </a:p>
        </p:txBody>
      </p:sp>
      <p:sp>
        <p:nvSpPr>
          <p:cNvPr id="75778" name="Rectangle 3"/>
          <p:cNvSpPr>
            <a:spLocks noGrp="1"/>
          </p:cNvSpPr>
          <p:nvPr>
            <p:ph idx="1"/>
          </p:nvPr>
        </p:nvSpPr>
        <p:spPr>
          <a:xfrm>
            <a:off x="1223010" y="1951355"/>
            <a:ext cx="7597140" cy="4141470"/>
          </a:xfrm>
        </p:spPr>
        <p:txBody>
          <a:bodyPr wrap="square" lIns="91440" tIns="45720" rIns="91440" bIns="45720" anchor="t"/>
          <a:lstStyle/>
          <a:p>
            <a:pPr>
              <a:lnSpc>
                <a:spcPct val="150000"/>
              </a:lnSpc>
            </a:pPr>
            <a:r>
              <a:rPr lang="zh-CN" altLang="en-US" sz="2400" b="1" dirty="0"/>
              <a:t>阐述思想政治学科核心素养，既不固守以往僵化的话语体系，也不照搬时下西化的话语体系。</a:t>
            </a:r>
            <a:r>
              <a:rPr lang="zh-CN" altLang="en-US" sz="2400" dirty="0"/>
              <a:t> </a:t>
            </a:r>
          </a:p>
          <a:p>
            <a:pPr>
              <a:lnSpc>
                <a:spcPct val="150000"/>
              </a:lnSpc>
            </a:pPr>
            <a:r>
              <a:rPr lang="zh-CN" altLang="en-US" sz="2400" b="1" dirty="0"/>
              <a:t>阐述思想政治学科核心素养，采用创新理论的话语体系，即新时代中国特色社会主义思想的话语体系。</a:t>
            </a:r>
          </a:p>
          <a:p>
            <a:pPr>
              <a:lnSpc>
                <a:spcPct val="150000"/>
              </a:lnSpc>
              <a:buNone/>
            </a:pPr>
            <a:r>
              <a:rPr lang="zh-CN" altLang="en-US" sz="2400" b="1" dirty="0">
                <a:solidFill>
                  <a:srgbClr val="FF0000"/>
                </a:solidFill>
                <a:latin typeface="宋体" panose="02010600030101010101" pitchFamily="2" charset="-122"/>
              </a:rPr>
              <a:t>◆ </a:t>
            </a:r>
            <a:r>
              <a:rPr lang="zh-CN" altLang="en-US" sz="2400" b="1" dirty="0">
                <a:solidFill>
                  <a:srgbClr val="FFFF00"/>
                </a:solidFill>
                <a:sym typeface="+mn-ea"/>
              </a:rPr>
              <a:t>这</a:t>
            </a:r>
            <a:r>
              <a:rPr lang="zh-CN" altLang="en-US" sz="2400" b="1" dirty="0">
                <a:solidFill>
                  <a:srgbClr val="FFFF00"/>
                </a:solidFill>
              </a:rPr>
              <a:t>是最权威、最科学、最靠谱、最具</a:t>
            </a:r>
            <a:r>
              <a:rPr lang="en-US" altLang="zh-CN" sz="2400" b="1" dirty="0">
                <a:solidFill>
                  <a:srgbClr val="FFFF00"/>
                </a:solidFill>
              </a:rPr>
              <a:t>“</a:t>
            </a:r>
            <a:r>
              <a:rPr lang="zh-CN" altLang="en-US" sz="2400" b="1" dirty="0">
                <a:solidFill>
                  <a:srgbClr val="FFFF00"/>
                </a:solidFill>
                <a:sym typeface="+mn-ea"/>
              </a:rPr>
              <a:t>学术意义</a:t>
            </a:r>
            <a:r>
              <a:rPr lang="en-US" altLang="zh-CN" sz="2400" b="1" dirty="0">
                <a:solidFill>
                  <a:srgbClr val="FFFF00"/>
                </a:solidFill>
                <a:sym typeface="+mn-ea"/>
              </a:rPr>
              <a:t>”</a:t>
            </a:r>
            <a:r>
              <a:rPr lang="zh-CN" altLang="en-US" sz="2400" b="1" dirty="0">
                <a:solidFill>
                  <a:srgbClr val="FFFF00"/>
                </a:solidFill>
              </a:rPr>
              <a:t>的阐述，也是课程发展走出老路、拒绝邪路、坚持正路、开辟新路的内在要求。</a:t>
            </a:r>
          </a:p>
        </p:txBody>
      </p:sp>
      <p:sp>
        <p:nvSpPr>
          <p:cNvPr id="63491" name="AutoShape 4"/>
          <p:cNvSpPr/>
          <p:nvPr/>
        </p:nvSpPr>
        <p:spPr>
          <a:xfrm>
            <a:off x="555625" y="177800"/>
            <a:ext cx="1171575" cy="1356995"/>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rgbClr val="FF0000"/>
                </a:solidFill>
                <a:latin typeface="Tahoma" panose="020B0604030504040204" pitchFamily="34" charset="0"/>
                <a:ea typeface="隶书" panose="02010509060101010101" pitchFamily="49" charset="-122"/>
              </a:rPr>
              <a:t>聚焦</a:t>
            </a:r>
          </a:p>
        </p:txBody>
      </p:sp>
    </p:spTree>
    <p:extLst>
      <p:ext uri="{BB962C8B-B14F-4D97-AF65-F5344CB8AC3E}">
        <p14:creationId xmlns:p14="http://schemas.microsoft.com/office/powerpoint/2010/main" val="1957946374"/>
      </p:ext>
    </p:extLst>
  </p:cSld>
  <p:clrMapOvr>
    <a:masterClrMapping/>
  </p:clrMapOvr>
  <p:transition spd="slow">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339845" y="436562"/>
            <a:ext cx="5424170" cy="1297305"/>
          </a:xfrm>
        </p:spPr>
        <p:txBody>
          <a:bodyPr/>
          <a:lstStyle/>
          <a:p>
            <a:r>
              <a:rPr lang="zh-CN" altLang="en-US" sz="3600" dirty="0">
                <a:solidFill>
                  <a:srgbClr val="FFFF00"/>
                </a:solidFill>
                <a:sym typeface="+mn-ea"/>
              </a:rPr>
              <a:t>当代化、中国化</a:t>
            </a:r>
            <a:r>
              <a:rPr lang="zh-CN" altLang="en-US" sz="3600" dirty="0" smtClean="0">
                <a:solidFill>
                  <a:srgbClr val="FFFF00"/>
                </a:solidFill>
                <a:sym typeface="+mn-ea"/>
              </a:rPr>
              <a:t>、大众化</a:t>
            </a:r>
            <a:endParaRPr lang="zh-CN" altLang="en-US" sz="3600" dirty="0">
              <a:solidFill>
                <a:srgbClr val="FFFF00"/>
              </a:solidFill>
              <a:sym typeface="+mn-ea"/>
            </a:endParaRPr>
          </a:p>
        </p:txBody>
      </p:sp>
      <p:sp>
        <p:nvSpPr>
          <p:cNvPr id="3" name="内容占位符 2"/>
          <p:cNvSpPr>
            <a:spLocks noGrp="1"/>
          </p:cNvSpPr>
          <p:nvPr>
            <p:ph idx="1"/>
          </p:nvPr>
        </p:nvSpPr>
        <p:spPr>
          <a:xfrm>
            <a:off x="1676083" y="2132910"/>
            <a:ext cx="6424162" cy="4330815"/>
          </a:xfrm>
        </p:spPr>
        <p:txBody>
          <a:bodyPr/>
          <a:lstStyle/>
          <a:p>
            <a:pPr>
              <a:lnSpc>
                <a:spcPct val="140000"/>
              </a:lnSpc>
            </a:pPr>
            <a:r>
              <a:rPr lang="zh-CN" altLang="en-US" sz="2000" b="1" dirty="0"/>
              <a:t>“不断推进学科体系、学术体系、话语体系建设和创新”。</a:t>
            </a:r>
          </a:p>
          <a:p>
            <a:pPr>
              <a:lnSpc>
                <a:spcPct val="140000"/>
              </a:lnSpc>
            </a:pPr>
            <a:r>
              <a:rPr lang="zh-CN" altLang="en-US" sz="2000" b="1" dirty="0"/>
              <a:t>“在学习借鉴人类文明成果的基础上，用中国的理论研究和话语体系解读中国实践、中国道路，不断概括出理论联系实际的、科学的、开放融通的新概念、新范畴、新表述，打造具有中国特色、中国风格、中国气派的哲学社会科学学术话语体系”</a:t>
            </a:r>
            <a:r>
              <a:rPr lang="zh-CN" altLang="en-US" sz="2000" b="1" dirty="0" smtClean="0"/>
              <a:t>。</a:t>
            </a:r>
            <a:endParaRPr lang="en-US" altLang="zh-CN" sz="2000" b="1" dirty="0" smtClean="0"/>
          </a:p>
          <a:p>
            <a:pPr marL="0" indent="0">
              <a:lnSpc>
                <a:spcPct val="140000"/>
              </a:lnSpc>
              <a:buNone/>
            </a:pPr>
            <a:endParaRPr lang="zh-CN" altLang="en-US" sz="2000" b="1" dirty="0"/>
          </a:p>
        </p:txBody>
      </p:sp>
      <p:sp>
        <p:nvSpPr>
          <p:cNvPr id="76803" name="AutoShape 4"/>
          <p:cNvSpPr/>
          <p:nvPr/>
        </p:nvSpPr>
        <p:spPr>
          <a:xfrm>
            <a:off x="533083" y="570865"/>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chemeClr val="bg1"/>
                </a:solidFill>
                <a:latin typeface="Tahoma" panose="020B0604030504040204" pitchFamily="34" charset="0"/>
                <a:ea typeface="隶书" panose="02010509060101010101" pitchFamily="49" charset="-122"/>
              </a:rPr>
              <a:t>点评</a:t>
            </a:r>
            <a:endParaRPr lang="zh-CN" altLang="en-US" sz="3200" dirty="0">
              <a:solidFill>
                <a:schemeClr val="bg1"/>
              </a:solidFill>
              <a:latin typeface="Tahoma" panose="020B0604030504040204" pitchFamily="34" charset="0"/>
              <a:ea typeface="隶书" panose="02010509060101010101" pitchFamily="49" charset="-122"/>
            </a:endParaRPr>
          </a:p>
        </p:txBody>
      </p:sp>
    </p:spTree>
    <p:extLst>
      <p:ext uri="{BB962C8B-B14F-4D97-AF65-F5344CB8AC3E}">
        <p14:creationId xmlns:p14="http://schemas.microsoft.com/office/powerpoint/2010/main" val="326047226"/>
      </p:ext>
    </p:extLst>
  </p:cSld>
  <p:clrMapOvr>
    <a:masterClrMapping/>
  </p:clrMapOvr>
  <p:transition spd="slow">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p:nvPr>
        </p:nvSpPr>
        <p:spPr>
          <a:xfrm>
            <a:off x="405765" y="602615"/>
            <a:ext cx="8486140" cy="1242060"/>
          </a:xfrm>
        </p:spPr>
        <p:txBody>
          <a:bodyPr wrap="square" lIns="91440" tIns="45720" rIns="91440" bIns="45720" anchor="ctr">
            <a:scene3d>
              <a:camera prst="orthographicFront"/>
              <a:lightRig rig="threePt" dir="t"/>
            </a:scene3d>
          </a:bodyPr>
          <a:lstStyle/>
          <a:p>
            <a:r>
              <a:rPr lang="en-US" altLang="zh-CN" sz="3200" dirty="0">
                <a:solidFill>
                  <a:srgbClr val="FF0000"/>
                </a:solidFill>
                <a:effectLst>
                  <a:outerShdw blurRad="38100" dist="25400" dir="5400000" algn="ctr" rotWithShape="0">
                    <a:srgbClr val="6E747A">
                      <a:alpha val="43000"/>
                    </a:srgbClr>
                  </a:outerShdw>
                </a:effectLst>
                <a:latin typeface="宋体" panose="02010600030101010101" pitchFamily="2" charset="-122"/>
              </a:rPr>
              <a:t> </a:t>
            </a:r>
            <a:r>
              <a:rPr lang="en-US" altLang="zh-CN" sz="3200" dirty="0" smtClean="0">
                <a:solidFill>
                  <a:srgbClr val="00FF00"/>
                </a:solidFill>
                <a:effectLst>
                  <a:outerShdw blurRad="38100" dist="25400" dir="5400000" algn="ctr" rotWithShape="0">
                    <a:srgbClr val="6E747A">
                      <a:alpha val="43000"/>
                    </a:srgbClr>
                  </a:outerShdw>
                </a:effectLst>
                <a:latin typeface="宋体" panose="02010600030101010101" pitchFamily="2" charset="-122"/>
              </a:rPr>
              <a:t>5</a:t>
            </a:r>
            <a:r>
              <a:rPr lang="zh-CN" altLang="en-US" sz="3200" dirty="0" smtClean="0">
                <a:solidFill>
                  <a:srgbClr val="00FF00"/>
                </a:solidFill>
                <a:effectLst>
                  <a:outerShdw blurRad="38100" dist="25400" dir="5400000" algn="ctr" rotWithShape="0">
                    <a:srgbClr val="6E747A">
                      <a:alpha val="43000"/>
                    </a:srgbClr>
                  </a:outerShdw>
                </a:effectLst>
                <a:latin typeface="宋体" panose="02010600030101010101" pitchFamily="2" charset="-122"/>
              </a:rPr>
              <a:t>、如何</a:t>
            </a:r>
            <a:r>
              <a:rPr lang="zh-CN" altLang="en-US" sz="3200" dirty="0">
                <a:solidFill>
                  <a:srgbClr val="00FF00"/>
                </a:solidFill>
                <a:effectLst>
                  <a:outerShdw blurRad="38100" dist="25400" dir="5400000" algn="ctr" rotWithShape="0">
                    <a:srgbClr val="6E747A">
                      <a:alpha val="43000"/>
                    </a:srgbClr>
                  </a:outerShdw>
                </a:effectLst>
                <a:latin typeface="宋体" panose="02010600030101010101" pitchFamily="2" charset="-122"/>
              </a:rPr>
              <a:t>总体把握思想政治学科核心素养？</a:t>
            </a:r>
          </a:p>
        </p:txBody>
      </p:sp>
      <p:sp>
        <p:nvSpPr>
          <p:cNvPr id="19458" name="Rectangle 3"/>
          <p:cNvSpPr>
            <a:spLocks noGrp="1"/>
          </p:cNvSpPr>
          <p:nvPr>
            <p:ph idx="1"/>
          </p:nvPr>
        </p:nvSpPr>
        <p:spPr>
          <a:xfrm>
            <a:off x="971751" y="1988900"/>
            <a:ext cx="7092491" cy="2880200"/>
          </a:xfrm>
        </p:spPr>
        <p:txBody>
          <a:bodyPr wrap="square" lIns="91440" tIns="45720" rIns="91440" bIns="45720" anchor="t"/>
          <a:lstStyle/>
          <a:p>
            <a:pPr marL="0" indent="0">
              <a:lnSpc>
                <a:spcPct val="190000"/>
              </a:lnSpc>
              <a:buNone/>
            </a:pPr>
            <a:r>
              <a:rPr lang="en-US" altLang="zh-CN" sz="2400" b="1" dirty="0">
                <a:sym typeface="+mn-ea"/>
              </a:rPr>
              <a:t>       </a:t>
            </a:r>
            <a:r>
              <a:rPr lang="zh-CN" altLang="en-US" sz="2000" b="1" dirty="0">
                <a:sym typeface="+mn-ea"/>
              </a:rPr>
              <a:t>在立德树人的课程使命中，思想政治学科核心素养的四个要素各有其独特价值，但它们不是四个孤立的存在，在内容上相互交融、在逻辑上相互依存，共同构成一个有机的整体。</a:t>
            </a:r>
            <a:endParaRPr lang="zh-CN" altLang="en-US" sz="2000" b="1" dirty="0"/>
          </a:p>
          <a:p>
            <a:pPr marL="0" indent="0">
              <a:lnSpc>
                <a:spcPct val="150000"/>
              </a:lnSpc>
              <a:buNone/>
            </a:pPr>
            <a:r>
              <a:rPr lang="zh-CN" altLang="en-US" sz="2000" b="1" dirty="0">
                <a:sym typeface="+mn-ea"/>
              </a:rPr>
              <a:t> </a:t>
            </a:r>
            <a:r>
              <a:rPr lang="zh-CN" altLang="en-US" sz="2000" b="1" dirty="0" smtClean="0">
                <a:sym typeface="+mn-ea"/>
              </a:rPr>
              <a:t>    </a:t>
            </a:r>
            <a:r>
              <a:rPr lang="zh-CN" altLang="en-US" sz="2000" b="1" dirty="0" smtClean="0">
                <a:solidFill>
                  <a:srgbClr val="FF0000"/>
                </a:solidFill>
                <a:sym typeface="宋体" panose="02010600030101010101" pitchFamily="2" charset="-122"/>
              </a:rPr>
              <a:t>◆ </a:t>
            </a:r>
            <a:r>
              <a:rPr lang="zh-CN" altLang="en-US" sz="2000" b="1" dirty="0" smtClean="0">
                <a:solidFill>
                  <a:srgbClr val="FFFF00"/>
                </a:solidFill>
                <a:sym typeface="+mn-ea"/>
              </a:rPr>
              <a:t>四个要素不是四个核心</a:t>
            </a:r>
            <a:r>
              <a:rPr lang="zh-CN" altLang="en-US" sz="2000" b="1" dirty="0">
                <a:solidFill>
                  <a:srgbClr val="FFFF00"/>
                </a:solidFill>
                <a:sym typeface="+mn-ea"/>
              </a:rPr>
              <a:t>，它们共同承载着</a:t>
            </a:r>
            <a:r>
              <a:rPr lang="zh-CN" altLang="en-US" sz="2000" b="1" dirty="0" smtClean="0">
                <a:solidFill>
                  <a:srgbClr val="FFFF00"/>
                </a:solidFill>
                <a:sym typeface="+mn-ea"/>
              </a:rPr>
              <a:t>课程独特的</a:t>
            </a:r>
            <a:r>
              <a:rPr lang="zh-CN" altLang="en-US" sz="2000" b="1" dirty="0">
                <a:solidFill>
                  <a:srgbClr val="FFFF00"/>
                </a:solidFill>
                <a:sym typeface="+mn-ea"/>
              </a:rPr>
              <a:t>育人使命，凝聚着思想政治学科素养</a:t>
            </a:r>
            <a:r>
              <a:rPr lang="zh-CN" altLang="en-US" sz="2000" b="1" dirty="0" smtClean="0">
                <a:solidFill>
                  <a:srgbClr val="FFFF00"/>
                </a:solidFill>
                <a:sym typeface="+mn-ea"/>
              </a:rPr>
              <a:t>的育人价值。</a:t>
            </a:r>
            <a:endParaRPr lang="en-US" altLang="zh-CN" sz="2000" b="1" dirty="0" smtClean="0">
              <a:solidFill>
                <a:srgbClr val="FFFF00"/>
              </a:solidFill>
              <a:sym typeface="+mn-ea"/>
            </a:endParaRPr>
          </a:p>
          <a:p>
            <a:pPr marL="0" lvl="0" indent="0">
              <a:lnSpc>
                <a:spcPct val="150000"/>
              </a:lnSpc>
              <a:buNone/>
            </a:pPr>
            <a:r>
              <a:rPr lang="zh-CN" altLang="en-US" sz="2000" b="1" dirty="0" smtClean="0">
                <a:solidFill>
                  <a:srgbClr val="00FF00"/>
                </a:solidFill>
                <a:latin typeface="Arial" panose="020B0604020202020204" pitchFamily="34" charset="0"/>
                <a:ea typeface="宋体" panose="02010600030101010101" pitchFamily="2" charset="-122"/>
                <a:sym typeface="+mn-ea"/>
              </a:rPr>
              <a:t>     </a:t>
            </a:r>
            <a:endParaRPr lang="zh-CN" altLang="en-US" sz="2400" b="1" dirty="0">
              <a:solidFill>
                <a:srgbClr val="FFFF00"/>
              </a:solidFill>
              <a:sym typeface="+mn-ea"/>
            </a:endParaRPr>
          </a:p>
          <a:p>
            <a:pPr>
              <a:lnSpc>
                <a:spcPct val="150000"/>
              </a:lnSpc>
              <a:buNone/>
            </a:pPr>
            <a:endParaRPr lang="zh-CN" altLang="en-US" sz="2000" b="1" dirty="0">
              <a:solidFill>
                <a:srgbClr val="FFFF00"/>
              </a:solidFill>
              <a:sym typeface="+mn-ea"/>
            </a:endParaRPr>
          </a:p>
        </p:txBody>
      </p:sp>
    </p:spTree>
    <p:extLst>
      <p:ext uri="{BB962C8B-B14F-4D97-AF65-F5344CB8AC3E}">
        <p14:creationId xmlns:p14="http://schemas.microsoft.com/office/powerpoint/2010/main" val="812927836"/>
      </p:ext>
    </p:extLst>
  </p:cSld>
  <p:clrMapOvr>
    <a:masterClrMapping/>
  </p:clrMapOvr>
  <p:transition spd="slow">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标题 83969"/>
          <p:cNvSpPr>
            <a:spLocks noGrp="1"/>
          </p:cNvSpPr>
          <p:nvPr>
            <p:ph type="title"/>
          </p:nvPr>
        </p:nvSpPr>
        <p:spPr>
          <a:xfrm>
            <a:off x="990918" y="353695"/>
            <a:ext cx="7543800" cy="1431925"/>
          </a:xfrm>
        </p:spPr>
        <p:txBody>
          <a:bodyPr wrap="square" lIns="91440" tIns="45720" rIns="91440" bIns="45720" anchor="ctr"/>
          <a:lstStyle/>
          <a:p>
            <a:pPr algn="ctr"/>
            <a:r>
              <a:rPr lang="zh-CN" altLang="en-US" sz="4000" dirty="0" smtClean="0">
                <a:solidFill>
                  <a:srgbClr val="FFFF00"/>
                </a:solidFill>
              </a:rPr>
              <a:t>独特价值</a:t>
            </a:r>
            <a:endParaRPr lang="zh-CN" altLang="en-US" sz="4000" dirty="0">
              <a:solidFill>
                <a:srgbClr val="FFFF00"/>
              </a:solidFill>
            </a:endParaRPr>
          </a:p>
        </p:txBody>
      </p:sp>
      <p:sp>
        <p:nvSpPr>
          <p:cNvPr id="20482" name="文本占位符 83970"/>
          <p:cNvSpPr>
            <a:spLocks noGrp="1"/>
          </p:cNvSpPr>
          <p:nvPr>
            <p:ph idx="1"/>
          </p:nvPr>
        </p:nvSpPr>
        <p:spPr>
          <a:xfrm>
            <a:off x="608648" y="2070101"/>
            <a:ext cx="8067637" cy="3735064"/>
          </a:xfrm>
        </p:spPr>
        <p:txBody>
          <a:bodyPr wrap="square" lIns="91440" tIns="45720" rIns="91440" bIns="45720" anchor="t"/>
          <a:lstStyle/>
          <a:p>
            <a:pPr>
              <a:lnSpc>
                <a:spcPct val="160000"/>
              </a:lnSpc>
              <a:buNone/>
            </a:pPr>
            <a:r>
              <a:rPr lang="zh-CN" altLang="en-US" sz="1800" b="1" dirty="0" smtClean="0">
                <a:sym typeface="+mn-ea"/>
              </a:rPr>
              <a:t>            </a:t>
            </a:r>
            <a:r>
              <a:rPr lang="zh-CN" altLang="en-US" sz="2000" b="1" dirty="0" smtClean="0">
                <a:sym typeface="+mn-ea"/>
              </a:rPr>
              <a:t>四个要素的</a:t>
            </a:r>
            <a:r>
              <a:rPr lang="zh-CN" altLang="en-US" sz="2000" b="1" dirty="0" smtClean="0"/>
              <a:t>独特</a:t>
            </a:r>
            <a:r>
              <a:rPr lang="zh-CN" altLang="en-US" sz="2000" b="1" dirty="0"/>
              <a:t>价值，可分别归结为有信仰、有思想、有尊严、有担当</a:t>
            </a:r>
            <a:r>
              <a:rPr lang="zh-CN" altLang="en-US" sz="2000" b="1" dirty="0" smtClean="0"/>
              <a:t>。所谓</a:t>
            </a:r>
            <a:r>
              <a:rPr lang="zh-CN" altLang="en-US" sz="2000" b="1" dirty="0"/>
              <a:t>信仰，是坚定共同理想的信仰；所谓思想，是基于科学理论的思想；所谓尊严，是凝结着自由、平等、公正、法治价值取向的尊严；所谓担当，是人民</a:t>
            </a:r>
            <a:r>
              <a:rPr lang="zh-CN" altLang="en-US" sz="2000" b="1" dirty="0" smtClean="0"/>
              <a:t>当家作主</a:t>
            </a:r>
            <a:r>
              <a:rPr lang="zh-CN" altLang="en-US" sz="2000" b="1" dirty="0"/>
              <a:t>的</a:t>
            </a:r>
            <a:r>
              <a:rPr lang="zh-CN" altLang="en-US" sz="2000" b="1" dirty="0">
                <a:sym typeface="+mn-ea"/>
              </a:rPr>
              <a:t>责任</a:t>
            </a:r>
            <a:r>
              <a:rPr lang="zh-CN" altLang="en-US" sz="2000" b="1" dirty="0"/>
              <a:t>担当。</a:t>
            </a:r>
          </a:p>
          <a:p>
            <a:pPr>
              <a:lnSpc>
                <a:spcPct val="160000"/>
              </a:lnSpc>
              <a:buNone/>
            </a:pPr>
            <a:r>
              <a:rPr lang="zh-CN" altLang="en-US" sz="2000" b="1" dirty="0">
                <a:solidFill>
                  <a:srgbClr val="FF0000"/>
                </a:solidFill>
                <a:sym typeface="宋体" panose="02010600030101010101" pitchFamily="2" charset="-122"/>
              </a:rPr>
              <a:t>     </a:t>
            </a:r>
            <a:r>
              <a:rPr lang="zh-CN" altLang="en-US" sz="2000" b="1" dirty="0" smtClean="0">
                <a:solidFill>
                  <a:srgbClr val="FF0000"/>
                </a:solidFill>
                <a:sym typeface="宋体" panose="02010600030101010101" pitchFamily="2" charset="-122"/>
              </a:rPr>
              <a:t>    ◆  </a:t>
            </a:r>
            <a:r>
              <a:rPr lang="zh-CN" altLang="en-US" sz="2000" b="1" dirty="0" smtClean="0">
                <a:solidFill>
                  <a:srgbClr val="FFFF00"/>
                </a:solidFill>
                <a:sym typeface="宋体" panose="02010600030101010101" pitchFamily="2" charset="-122"/>
              </a:rPr>
              <a:t>不同</a:t>
            </a:r>
            <a:r>
              <a:rPr lang="zh-CN" altLang="en-US" sz="2000" b="1" dirty="0">
                <a:solidFill>
                  <a:srgbClr val="FFFF00"/>
                </a:solidFill>
                <a:sym typeface="宋体" panose="02010600030101010101" pitchFamily="2" charset="-122"/>
              </a:rPr>
              <a:t>于</a:t>
            </a:r>
            <a:r>
              <a:rPr lang="zh-CN" altLang="en-US" sz="2000" b="1" dirty="0" smtClean="0">
                <a:solidFill>
                  <a:srgbClr val="FFFF00"/>
                </a:solidFill>
                <a:sym typeface="宋体" panose="02010600030101010101" pitchFamily="2" charset="-122"/>
              </a:rPr>
              <a:t>阐述学科核心素养</a:t>
            </a:r>
            <a:r>
              <a:rPr lang="zh-CN" altLang="en-US" sz="2000" b="1" dirty="0">
                <a:solidFill>
                  <a:srgbClr val="FFFF00"/>
                </a:solidFill>
                <a:sym typeface="宋体" panose="02010600030101010101" pitchFamily="2" charset="-122"/>
              </a:rPr>
              <a:t>内涵、作用和表现</a:t>
            </a:r>
            <a:r>
              <a:rPr lang="zh-CN" altLang="en-US" sz="2000" b="1" dirty="0" smtClean="0">
                <a:solidFill>
                  <a:srgbClr val="FFFF00"/>
                </a:solidFill>
                <a:sym typeface="宋体" panose="02010600030101010101" pitchFamily="2" charset="-122"/>
              </a:rPr>
              <a:t>，这是专注每个素养的育人价值，</a:t>
            </a:r>
            <a:r>
              <a:rPr lang="zh-CN" altLang="en-US" sz="2000" b="1" dirty="0">
                <a:solidFill>
                  <a:srgbClr val="FFFF00"/>
                </a:solidFill>
                <a:sym typeface="宋体" panose="02010600030101010101" pitchFamily="2" charset="-122"/>
              </a:rPr>
              <a:t>其焦点不在于表达成就了怎样的素养或成就了这种素养后能怎样，而在于刻画具有这种素养的人应该是怎样的人</a:t>
            </a:r>
            <a:r>
              <a:rPr lang="zh-CN" altLang="en-US" sz="2000" b="1" dirty="0" smtClean="0">
                <a:solidFill>
                  <a:srgbClr val="FFFF00"/>
                </a:solidFill>
                <a:sym typeface="宋体" panose="02010600030101010101" pitchFamily="2" charset="-122"/>
              </a:rPr>
              <a:t>。</a:t>
            </a:r>
            <a:endParaRPr lang="en-US" altLang="zh-CN" sz="2000" b="1" dirty="0" smtClean="0">
              <a:solidFill>
                <a:srgbClr val="FFFF00"/>
              </a:solidFill>
              <a:sym typeface="宋体" panose="02010600030101010101" pitchFamily="2" charset="-122"/>
            </a:endParaRPr>
          </a:p>
          <a:p>
            <a:pPr>
              <a:lnSpc>
                <a:spcPct val="160000"/>
              </a:lnSpc>
              <a:buNone/>
            </a:pPr>
            <a:r>
              <a:rPr lang="en-US" altLang="zh-CN" sz="2000" b="1" dirty="0">
                <a:solidFill>
                  <a:srgbClr val="FFFF00"/>
                </a:solidFill>
                <a:sym typeface="宋体" panose="02010600030101010101" pitchFamily="2" charset="-122"/>
              </a:rPr>
              <a:t> </a:t>
            </a:r>
            <a:r>
              <a:rPr lang="en-US" altLang="zh-CN" sz="2000" b="1" dirty="0" smtClean="0">
                <a:solidFill>
                  <a:srgbClr val="FFFF00"/>
                </a:solidFill>
                <a:sym typeface="宋体" panose="02010600030101010101" pitchFamily="2" charset="-122"/>
              </a:rPr>
              <a:t>         </a:t>
            </a:r>
            <a:endParaRPr lang="zh-CN" altLang="en-US" sz="2000" b="1" dirty="0"/>
          </a:p>
        </p:txBody>
      </p:sp>
      <p:sp>
        <p:nvSpPr>
          <p:cNvPr id="20483" name="AutoShape 4"/>
          <p:cNvSpPr/>
          <p:nvPr/>
        </p:nvSpPr>
        <p:spPr>
          <a:xfrm>
            <a:off x="189230" y="188595"/>
            <a:ext cx="1108710" cy="1538605"/>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rgbClr val="FF0000"/>
                </a:solidFill>
                <a:latin typeface="Tahoma" panose="020B0604030504040204" pitchFamily="34" charset="0"/>
                <a:ea typeface="隶书" panose="02010509060101010101" pitchFamily="49" charset="-122"/>
              </a:rPr>
              <a:t>视点一</a:t>
            </a:r>
          </a:p>
        </p:txBody>
      </p:sp>
      <p:sp>
        <p:nvSpPr>
          <p:cNvPr id="5" name="文本框 4"/>
          <p:cNvSpPr txBox="1"/>
          <p:nvPr/>
        </p:nvSpPr>
        <p:spPr>
          <a:xfrm>
            <a:off x="1297940" y="5889405"/>
            <a:ext cx="7018321" cy="584775"/>
          </a:xfrm>
          <a:prstGeom prst="rect">
            <a:avLst/>
          </a:prstGeom>
          <a:noFill/>
          <a:ln w="38100">
            <a:solidFill>
              <a:srgbClr val="FFFF00"/>
            </a:solidFill>
          </a:ln>
        </p:spPr>
        <p:txBody>
          <a:bodyPr wrap="square" rtlCol="0">
            <a:spAutoFit/>
          </a:bodyPr>
          <a:lstStyle/>
          <a:p>
            <a:pPr algn="ctr">
              <a:lnSpc>
                <a:spcPct val="160000"/>
              </a:lnSpc>
            </a:pPr>
            <a:r>
              <a:rPr lang="zh-CN" altLang="en-US" sz="2000" b="1" dirty="0" smtClean="0">
                <a:solidFill>
                  <a:srgbClr val="00FF00"/>
                </a:solidFill>
                <a:latin typeface="楷体" panose="02010609060101010101" pitchFamily="49" charset="-122"/>
                <a:ea typeface="楷体" panose="02010609060101010101" pitchFamily="49" charset="-122"/>
              </a:rPr>
              <a:t>思考题：</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“四有”与“三有” ？</a:t>
            </a:r>
          </a:p>
        </p:txBody>
      </p:sp>
    </p:spTree>
    <p:extLst>
      <p:ext uri="{BB962C8B-B14F-4D97-AF65-F5344CB8AC3E}">
        <p14:creationId xmlns:p14="http://schemas.microsoft.com/office/powerpoint/2010/main" val="1007572724"/>
      </p:ext>
    </p:extLst>
  </p:cSld>
  <p:clrMapOvr>
    <a:masterClrMapping/>
  </p:clrMapOvr>
  <p:transition spd="slow">
    <p:rand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995170" y="791210"/>
            <a:ext cx="5687060" cy="861060"/>
          </a:xfrm>
        </p:spPr>
        <p:txBody>
          <a:bodyPr/>
          <a:lstStyle/>
          <a:p>
            <a:pPr algn="ctr"/>
            <a:r>
              <a:rPr lang="en-US" altLang="zh-CN" sz="3200" dirty="0">
                <a:solidFill>
                  <a:srgbClr val="FFFF00"/>
                </a:solidFill>
                <a:latin typeface="宋体" panose="02010600030101010101" pitchFamily="2" charset="-122"/>
                <a:ea typeface="宋体" panose="02010600030101010101" pitchFamily="2" charset="-122"/>
                <a:sym typeface="+mn-ea"/>
              </a:rPr>
              <a:t>“</a:t>
            </a:r>
            <a:r>
              <a:rPr lang="zh-CN" altLang="en-US" sz="3200" dirty="0">
                <a:solidFill>
                  <a:srgbClr val="FFFF00"/>
                </a:solidFill>
                <a:latin typeface="宋体" panose="02010600030101010101" pitchFamily="2" charset="-122"/>
                <a:ea typeface="宋体" panose="02010600030101010101" pitchFamily="2" charset="-122"/>
                <a:sym typeface="+mn-ea"/>
              </a:rPr>
              <a:t>政治认同</a:t>
            </a:r>
            <a:r>
              <a:rPr lang="en-US" altLang="zh-CN" sz="3200" dirty="0" smtClean="0">
                <a:solidFill>
                  <a:srgbClr val="FFFF00"/>
                </a:solidFill>
                <a:latin typeface="宋体" panose="02010600030101010101" pitchFamily="2" charset="-122"/>
                <a:ea typeface="宋体" panose="02010600030101010101" pitchFamily="2" charset="-122"/>
                <a:sym typeface="+mn-ea"/>
              </a:rPr>
              <a:t>”</a:t>
            </a:r>
            <a:endParaRPr lang="en-US" altLang="zh-CN" sz="3200" b="1" dirty="0">
              <a:solidFill>
                <a:srgbClr val="FFFF00"/>
              </a:solidFill>
              <a:latin typeface="宋体" panose="02010600030101010101" pitchFamily="2" charset="-122"/>
              <a:ea typeface="宋体" panose="02010600030101010101" pitchFamily="2" charset="-122"/>
              <a:sym typeface="+mn-ea"/>
            </a:endParaRPr>
          </a:p>
        </p:txBody>
      </p:sp>
      <p:sp>
        <p:nvSpPr>
          <p:cNvPr id="3" name="内容占位符 2"/>
          <p:cNvSpPr>
            <a:spLocks noGrp="1"/>
          </p:cNvSpPr>
          <p:nvPr>
            <p:ph idx="1"/>
          </p:nvPr>
        </p:nvSpPr>
        <p:spPr>
          <a:xfrm>
            <a:off x="1043755" y="1844890"/>
            <a:ext cx="7848545" cy="4129085"/>
          </a:xfrm>
        </p:spPr>
        <p:txBody>
          <a:bodyPr/>
          <a:lstStyle/>
          <a:p>
            <a:pPr>
              <a:lnSpc>
                <a:spcPct val="140000"/>
              </a:lnSpc>
            </a:pPr>
            <a:r>
              <a:rPr lang="zh-CN" altLang="en-US" sz="1800" b="1" dirty="0">
                <a:sym typeface="+mn-ea"/>
              </a:rPr>
              <a:t>政治认同是</a:t>
            </a:r>
            <a:r>
              <a:rPr lang="en-US" altLang="zh-CN" sz="1800" b="1" dirty="0">
                <a:sym typeface="+mn-ea"/>
              </a:rPr>
              <a:t>“</a:t>
            </a:r>
            <a:r>
              <a:rPr lang="zh-CN" altLang="en-US" sz="1800" b="1" dirty="0">
                <a:latin typeface="宋体" panose="02010600030101010101" pitchFamily="2" charset="-122"/>
                <a:ea typeface="宋体" panose="02010600030101010101" pitchFamily="2" charset="-122"/>
                <a:sym typeface="+mn-ea"/>
              </a:rPr>
              <a:t>形成全国各族人民团结奋斗的共同思想基础</a:t>
            </a:r>
            <a:r>
              <a:rPr lang="en-US" altLang="zh-CN" sz="1800" b="1" dirty="0">
                <a:latin typeface="宋体" panose="02010600030101010101" pitchFamily="2" charset="-122"/>
                <a:ea typeface="宋体" panose="02010600030101010101" pitchFamily="2" charset="-122"/>
                <a:sym typeface="+mn-ea"/>
              </a:rPr>
              <a:t>”</a:t>
            </a:r>
            <a:r>
              <a:rPr lang="zh-CN" altLang="en-US" sz="1800" b="1" dirty="0">
                <a:latin typeface="宋体" panose="02010600030101010101" pitchFamily="2" charset="-122"/>
                <a:ea typeface="宋体" panose="02010600030101010101" pitchFamily="2" charset="-122"/>
                <a:sym typeface="+mn-ea"/>
              </a:rPr>
              <a:t>，</a:t>
            </a:r>
            <a:r>
              <a:rPr lang="zh-CN" altLang="en-US" sz="1800" b="1" dirty="0">
                <a:sym typeface="+mn-ea"/>
              </a:rPr>
              <a:t>即支撑国家认同、民族认同、文化认同的基石</a:t>
            </a:r>
            <a:r>
              <a:rPr lang="zh-CN" altLang="en-US" sz="1800" b="1" dirty="0">
                <a:latin typeface="宋体" panose="02010600030101010101" pitchFamily="2" charset="-122"/>
                <a:ea typeface="宋体" panose="02010600030101010101" pitchFamily="2" charset="-122"/>
                <a:sym typeface="+mn-ea"/>
              </a:rPr>
              <a:t>。</a:t>
            </a:r>
            <a:r>
              <a:rPr lang="zh-CN" altLang="en-US" sz="1800" b="1" dirty="0">
                <a:ln>
                  <a:noFill/>
                </a:ln>
                <a:effectLst/>
                <a:uLnTx/>
                <a:uFillTx/>
                <a:latin typeface="+mn-ea"/>
                <a:sym typeface="+mn-ea"/>
              </a:rPr>
              <a:t>社会主义核心价值观是社会主义意识形态的本质要求。</a:t>
            </a:r>
            <a:r>
              <a:rPr lang="zh-CN" altLang="en-US" sz="1800" b="1" dirty="0">
                <a:latin typeface="+mn-ea"/>
                <a:sym typeface="+mn-ea"/>
              </a:rPr>
              <a:t>讲政治认同，除了表达道路自信、制度自信、理论自信，还要强调</a:t>
            </a:r>
            <a:r>
              <a:rPr lang="en-US" altLang="zh-CN" sz="1800" b="1" dirty="0">
                <a:latin typeface="+mn-ea"/>
                <a:sym typeface="+mn-ea"/>
              </a:rPr>
              <a:t>“</a:t>
            </a:r>
            <a:r>
              <a:rPr lang="zh-CN" altLang="en-US" sz="1800" b="1" dirty="0">
                <a:latin typeface="+mn-ea"/>
                <a:sym typeface="+mn-ea"/>
              </a:rPr>
              <a:t>更基础、更根本</a:t>
            </a:r>
            <a:r>
              <a:rPr lang="en-US" altLang="zh-CN" sz="1800" b="1" dirty="0">
                <a:latin typeface="+mn-ea"/>
                <a:sym typeface="+mn-ea"/>
              </a:rPr>
              <a:t>”</a:t>
            </a:r>
            <a:r>
              <a:rPr lang="zh-CN" altLang="en-US" sz="1800" b="1" dirty="0">
                <a:latin typeface="+mn-ea"/>
                <a:sym typeface="+mn-ea"/>
              </a:rPr>
              <a:t>的文化自信。</a:t>
            </a:r>
            <a:endParaRPr lang="zh-CN" altLang="en-US" sz="1800" b="1" dirty="0"/>
          </a:p>
          <a:p>
            <a:pPr>
              <a:lnSpc>
                <a:spcPct val="140000"/>
              </a:lnSpc>
            </a:pPr>
            <a:r>
              <a:rPr lang="zh-CN" altLang="en-US" sz="1800" b="1" dirty="0"/>
              <a:t>政治认同终归要表现为社会理想的</a:t>
            </a:r>
            <a:r>
              <a:rPr lang="zh-CN" altLang="en-US" sz="1800" b="1" dirty="0">
                <a:sym typeface="+mn-ea"/>
              </a:rPr>
              <a:t>追求。</a:t>
            </a:r>
            <a:r>
              <a:rPr lang="zh-CN" altLang="en-US" sz="1800" b="1" dirty="0"/>
              <a:t>如果说理想是奋斗目标，信仰就是对理想的</a:t>
            </a:r>
            <a:r>
              <a:rPr lang="zh-CN" altLang="en-US" sz="1800" b="1" dirty="0">
                <a:sym typeface="+mn-ea"/>
              </a:rPr>
              <a:t>坚守，即理想</a:t>
            </a:r>
            <a:r>
              <a:rPr lang="zh-CN" altLang="en-US" sz="1800" b="1" dirty="0"/>
              <a:t>信念。</a:t>
            </a:r>
            <a:r>
              <a:rPr lang="zh-CN" altLang="en-US" sz="1800" b="1" dirty="0" smtClean="0"/>
              <a:t>就社会意义而言，</a:t>
            </a:r>
            <a:r>
              <a:rPr lang="en-US" altLang="zh-CN" sz="1800" b="1" dirty="0"/>
              <a:t>“</a:t>
            </a:r>
            <a:r>
              <a:rPr lang="zh-CN" altLang="en-US" sz="1800" b="1" dirty="0"/>
              <a:t>人民有信仰、民族有希望、国家有力量</a:t>
            </a:r>
            <a:r>
              <a:rPr lang="en-US" altLang="zh-CN" sz="1800" b="1" dirty="0"/>
              <a:t>”</a:t>
            </a:r>
            <a:r>
              <a:rPr lang="zh-CN" altLang="en-US" sz="1800" b="1" dirty="0" smtClean="0"/>
              <a:t>。就个体成长而言，</a:t>
            </a:r>
            <a:r>
              <a:rPr lang="zh-CN" altLang="en-US" sz="1800" b="1" dirty="0" smtClean="0">
                <a:sym typeface="+mn-ea"/>
              </a:rPr>
              <a:t>信仰是生命</a:t>
            </a:r>
            <a:r>
              <a:rPr lang="zh-CN" altLang="en-US" sz="1800" b="1" dirty="0">
                <a:sym typeface="+mn-ea"/>
              </a:rPr>
              <a:t>的精神支柱</a:t>
            </a:r>
            <a:r>
              <a:rPr lang="zh-CN" altLang="en-US" sz="1800" b="1" dirty="0" smtClean="0">
                <a:sym typeface="+mn-ea"/>
              </a:rPr>
              <a:t>，</a:t>
            </a:r>
            <a:r>
              <a:rPr lang="zh-CN" altLang="en-US" sz="1800" b="1" dirty="0" smtClean="0"/>
              <a:t>不可</a:t>
            </a:r>
            <a:r>
              <a:rPr lang="zh-CN" altLang="en-US" sz="1800" b="1" dirty="0"/>
              <a:t>缺失、不被抛弃、不能</a:t>
            </a:r>
            <a:r>
              <a:rPr lang="zh-CN" altLang="en-US" sz="1800" b="1" dirty="0" smtClean="0"/>
              <a:t>背叛。</a:t>
            </a:r>
            <a:endParaRPr lang="zh-CN" altLang="en-US" sz="1800" b="1" dirty="0"/>
          </a:p>
          <a:p>
            <a:pPr marL="0" indent="0">
              <a:lnSpc>
                <a:spcPct val="140000"/>
              </a:lnSpc>
              <a:buNone/>
            </a:pPr>
            <a:r>
              <a:rPr lang="zh-CN" altLang="en-US" sz="1800" b="1" dirty="0" smtClean="0">
                <a:solidFill>
                  <a:srgbClr val="FF0000"/>
                </a:solidFill>
                <a:sym typeface="宋体" panose="02010600030101010101" pitchFamily="2" charset="-122"/>
              </a:rPr>
              <a:t>◆  </a:t>
            </a:r>
            <a:r>
              <a:rPr lang="zh-CN" altLang="en-US" sz="1800" b="1" dirty="0" smtClean="0">
                <a:solidFill>
                  <a:srgbClr val="FFFF00"/>
                </a:solidFill>
              </a:rPr>
              <a:t>有信仰，无论什么</a:t>
            </a:r>
            <a:r>
              <a:rPr lang="zh-CN" altLang="en-US" sz="1800" b="1" dirty="0">
                <a:solidFill>
                  <a:srgbClr val="FFFF00"/>
                </a:solidFill>
              </a:rPr>
              <a:t>时期都是育人之根本，特别是当下，坚定理想信念更</a:t>
            </a:r>
            <a:r>
              <a:rPr lang="zh-CN" altLang="en-US" sz="1800" b="1" dirty="0" smtClean="0">
                <a:solidFill>
                  <a:srgbClr val="FFFF00"/>
                </a:solidFill>
              </a:rPr>
              <a:t>成为课程立</a:t>
            </a:r>
            <a:r>
              <a:rPr lang="zh-CN" altLang="en-US" sz="1800" b="1" dirty="0">
                <a:solidFill>
                  <a:srgbClr val="FFFF00"/>
                </a:solidFill>
              </a:rPr>
              <a:t>德</a:t>
            </a:r>
            <a:r>
              <a:rPr lang="zh-CN" altLang="en-US" sz="1800" b="1" dirty="0" smtClean="0">
                <a:solidFill>
                  <a:srgbClr val="FFFF00"/>
                </a:solidFill>
              </a:rPr>
              <a:t>树人最</a:t>
            </a:r>
            <a:r>
              <a:rPr lang="zh-CN" altLang="en-US" sz="1800" b="1" dirty="0">
                <a:solidFill>
                  <a:srgbClr val="FFFF00"/>
                </a:solidFill>
              </a:rPr>
              <a:t>紧迫</a:t>
            </a:r>
            <a:r>
              <a:rPr lang="zh-CN" altLang="en-US" sz="1800" b="1" dirty="0" smtClean="0">
                <a:solidFill>
                  <a:srgbClr val="FFFF00"/>
                </a:solidFill>
              </a:rPr>
              <a:t>的使命。</a:t>
            </a:r>
            <a:endParaRPr lang="en-US" altLang="zh-CN" sz="1800" b="1" dirty="0" smtClean="0">
              <a:solidFill>
                <a:srgbClr val="FFFF00"/>
              </a:solidFill>
            </a:endParaRPr>
          </a:p>
          <a:p>
            <a:pPr marL="0" indent="0">
              <a:lnSpc>
                <a:spcPct val="140000"/>
              </a:lnSpc>
              <a:buNone/>
            </a:pPr>
            <a:r>
              <a:rPr lang="zh-CN" altLang="en-US" sz="1800" b="1" dirty="0" smtClean="0">
                <a:solidFill>
                  <a:srgbClr val="FFFF00"/>
                </a:solidFill>
              </a:rPr>
              <a:t>     </a:t>
            </a:r>
            <a:endParaRPr lang="zh-CN" altLang="en-US" sz="1800" b="1" dirty="0">
              <a:solidFill>
                <a:srgbClr val="FFFF00"/>
              </a:solidFill>
              <a:sym typeface="宋体" panose="02010600030101010101" pitchFamily="2" charset="-122"/>
            </a:endParaRPr>
          </a:p>
        </p:txBody>
      </p:sp>
      <p:sp>
        <p:nvSpPr>
          <p:cNvPr id="58371" name="AutoShape 4"/>
          <p:cNvSpPr/>
          <p:nvPr/>
        </p:nvSpPr>
        <p:spPr>
          <a:xfrm>
            <a:off x="575945" y="302260"/>
            <a:ext cx="1171575" cy="135001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2"/>
                </a:solidFill>
                <a:latin typeface="Tahoma" panose="020B0604030504040204" pitchFamily="34" charset="0"/>
                <a:ea typeface="隶书" panose="02010509060101010101" pitchFamily="49" charset="-122"/>
              </a:rPr>
              <a:t>注释一</a:t>
            </a:r>
          </a:p>
        </p:txBody>
      </p:sp>
      <p:sp>
        <p:nvSpPr>
          <p:cNvPr id="5" name="文本框 4"/>
          <p:cNvSpPr txBox="1"/>
          <p:nvPr/>
        </p:nvSpPr>
        <p:spPr>
          <a:xfrm>
            <a:off x="1458866" y="5907934"/>
            <a:ext cx="7018321" cy="504946"/>
          </a:xfrm>
          <a:prstGeom prst="rect">
            <a:avLst/>
          </a:prstGeom>
          <a:noFill/>
          <a:ln w="38100">
            <a:solidFill>
              <a:srgbClr val="FFFF00"/>
            </a:solidFill>
          </a:ln>
        </p:spPr>
        <p:txBody>
          <a:bodyPr wrap="square" rtlCol="0">
            <a:spAutoFit/>
          </a:bodyPr>
          <a:lstStyle/>
          <a:p>
            <a:pPr algn="ctr">
              <a:lnSpc>
                <a:spcPct val="160000"/>
              </a:lnSpc>
            </a:pPr>
            <a:r>
              <a:rPr lang="zh-CN" altLang="en-US" sz="2000" b="1" dirty="0" smtClean="0">
                <a:solidFill>
                  <a:srgbClr val="00FF00"/>
                </a:solidFill>
                <a:latin typeface="楷体" panose="02010609060101010101" pitchFamily="49" charset="-122"/>
                <a:ea typeface="楷体" panose="02010609060101010101" pitchFamily="49" charset="-122"/>
              </a:rPr>
              <a:t>思考题：</a:t>
            </a:r>
            <a:r>
              <a:rPr lang="zh-CN" altLang="en-US" sz="2000" b="1" dirty="0">
                <a:solidFill>
                  <a:srgbClr val="00FF00"/>
                </a:solidFill>
                <a:latin typeface="楷体" panose="02010609060101010101" pitchFamily="49" charset="-122"/>
                <a:ea typeface="楷体" panose="02010609060101010101" pitchFamily="49" charset="-122"/>
              </a:rPr>
              <a:t>“立场”、“理想”与</a:t>
            </a:r>
            <a:r>
              <a:rPr lang="zh-CN" altLang="en-US" sz="2000" b="1" dirty="0" smtClean="0">
                <a:solidFill>
                  <a:srgbClr val="00FF00"/>
                </a:solidFill>
                <a:latin typeface="楷体" panose="02010609060101010101" pitchFamily="49" charset="-122"/>
                <a:ea typeface="楷体" panose="02010609060101010101" pitchFamily="49" charset="-122"/>
              </a:rPr>
              <a:t>“信仰”</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extLst>
      <p:ext uri="{BB962C8B-B14F-4D97-AF65-F5344CB8AC3E}">
        <p14:creationId xmlns:p14="http://schemas.microsoft.com/office/powerpoint/2010/main" val="3904863939"/>
      </p:ext>
    </p:extLst>
  </p:cSld>
  <p:clrMapOvr>
    <a:masterClrMapping/>
  </p:clrMapOvr>
  <p:transition spd="slow">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body" idx="4294967295"/>
          </p:nvPr>
        </p:nvSpPr>
        <p:spPr>
          <a:xfrm>
            <a:off x="1331913" y="1989138"/>
            <a:ext cx="7056438" cy="4103688"/>
          </a:xfrm>
          <a:ln>
            <a:miter/>
          </a:ln>
        </p:spPr>
        <p:txBody>
          <a:bodyPr vert="horz" wrap="square" lIns="91440" tIns="45720" rIns="91440" bIns="45720" numCol="1" anchor="t" anchorCtr="0" compatLnSpc="1"/>
          <a:lstStyle/>
          <a:p>
            <a:pPr lvl="0" eaLnBrk="1" fontAlgn="base" hangingPunct="1">
              <a:lnSpc>
                <a:spcPct val="160000"/>
              </a:lnSpc>
            </a:pPr>
            <a:r>
              <a:rPr lang="zh-CN" altLang="en-US" sz="2400" b="1" strike="noStrike" noProof="1">
                <a:solidFill>
                  <a:schemeClr val="tx1"/>
                </a:solidFill>
                <a:effectLst>
                  <a:outerShdw blurRad="38100" dist="25400" dir="5400000" algn="ctr" rotWithShape="0">
                    <a:srgbClr val="6E747A">
                      <a:alpha val="43000"/>
                    </a:srgbClr>
                  </a:outerShdw>
                </a:effectLst>
              </a:rPr>
              <a:t>邓小平在阐述“四有 ”培养目标时明确指出：“其中我们最强调的，是有理想”。</a:t>
            </a:r>
          </a:p>
          <a:p>
            <a:pPr lvl="0" eaLnBrk="1" fontAlgn="base" hangingPunct="1">
              <a:lnSpc>
                <a:spcPct val="160000"/>
              </a:lnSpc>
            </a:pPr>
            <a:r>
              <a:rPr lang="zh-CN" altLang="en-US" sz="2400" b="1" strike="noStrike" noProof="1" smtClean="0">
                <a:solidFill>
                  <a:schemeClr val="tx1"/>
                </a:solidFill>
                <a:effectLst>
                  <a:outerShdw blurRad="38100" dist="25400" dir="5400000" algn="ctr" rotWithShape="0">
                    <a:srgbClr val="6E747A">
                      <a:alpha val="43000"/>
                    </a:srgbClr>
                  </a:outerShdw>
                </a:effectLst>
              </a:rPr>
              <a:t>习</a:t>
            </a:r>
            <a:r>
              <a:rPr lang="zh-CN" altLang="en-US" sz="2400" b="1" strike="noStrike" noProof="1">
                <a:solidFill>
                  <a:schemeClr val="tx1"/>
                </a:solidFill>
                <a:effectLst>
                  <a:outerShdw blurRad="38100" dist="25400" dir="5400000" algn="ctr" rotWithShape="0">
                    <a:srgbClr val="6E747A">
                      <a:alpha val="43000"/>
                    </a:srgbClr>
                  </a:outerShdw>
                </a:effectLst>
              </a:rPr>
              <a:t>近</a:t>
            </a:r>
            <a:r>
              <a:rPr lang="zh-CN" altLang="en-US" sz="2400" b="1" strike="noStrike" noProof="1" smtClean="0">
                <a:solidFill>
                  <a:schemeClr val="tx1"/>
                </a:solidFill>
                <a:effectLst>
                  <a:outerShdw blurRad="38100" dist="25400" dir="5400000" algn="ctr" rotWithShape="0">
                    <a:srgbClr val="6E747A">
                      <a:alpha val="43000"/>
                    </a:srgbClr>
                  </a:outerShdw>
                </a:effectLst>
              </a:rPr>
              <a:t>平在多种场合、反复强调：</a:t>
            </a:r>
            <a:r>
              <a:rPr lang="zh-CN" altLang="en-US" sz="2400" b="1" strike="noStrike" noProof="1">
                <a:solidFill>
                  <a:schemeClr val="tx1"/>
                </a:solidFill>
                <a:effectLst>
                  <a:outerShdw blurRad="38100" dist="25400" dir="5400000" algn="ctr" rotWithShape="0">
                    <a:srgbClr val="6E747A">
                      <a:alpha val="43000"/>
                    </a:srgbClr>
                  </a:outerShdw>
                </a:effectLst>
              </a:rPr>
              <a:t>“关键是高举理想信念的旗帜”，“必须站在理想信念这个制高点上</a:t>
            </a:r>
            <a:r>
              <a:rPr lang="zh-CN" altLang="en-US" sz="2400" b="1" strike="noStrike" noProof="1" smtClean="0">
                <a:solidFill>
                  <a:schemeClr val="tx1"/>
                </a:solidFill>
                <a:effectLst>
                  <a:outerShdw blurRad="38100" dist="25400" dir="5400000" algn="ctr" rotWithShape="0">
                    <a:srgbClr val="6E747A">
                      <a:alpha val="43000"/>
                    </a:srgbClr>
                  </a:outerShdw>
                </a:effectLst>
              </a:rPr>
              <a:t>”；“明大德，筑牢理想信念”。</a:t>
            </a:r>
            <a:endParaRPr lang="zh-CN" altLang="en-US" sz="2400" b="1" strike="noStrike" noProof="1">
              <a:solidFill>
                <a:schemeClr val="tx1"/>
              </a:solidFill>
              <a:effectLst>
                <a:outerShdw blurRad="38100" dist="25400" dir="5400000" algn="ctr" rotWithShape="0">
                  <a:srgbClr val="6E747A">
                    <a:alpha val="43000"/>
                  </a:srgbClr>
                </a:outerShdw>
              </a:effectLst>
            </a:endParaRPr>
          </a:p>
          <a:p>
            <a:pPr lvl="0" eaLnBrk="1" fontAlgn="base" hangingPunct="1">
              <a:lnSpc>
                <a:spcPct val="160000"/>
              </a:lnSpc>
              <a:buNone/>
            </a:pPr>
            <a:r>
              <a:rPr lang="zh-CN" altLang="en-US" sz="1800" b="1" strike="noStrike" noProof="1">
                <a:solidFill>
                  <a:schemeClr val="tx1"/>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rPr>
              <a:t>     </a:t>
            </a:r>
          </a:p>
          <a:p>
            <a:pPr lvl="0" eaLnBrk="1" fontAlgn="base" hangingPunct="1">
              <a:lnSpc>
                <a:spcPct val="160000"/>
              </a:lnSpc>
              <a:buNone/>
            </a:pPr>
            <a:r>
              <a:rPr lang="zh-CN" altLang="en-US" sz="1800" b="1" strike="noStrike" noProof="1">
                <a:effectLst>
                  <a:outerShdw blurRad="38100" dist="38100" dir="2700000">
                    <a:srgbClr val="FFFFFF"/>
                  </a:outerShdw>
                </a:effectLst>
              </a:rPr>
              <a:t>     </a:t>
            </a:r>
            <a:endParaRPr lang="zh-CN" altLang="en-US" sz="1800" b="1" strike="noStrike" noProof="1">
              <a:solidFill>
                <a:srgbClr val="FFFF00"/>
              </a:solidFill>
              <a:effectLst>
                <a:outerShdw blurRad="38100" dist="38100" dir="2700000">
                  <a:srgbClr val="000000"/>
                </a:outerShdw>
              </a:effectLst>
            </a:endParaRPr>
          </a:p>
          <a:p>
            <a:pPr lvl="0" eaLnBrk="1" fontAlgn="base" hangingPunct="1">
              <a:lnSpc>
                <a:spcPct val="160000"/>
              </a:lnSpc>
              <a:buNone/>
            </a:pPr>
            <a:r>
              <a:rPr lang="zh-CN" altLang="en-US" sz="1800" b="1" strike="noStrike" noProof="1">
                <a:effectLst>
                  <a:outerShdw blurRad="38100" dist="38100" dir="2700000">
                    <a:srgbClr val="FFFFFF"/>
                  </a:outerShdw>
                </a:effectLst>
              </a:rPr>
              <a:t>           </a:t>
            </a:r>
          </a:p>
        </p:txBody>
      </p:sp>
      <p:sp>
        <p:nvSpPr>
          <p:cNvPr id="15363" name="Text Box 4"/>
          <p:cNvSpPr txBox="1"/>
          <p:nvPr/>
        </p:nvSpPr>
        <p:spPr>
          <a:xfrm>
            <a:off x="3471863" y="842963"/>
            <a:ext cx="184150" cy="366712"/>
          </a:xfrm>
          <a:prstGeom prst="rect">
            <a:avLst/>
          </a:prstGeom>
          <a:noFill/>
          <a:ln w="9525">
            <a:noFill/>
          </a:ln>
        </p:spPr>
        <p:txBody>
          <a:bodyPr wrap="none">
            <a:spAutoFit/>
          </a:bodyPr>
          <a:lstStyle/>
          <a:p>
            <a:pPr lvl="0"/>
            <a:endParaRPr lang="zh-CN" altLang="en-US" sz="1800" dirty="0">
              <a:latin typeface="Tahoma" panose="020B0604030504040204" pitchFamily="34" charset="0"/>
              <a:ea typeface="宋体" panose="02010600030101010101" pitchFamily="2" charset="-122"/>
            </a:endParaRPr>
          </a:p>
        </p:txBody>
      </p:sp>
      <p:sp>
        <p:nvSpPr>
          <p:cNvPr id="58371" name="AutoShape 4"/>
          <p:cNvSpPr/>
          <p:nvPr/>
        </p:nvSpPr>
        <p:spPr>
          <a:xfrm>
            <a:off x="566103" y="438150"/>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链接</a:t>
            </a:r>
          </a:p>
        </p:txBody>
      </p:sp>
      <p:sp>
        <p:nvSpPr>
          <p:cNvPr id="2" name="文本框 1"/>
          <p:cNvSpPr txBox="1"/>
          <p:nvPr/>
        </p:nvSpPr>
        <p:spPr>
          <a:xfrm>
            <a:off x="3203905" y="724059"/>
            <a:ext cx="3041015" cy="583565"/>
          </a:xfrm>
          <a:prstGeom prst="rect">
            <a:avLst/>
          </a:prstGeom>
          <a:noFill/>
        </p:spPr>
        <p:txBody>
          <a:bodyPr wrap="none" rtlCol="0">
            <a:spAutoFit/>
          </a:bodyPr>
          <a:lstStyle/>
          <a:p>
            <a:r>
              <a:rPr lang="zh-CN" altLang="en-US" sz="3200" b="1" dirty="0">
                <a:solidFill>
                  <a:srgbClr val="FFFF00"/>
                </a:solidFill>
              </a:rPr>
              <a:t>什么是最大的德</a:t>
            </a:r>
          </a:p>
        </p:txBody>
      </p:sp>
    </p:spTree>
    <p:extLst>
      <p:ext uri="{BB962C8B-B14F-4D97-AF65-F5344CB8AC3E}">
        <p14:creationId xmlns:p14="http://schemas.microsoft.com/office/powerpoint/2010/main" val="2891809129"/>
      </p:ext>
    </p:extLst>
  </p:cSld>
  <p:clrMapOvr>
    <a:masterClrMapping/>
  </p:clrMapOvr>
  <p:transition spd="slow">
    <p:rand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455395" y="1793208"/>
            <a:ext cx="6879890" cy="4382738"/>
          </a:xfrm>
          <a:prstGeom prst="rect">
            <a:avLst/>
          </a:prstGeom>
          <a:noFill/>
        </p:spPr>
        <p:txBody>
          <a:bodyPr wrap="square" rtlCol="0" anchor="t">
            <a:spAutoFit/>
          </a:bodyPr>
          <a:lstStyle/>
          <a:p>
            <a:pPr marL="342900" indent="-342900">
              <a:lnSpc>
                <a:spcPct val="170000"/>
              </a:lnSpc>
              <a:buFont typeface="Arial" panose="020B0604020202020204" pitchFamily="34" charset="0"/>
              <a:buChar char="•"/>
            </a:pPr>
            <a:r>
              <a:rPr lang="zh-CN" altLang="en-US" sz="1800" b="1" dirty="0">
                <a:effectLst>
                  <a:outerShdw blurRad="38100" dist="25400" dir="5400000" algn="ctr" rotWithShape="0">
                    <a:srgbClr val="6E747A">
                      <a:alpha val="43000"/>
                    </a:srgbClr>
                  </a:outerShdw>
                </a:effectLst>
                <a:latin typeface="+mn-ea"/>
                <a:ea typeface="+mn-ea"/>
                <a:sym typeface="宋体" panose="02010600030101010101" pitchFamily="2" charset="-122"/>
              </a:rPr>
              <a:t>科学精神兼具人文性、科学性，同样适用于自然科学的素养。但作为认识世界和改造世界过程中表现出来的精神取向，人们面对是与非、对与错的行为选择，更取决于价值判断。</a:t>
            </a:r>
          </a:p>
          <a:p>
            <a:pPr marL="342900" indent="-342900">
              <a:lnSpc>
                <a:spcPct val="170000"/>
              </a:lnSpc>
              <a:buFont typeface="Arial" panose="020B0604020202020204" pitchFamily="34" charset="0"/>
              <a:buChar char="•"/>
            </a:pPr>
            <a:r>
              <a:rPr lang="zh-CN" altLang="en-US" sz="1800" b="1" dirty="0">
                <a:effectLst>
                  <a:outerShdw blurRad="38100" dist="25400" dir="5400000" algn="ctr" rotWithShape="0">
                    <a:srgbClr val="6E747A">
                      <a:alpha val="43000"/>
                    </a:srgbClr>
                  </a:outerShdw>
                </a:effectLst>
                <a:latin typeface="+mn-ea"/>
                <a:ea typeface="+mn-ea"/>
                <a:sym typeface="宋体" panose="02010600030101010101" pitchFamily="2" charset="-122"/>
              </a:rPr>
              <a:t>我们之所以把科学精神作为思想政治学科核心素养，就在于支撑我们政治认同的是马克思主义的科学理论。如果夯实政治认同的根基，需要</a:t>
            </a:r>
            <a:r>
              <a:rPr lang="zh-CN" altLang="en-US" sz="1800" b="1" dirty="0">
                <a:solidFill>
                  <a:srgbClr val="FFFF00"/>
                </a:solidFill>
                <a:effectLst>
                  <a:outerShdw blurRad="38100" dist="25400" dir="5400000" algn="ctr" rotWithShape="0">
                    <a:srgbClr val="6E747A">
                      <a:alpha val="43000"/>
                    </a:srgbClr>
                  </a:outerShdw>
                </a:effectLst>
                <a:latin typeface="+mn-ea"/>
                <a:ea typeface="+mn-ea"/>
                <a:sym typeface="宋体" panose="02010600030101010101" pitchFamily="2" charset="-122"/>
              </a:rPr>
              <a:t>“补精神之钙”</a:t>
            </a:r>
            <a:r>
              <a:rPr lang="zh-CN" altLang="en-US" sz="1800" b="1" dirty="0">
                <a:effectLst>
                  <a:outerShdw blurRad="38100" dist="25400" dir="5400000" algn="ctr" rotWithShape="0">
                    <a:srgbClr val="6E747A">
                      <a:alpha val="43000"/>
                    </a:srgbClr>
                  </a:outerShdw>
                </a:effectLst>
                <a:latin typeface="+mn-ea"/>
                <a:ea typeface="+mn-ea"/>
                <a:sym typeface="宋体" panose="02010600030101010101" pitchFamily="2" charset="-122"/>
              </a:rPr>
              <a:t>；那么作为思想政治素养的科学精神，其独特价值就是</a:t>
            </a:r>
            <a:r>
              <a:rPr lang="zh-CN" altLang="en-US" sz="1800" b="1" dirty="0">
                <a:solidFill>
                  <a:srgbClr val="FFFF00"/>
                </a:solidFill>
                <a:effectLst>
                  <a:outerShdw blurRad="38100" dist="25400" dir="5400000" algn="ctr" rotWithShape="0">
                    <a:srgbClr val="6E747A">
                      <a:alpha val="43000"/>
                    </a:srgbClr>
                  </a:outerShdw>
                </a:effectLst>
                <a:latin typeface="+mn-ea"/>
                <a:ea typeface="+mn-ea"/>
                <a:sym typeface="宋体" panose="02010600030101010101" pitchFamily="2" charset="-122"/>
              </a:rPr>
              <a:t>“固思想之元”</a:t>
            </a:r>
            <a:r>
              <a:rPr lang="zh-CN" altLang="en-US" sz="1800" b="1" dirty="0" smtClean="0">
                <a:effectLst>
                  <a:outerShdw blurRad="38100" dist="25400" dir="5400000" algn="ctr" rotWithShape="0">
                    <a:srgbClr val="6E747A">
                      <a:alpha val="43000"/>
                    </a:srgbClr>
                  </a:outerShdw>
                </a:effectLst>
                <a:latin typeface="+mn-ea"/>
                <a:ea typeface="+mn-ea"/>
                <a:sym typeface="宋体" panose="02010600030101010101" pitchFamily="2" charset="-122"/>
              </a:rPr>
              <a:t>。</a:t>
            </a:r>
            <a:endParaRPr lang="en-US" altLang="zh-CN" sz="1800" b="1" dirty="0" smtClean="0">
              <a:effectLst>
                <a:outerShdw blurRad="38100" dist="25400" dir="5400000" algn="ctr" rotWithShape="0">
                  <a:srgbClr val="6E747A">
                    <a:alpha val="43000"/>
                  </a:srgbClr>
                </a:outerShdw>
              </a:effectLst>
              <a:latin typeface="+mn-ea"/>
              <a:ea typeface="+mn-ea"/>
              <a:sym typeface="宋体" panose="02010600030101010101" pitchFamily="2" charset="-122"/>
            </a:endParaRPr>
          </a:p>
          <a:p>
            <a:pPr>
              <a:lnSpc>
                <a:spcPct val="170000"/>
              </a:lnSpc>
            </a:pPr>
            <a:r>
              <a:rPr lang="zh-CN" altLang="en-US" sz="1800" b="1" dirty="0" smtClean="0">
                <a:solidFill>
                  <a:srgbClr val="FF0000"/>
                </a:solidFill>
                <a:sym typeface="宋体" panose="02010600030101010101" pitchFamily="2" charset="-122"/>
              </a:rPr>
              <a:t>◆  </a:t>
            </a:r>
            <a:r>
              <a:rPr lang="zh-CN" altLang="en-US" sz="1800" b="1" dirty="0" smtClean="0">
                <a:solidFill>
                  <a:srgbClr val="FFFF00"/>
                </a:solidFill>
                <a:effectLst>
                  <a:outerShdw blurRad="38100" dist="25400" dir="5400000" algn="ctr" rotWithShape="0">
                    <a:srgbClr val="6E747A">
                      <a:alpha val="43000"/>
                    </a:srgbClr>
                  </a:outerShdw>
                </a:effectLst>
                <a:latin typeface="+mn-ea"/>
                <a:ea typeface="+mn-ea"/>
                <a:sym typeface="宋体" panose="02010600030101010101" pitchFamily="2" charset="-122"/>
              </a:rPr>
              <a:t>思想</a:t>
            </a:r>
            <a:r>
              <a:rPr lang="zh-CN" altLang="en-US" sz="1800" b="1" dirty="0">
                <a:solidFill>
                  <a:srgbClr val="FFFF00"/>
                </a:solidFill>
                <a:effectLst>
                  <a:outerShdw blurRad="38100" dist="25400" dir="5400000" algn="ctr" rotWithShape="0">
                    <a:srgbClr val="6E747A">
                      <a:alpha val="43000"/>
                    </a:srgbClr>
                  </a:outerShdw>
                </a:effectLst>
                <a:latin typeface="+mn-ea"/>
                <a:ea typeface="+mn-ea"/>
                <a:sym typeface="宋体" panose="02010600030101010101" pitchFamily="2" charset="-122"/>
              </a:rPr>
              <a:t>的力量支撑着政治认同的信仰，政治认同的坚守见证着思想的力量</a:t>
            </a:r>
            <a:r>
              <a:rPr lang="zh-CN" altLang="en-US" sz="1800" b="1" dirty="0" smtClean="0">
                <a:solidFill>
                  <a:srgbClr val="FFFF00"/>
                </a:solidFill>
                <a:effectLst>
                  <a:outerShdw blurRad="38100" dist="25400" dir="5400000" algn="ctr" rotWithShape="0">
                    <a:srgbClr val="6E747A">
                      <a:alpha val="43000"/>
                    </a:srgbClr>
                  </a:outerShdw>
                </a:effectLst>
                <a:latin typeface="+mn-ea"/>
                <a:ea typeface="+mn-ea"/>
                <a:sym typeface="宋体" panose="02010600030101010101" pitchFamily="2" charset="-122"/>
              </a:rPr>
              <a:t>。</a:t>
            </a:r>
            <a:endParaRPr lang="en-US" altLang="zh-CN" sz="1800" b="1" dirty="0" smtClean="0">
              <a:solidFill>
                <a:srgbClr val="FFFF00"/>
              </a:solidFill>
              <a:effectLst>
                <a:outerShdw blurRad="38100" dist="25400" dir="5400000" algn="ctr" rotWithShape="0">
                  <a:srgbClr val="6E747A">
                    <a:alpha val="43000"/>
                  </a:srgbClr>
                </a:outerShdw>
              </a:effectLst>
              <a:latin typeface="+mn-ea"/>
              <a:ea typeface="+mn-ea"/>
              <a:sym typeface="宋体" panose="02010600030101010101" pitchFamily="2" charset="-122"/>
            </a:endParaRPr>
          </a:p>
        </p:txBody>
      </p:sp>
      <p:sp>
        <p:nvSpPr>
          <p:cNvPr id="3" name="文本框 2"/>
          <p:cNvSpPr txBox="1"/>
          <p:nvPr/>
        </p:nvSpPr>
        <p:spPr>
          <a:xfrm>
            <a:off x="3563930" y="975876"/>
            <a:ext cx="2242922" cy="584775"/>
          </a:xfrm>
          <a:prstGeom prst="rect">
            <a:avLst/>
          </a:prstGeom>
          <a:noFill/>
        </p:spPr>
        <p:txBody>
          <a:bodyPr wrap="none" rtlCol="0">
            <a:spAutoFit/>
          </a:bodyPr>
          <a:lstStyle/>
          <a:p>
            <a:pPr marL="0" indent="0" algn="l">
              <a:buNone/>
            </a:pPr>
            <a:r>
              <a:rPr lang="en-US" altLang="zh-CN" sz="3200" b="1" dirty="0">
                <a:solidFill>
                  <a:srgbClr val="FFFF00"/>
                </a:solidFill>
                <a:sym typeface="+mn-ea"/>
              </a:rPr>
              <a:t>“</a:t>
            </a:r>
            <a:r>
              <a:rPr lang="zh-CN" altLang="en-US" sz="3200" b="1" dirty="0">
                <a:solidFill>
                  <a:srgbClr val="FFFF00"/>
                </a:solidFill>
                <a:sym typeface="+mn-ea"/>
              </a:rPr>
              <a:t>科学精神</a:t>
            </a:r>
            <a:r>
              <a:rPr lang="en-US" altLang="zh-CN" sz="3200" b="1" dirty="0" smtClean="0">
                <a:solidFill>
                  <a:srgbClr val="FFFF00"/>
                </a:solidFill>
                <a:sym typeface="+mn-ea"/>
              </a:rPr>
              <a:t>”</a:t>
            </a:r>
            <a:endParaRPr lang="zh-CN" altLang="en-US" sz="3200" b="1" dirty="0">
              <a:solidFill>
                <a:srgbClr val="FFFF00"/>
              </a:solidFill>
              <a:sym typeface="+mn-ea"/>
            </a:endParaRPr>
          </a:p>
        </p:txBody>
      </p:sp>
      <p:sp>
        <p:nvSpPr>
          <p:cNvPr id="58371" name="AutoShape 4"/>
          <p:cNvSpPr/>
          <p:nvPr/>
        </p:nvSpPr>
        <p:spPr>
          <a:xfrm>
            <a:off x="566420" y="438150"/>
            <a:ext cx="1143000" cy="128016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2"/>
                </a:solidFill>
                <a:latin typeface="Tahoma" panose="020B0604030504040204" pitchFamily="34" charset="0"/>
                <a:ea typeface="隶书" panose="02010509060101010101" pitchFamily="49" charset="-122"/>
              </a:rPr>
              <a:t>注释二</a:t>
            </a:r>
          </a:p>
        </p:txBody>
      </p:sp>
      <p:sp>
        <p:nvSpPr>
          <p:cNvPr id="5" name="文本框 4"/>
          <p:cNvSpPr txBox="1"/>
          <p:nvPr/>
        </p:nvSpPr>
        <p:spPr>
          <a:xfrm>
            <a:off x="1386180" y="6093185"/>
            <a:ext cx="7018321" cy="504946"/>
          </a:xfrm>
          <a:prstGeom prst="rect">
            <a:avLst/>
          </a:prstGeom>
          <a:noFill/>
          <a:ln w="38100">
            <a:solidFill>
              <a:srgbClr val="FFFF00"/>
            </a:solidFill>
          </a:ln>
        </p:spPr>
        <p:txBody>
          <a:bodyPr wrap="square" rtlCol="0">
            <a:spAutoFit/>
          </a:bodyPr>
          <a:lstStyle/>
          <a:p>
            <a:pPr algn="ctr">
              <a:lnSpc>
                <a:spcPct val="160000"/>
              </a:lnSpc>
            </a:pPr>
            <a:r>
              <a:rPr lang="zh-CN" altLang="en-US" sz="2000" b="1" dirty="0" smtClean="0">
                <a:solidFill>
                  <a:srgbClr val="00FF00"/>
                </a:solidFill>
                <a:latin typeface="楷体" panose="02010609060101010101" pitchFamily="49" charset="-122"/>
                <a:ea typeface="楷体" panose="02010609060101010101" pitchFamily="49" charset="-122"/>
              </a:rPr>
              <a:t>思考题：</a:t>
            </a:r>
            <a:r>
              <a:rPr lang="zh-CN" altLang="en-US" sz="2000" b="1" dirty="0">
                <a:solidFill>
                  <a:srgbClr val="00FF00"/>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sym typeface="宋体" panose="02010600030101010101" pitchFamily="2" charset="-122"/>
              </a:rPr>
              <a:t>事实判断与价值判断</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extLst>
      <p:ext uri="{BB962C8B-B14F-4D97-AF65-F5344CB8AC3E}">
        <p14:creationId xmlns:p14="http://schemas.microsoft.com/office/powerpoint/2010/main" val="3149903880"/>
      </p:ext>
    </p:extLst>
  </p:cSld>
  <p:clrMapOvr>
    <a:masterClrMapping/>
  </p:clrMapOvr>
  <p:transition spd="slow">
    <p:rand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AutoShape 4"/>
          <p:cNvSpPr/>
          <p:nvPr/>
        </p:nvSpPr>
        <p:spPr>
          <a:xfrm>
            <a:off x="198438" y="438150"/>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链接</a:t>
            </a:r>
          </a:p>
        </p:txBody>
      </p:sp>
      <p:sp>
        <p:nvSpPr>
          <p:cNvPr id="3" name="文本框 2"/>
          <p:cNvSpPr txBox="1"/>
          <p:nvPr/>
        </p:nvSpPr>
        <p:spPr>
          <a:xfrm>
            <a:off x="1341755" y="1901825"/>
            <a:ext cx="6979285" cy="3132204"/>
          </a:xfrm>
          <a:prstGeom prst="rect">
            <a:avLst/>
          </a:prstGeom>
          <a:noFill/>
        </p:spPr>
        <p:txBody>
          <a:bodyPr wrap="square" rtlCol="0">
            <a:spAutoFit/>
          </a:bodyPr>
          <a:lstStyle/>
          <a:p>
            <a:pPr marL="342900" indent="-342900">
              <a:lnSpc>
                <a:spcPct val="140000"/>
              </a:lnSpc>
              <a:buFont typeface="Arial" panose="020B0604020202020204" pitchFamily="34" charset="0"/>
              <a:buChar char="•"/>
            </a:pPr>
            <a:r>
              <a:rPr lang="en-US" altLang="zh-CN" sz="2400" b="1" dirty="0"/>
              <a:t>“</a:t>
            </a:r>
            <a:r>
              <a:rPr lang="en-US" altLang="zh-CN" sz="2400" b="1" dirty="0" err="1"/>
              <a:t>一个民族要想站在科学的最高峰，就一刻也不能没有理论思维</a:t>
            </a:r>
            <a:r>
              <a:rPr lang="en-US" altLang="zh-CN" sz="2400" b="1" dirty="0"/>
              <a:t>。”</a:t>
            </a:r>
          </a:p>
          <a:p>
            <a:pPr marL="342900" indent="-342900">
              <a:lnSpc>
                <a:spcPct val="140000"/>
              </a:lnSpc>
              <a:buFont typeface="Arial" panose="020B0604020202020204" pitchFamily="34" charset="0"/>
              <a:buChar char="•"/>
            </a:pPr>
            <a:r>
              <a:rPr lang="en-US" altLang="zh-CN" sz="2400" b="1" dirty="0" smtClean="0"/>
              <a:t>“</a:t>
            </a:r>
            <a:r>
              <a:rPr lang="zh-CN" altLang="en-US" sz="2400" b="1" dirty="0"/>
              <a:t>这是一个需要理论而且一定能够产生理论的时代，这是一个需要思想而且一定能够产生思想的时代。我们不能辜负了这个时代。</a:t>
            </a:r>
            <a:r>
              <a:rPr lang="en-US" altLang="zh-CN" sz="2400" b="1" dirty="0"/>
              <a:t>”</a:t>
            </a:r>
          </a:p>
          <a:p>
            <a:pPr marL="342900" indent="-342900">
              <a:lnSpc>
                <a:spcPct val="140000"/>
              </a:lnSpc>
              <a:buFont typeface="Arial" panose="020B0604020202020204" pitchFamily="34" charset="0"/>
              <a:buChar char="•"/>
            </a:pPr>
            <a:r>
              <a:rPr lang="en-US" altLang="zh-CN" sz="2400" b="1" dirty="0"/>
              <a:t>“</a:t>
            </a:r>
            <a:r>
              <a:rPr lang="en-US" altLang="zh-CN" sz="2400" b="1" dirty="0" err="1"/>
              <a:t>立时代之潮头、通古今之变化、发思想之先声</a:t>
            </a:r>
            <a:r>
              <a:rPr lang="en-US" altLang="zh-CN" sz="2400" b="1" dirty="0"/>
              <a:t>”</a:t>
            </a:r>
            <a:r>
              <a:rPr lang="zh-CN" altLang="en-US" sz="2400" b="1" dirty="0"/>
              <a:t>。</a:t>
            </a:r>
          </a:p>
        </p:txBody>
      </p:sp>
      <p:sp>
        <p:nvSpPr>
          <p:cNvPr id="2" name="文本框 1"/>
          <p:cNvSpPr txBox="1"/>
          <p:nvPr/>
        </p:nvSpPr>
        <p:spPr>
          <a:xfrm>
            <a:off x="3459480" y="960755"/>
            <a:ext cx="2224405" cy="579120"/>
          </a:xfrm>
          <a:prstGeom prst="rect">
            <a:avLst/>
          </a:prstGeom>
          <a:noFill/>
        </p:spPr>
        <p:txBody>
          <a:bodyPr wrap="none" rtlCol="0" anchor="t">
            <a:spAutoFit/>
          </a:bodyPr>
          <a:lstStyle/>
          <a:p>
            <a:r>
              <a:rPr lang="en-US" altLang="zh-CN" sz="3200" b="1">
                <a:solidFill>
                  <a:srgbClr val="FFFF00"/>
                </a:solidFill>
                <a:sym typeface="+mn-ea"/>
              </a:rPr>
              <a:t>思想</a:t>
            </a:r>
            <a:r>
              <a:rPr lang="zh-CN" altLang="en-US" sz="3200" b="1">
                <a:solidFill>
                  <a:srgbClr val="FFFF00"/>
                </a:solidFill>
                <a:sym typeface="+mn-ea"/>
              </a:rPr>
              <a:t>的力量</a:t>
            </a:r>
            <a:endParaRPr lang="en-US" altLang="zh-CN" sz="3200" b="1">
              <a:solidFill>
                <a:srgbClr val="FFFF00"/>
              </a:solidFill>
              <a:sym typeface="+mn-ea"/>
            </a:endParaRPr>
          </a:p>
        </p:txBody>
      </p:sp>
    </p:spTree>
    <p:extLst>
      <p:ext uri="{BB962C8B-B14F-4D97-AF65-F5344CB8AC3E}">
        <p14:creationId xmlns:p14="http://schemas.microsoft.com/office/powerpoint/2010/main" val="132014109"/>
      </p:ext>
    </p:extLst>
  </p:cSld>
  <p:clrMapOvr>
    <a:masterClrMapping/>
  </p:clrMapOvr>
  <p:transition spd="slow">
    <p:rand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27741" y="1678940"/>
            <a:ext cx="7673486" cy="4358116"/>
          </a:xfrm>
          <a:prstGeom prst="rect">
            <a:avLst/>
          </a:prstGeom>
          <a:noFill/>
        </p:spPr>
        <p:txBody>
          <a:bodyPr wrap="square" rtlCol="0" anchor="t">
            <a:spAutoFit/>
          </a:bodyPr>
          <a:lstStyle/>
          <a:p>
            <a:pPr marL="285750" indent="-285750">
              <a:lnSpc>
                <a:spcPct val="140000"/>
              </a:lnSpc>
              <a:buFont typeface="Arial" panose="020B0604020202020204" pitchFamily="34" charset="0"/>
              <a:buChar char="•"/>
            </a:pPr>
            <a:r>
              <a:rPr lang="zh-CN" altLang="en-US" sz="1800" b="1" dirty="0">
                <a:latin typeface="+mn-ea"/>
                <a:ea typeface="+mn-ea"/>
                <a:sym typeface="+mn-ea"/>
              </a:rPr>
              <a:t>遵守规则、依照程序、行使权利、履行义务等，都是法治意识的表现形式，但</a:t>
            </a:r>
            <a:r>
              <a:rPr lang="zh-CN" altLang="en-US" sz="1800" b="1" dirty="0">
                <a:effectLst>
                  <a:outerShdw blurRad="38100" dist="25400" dir="5400000" algn="ctr" rotWithShape="0">
                    <a:srgbClr val="6E747A">
                      <a:alpha val="43000"/>
                    </a:srgbClr>
                  </a:outerShdw>
                </a:effectLst>
                <a:latin typeface="+mn-ea"/>
                <a:ea typeface="+mn-ea"/>
                <a:sym typeface="宋体" panose="02010600030101010101" pitchFamily="2" charset="-122"/>
              </a:rPr>
              <a:t>法治之所以不同于人治，一个重要的界碑，就是人们能否有尊严不取决于财富、地位、权势，而取决于法治。着眼于</a:t>
            </a:r>
            <a:r>
              <a:rPr lang="zh-CN" altLang="en-US" sz="1800" b="1" dirty="0">
                <a:latin typeface="+mn-ea"/>
                <a:ea typeface="+mn-ea"/>
                <a:sym typeface="+mn-ea"/>
              </a:rPr>
              <a:t>社会主义核心价值观的表现，人的尊严凝结着自由、平等、公正等价值取向</a:t>
            </a:r>
            <a:r>
              <a:rPr lang="zh-CN" altLang="en-US" sz="1800" b="1" dirty="0" smtClean="0">
                <a:latin typeface="+mn-ea"/>
                <a:ea typeface="+mn-ea"/>
                <a:sym typeface="+mn-ea"/>
              </a:rPr>
              <a:t>，充当着法治的伦理基础。</a:t>
            </a:r>
            <a:r>
              <a:rPr lang="zh-CN" altLang="en-US" sz="1800" b="1" dirty="0" smtClean="0">
                <a:effectLst>
                  <a:outerShdw blurRad="38100" dist="25400" dir="5400000" algn="ctr" rotWithShape="0">
                    <a:srgbClr val="6E747A">
                      <a:alpha val="43000"/>
                    </a:srgbClr>
                  </a:outerShdw>
                </a:effectLst>
                <a:latin typeface="+mn-ea"/>
                <a:ea typeface="+mn-ea"/>
                <a:sym typeface="宋体" panose="02010600030101010101" pitchFamily="2" charset="-122"/>
              </a:rPr>
              <a:t>唯有</a:t>
            </a:r>
            <a:r>
              <a:rPr lang="zh-CN" altLang="en-US" sz="1800" b="1" dirty="0">
                <a:effectLst>
                  <a:outerShdw blurRad="38100" dist="25400" dir="5400000" algn="ctr" rotWithShape="0">
                    <a:srgbClr val="6E747A">
                      <a:alpha val="43000"/>
                    </a:srgbClr>
                  </a:outerShdw>
                </a:effectLst>
                <a:latin typeface="+mn-ea"/>
                <a:ea typeface="+mn-ea"/>
                <a:sym typeface="宋体" panose="02010600030101010101" pitchFamily="2" charset="-122"/>
              </a:rPr>
              <a:t>社会主义法治国家才能使人真实地拥有这样的尊严，唯有法治意识才能使人真正地感受到这样的尊严。</a:t>
            </a:r>
          </a:p>
          <a:p>
            <a:pPr marL="285750" indent="-285750">
              <a:lnSpc>
                <a:spcPct val="140000"/>
              </a:lnSpc>
              <a:buFont typeface="Arial" panose="020B0604020202020204" pitchFamily="34" charset="0"/>
              <a:buChar char="•"/>
            </a:pPr>
            <a:r>
              <a:rPr lang="zh-CN" altLang="en-US" sz="1800" b="1" dirty="0">
                <a:effectLst>
                  <a:outerShdw blurRad="38100" dist="25400" dir="5400000" algn="ctr" rotWithShape="0">
                    <a:srgbClr val="6E747A">
                      <a:alpha val="43000"/>
                    </a:srgbClr>
                  </a:outerShdw>
                </a:effectLst>
                <a:latin typeface="+mn-ea"/>
                <a:ea typeface="+mn-ea"/>
                <a:sym typeface="宋体" panose="02010600030101010101" pitchFamily="2" charset="-122"/>
              </a:rPr>
              <a:t>法治意识的表现，根本上不在于它对利益诉求的维护，而在于它对宪法尊严的守护，</a:t>
            </a:r>
            <a:r>
              <a:rPr lang="en-US" altLang="zh-CN" sz="1800" b="1" dirty="0">
                <a:effectLst>
                  <a:outerShdw blurRad="38100" dist="25400" dir="5400000" algn="ctr" rotWithShape="0">
                    <a:srgbClr val="6E747A">
                      <a:alpha val="43000"/>
                    </a:srgbClr>
                  </a:outerShdw>
                </a:effectLst>
                <a:latin typeface="+mn-ea"/>
                <a:ea typeface="+mn-ea"/>
                <a:sym typeface="宋体" panose="02010600030101010101" pitchFamily="2" charset="-122"/>
              </a:rPr>
              <a:t>“</a:t>
            </a:r>
            <a:r>
              <a:rPr lang="zh-CN" altLang="en-US" sz="1800" b="1" dirty="0">
                <a:effectLst>
                  <a:outerShdw blurRad="38100" dist="25400" dir="5400000" algn="ctr" rotWithShape="0">
                    <a:srgbClr val="6E747A">
                      <a:alpha val="43000"/>
                    </a:srgbClr>
                  </a:outerShdw>
                </a:effectLst>
                <a:latin typeface="+mn-ea"/>
                <a:ea typeface="+mn-ea"/>
                <a:sym typeface="宋体" panose="02010600030101010101" pitchFamily="2" charset="-122"/>
              </a:rPr>
              <a:t>捍卫宪法尊严，就是捍卫党和人民共同意志的尊严</a:t>
            </a:r>
            <a:r>
              <a:rPr lang="en-US" altLang="zh-CN" sz="1800" b="1" dirty="0">
                <a:effectLst>
                  <a:outerShdw blurRad="38100" dist="25400" dir="5400000" algn="ctr" rotWithShape="0">
                    <a:srgbClr val="6E747A">
                      <a:alpha val="43000"/>
                    </a:srgbClr>
                  </a:outerShdw>
                </a:effectLst>
                <a:latin typeface="+mn-ea"/>
                <a:ea typeface="+mn-ea"/>
                <a:sym typeface="宋体" panose="02010600030101010101" pitchFamily="2" charset="-122"/>
              </a:rPr>
              <a:t>”</a:t>
            </a:r>
            <a:r>
              <a:rPr lang="zh-CN" altLang="en-US" sz="1800" b="1" dirty="0">
                <a:effectLst>
                  <a:outerShdw blurRad="38100" dist="25400" dir="5400000" algn="ctr" rotWithShape="0">
                    <a:srgbClr val="6E747A">
                      <a:alpha val="43000"/>
                    </a:srgbClr>
                  </a:outerShdw>
                </a:effectLst>
                <a:latin typeface="+mn-ea"/>
                <a:ea typeface="+mn-ea"/>
                <a:sym typeface="宋体" panose="02010600030101010101" pitchFamily="2" charset="-122"/>
              </a:rPr>
              <a:t>。</a:t>
            </a:r>
            <a:r>
              <a:rPr lang="zh-CN" altLang="en-US" sz="1800" b="1" dirty="0">
                <a:solidFill>
                  <a:schemeClr val="tx1"/>
                </a:solidFill>
                <a:effectLst>
                  <a:outerShdw blurRad="38100" dist="25400" dir="5400000" algn="ctr" rotWithShape="0">
                    <a:srgbClr val="6E747A">
                      <a:alpha val="43000"/>
                    </a:srgbClr>
                  </a:outerShdw>
                </a:effectLst>
                <a:latin typeface="+mn-ea"/>
                <a:ea typeface="+mn-ea"/>
                <a:sym typeface="宋体" panose="02010600030101010101" pitchFamily="2" charset="-122"/>
              </a:rPr>
              <a:t>国家有尊严，你才有尊严；你有尊严，国家更有尊严</a:t>
            </a:r>
            <a:r>
              <a:rPr lang="zh-CN" altLang="en-US" sz="1800" b="1" dirty="0" smtClean="0">
                <a:solidFill>
                  <a:schemeClr val="tx1"/>
                </a:solidFill>
                <a:effectLst>
                  <a:outerShdw blurRad="38100" dist="25400" dir="5400000" algn="ctr" rotWithShape="0">
                    <a:srgbClr val="6E747A">
                      <a:alpha val="43000"/>
                    </a:srgbClr>
                  </a:outerShdw>
                </a:effectLst>
                <a:latin typeface="+mn-ea"/>
                <a:ea typeface="+mn-ea"/>
                <a:sym typeface="宋体" panose="02010600030101010101" pitchFamily="2" charset="-122"/>
              </a:rPr>
              <a:t>。</a:t>
            </a:r>
            <a:endParaRPr lang="en-US" altLang="zh-CN" sz="1800" b="1" dirty="0" smtClean="0">
              <a:solidFill>
                <a:schemeClr val="tx1"/>
              </a:solidFill>
              <a:effectLst>
                <a:outerShdw blurRad="38100" dist="25400" dir="5400000" algn="ctr" rotWithShape="0">
                  <a:srgbClr val="6E747A">
                    <a:alpha val="43000"/>
                  </a:srgbClr>
                </a:outerShdw>
              </a:effectLst>
              <a:latin typeface="+mn-ea"/>
              <a:ea typeface="+mn-ea"/>
              <a:sym typeface="宋体" panose="02010600030101010101" pitchFamily="2" charset="-122"/>
            </a:endParaRPr>
          </a:p>
          <a:p>
            <a:pPr>
              <a:lnSpc>
                <a:spcPct val="140000"/>
              </a:lnSpc>
            </a:pPr>
            <a:r>
              <a:rPr lang="zh-CN" altLang="en-US" sz="1800" b="1" dirty="0" smtClean="0">
                <a:solidFill>
                  <a:srgbClr val="FF0000"/>
                </a:solidFill>
                <a:sym typeface="宋体" panose="02010600030101010101" pitchFamily="2" charset="-122"/>
              </a:rPr>
              <a:t>◆ </a:t>
            </a:r>
            <a:r>
              <a:rPr lang="zh-CN" altLang="en-US" sz="1800" b="1" dirty="0" smtClean="0">
                <a:solidFill>
                  <a:srgbClr val="FFFF00"/>
                </a:solidFill>
                <a:effectLst>
                  <a:outerShdw blurRad="38100" dist="25400" dir="5400000" algn="ctr" rotWithShape="0">
                    <a:srgbClr val="6E747A">
                      <a:alpha val="43000"/>
                    </a:srgbClr>
                  </a:outerShdw>
                </a:effectLst>
                <a:latin typeface="+mn-ea"/>
                <a:ea typeface="+mn-ea"/>
                <a:sym typeface="宋体" panose="02010600030101010101" pitchFamily="2" charset="-122"/>
              </a:rPr>
              <a:t>有尊严，作为</a:t>
            </a:r>
            <a:r>
              <a:rPr lang="zh-CN" altLang="en-US" sz="1800" b="1" dirty="0">
                <a:solidFill>
                  <a:srgbClr val="FFFF00"/>
                </a:solidFill>
                <a:effectLst>
                  <a:outerShdw blurRad="38100" dist="25400" dir="5400000" algn="ctr" rotWithShape="0">
                    <a:srgbClr val="6E747A">
                      <a:alpha val="43000"/>
                    </a:srgbClr>
                  </a:outerShdw>
                </a:effectLst>
                <a:latin typeface="+mn-ea"/>
                <a:ea typeface="+mn-ea"/>
                <a:sym typeface="宋体" panose="02010600030101010101" pitchFamily="2" charset="-122"/>
              </a:rPr>
              <a:t>法治意识的独特价值</a:t>
            </a:r>
            <a:r>
              <a:rPr lang="zh-CN" altLang="en-US" sz="1800" b="1" dirty="0">
                <a:solidFill>
                  <a:srgbClr val="FFFF00"/>
                </a:solidFill>
                <a:sym typeface="宋体" panose="02010600030101010101" pitchFamily="2" charset="-122"/>
              </a:rPr>
              <a:t>，更能凸显思想政治素养的时代意义</a:t>
            </a:r>
            <a:r>
              <a:rPr lang="zh-CN" altLang="en-US" sz="1800" b="1" dirty="0" smtClean="0">
                <a:solidFill>
                  <a:srgbClr val="FFFF00"/>
                </a:solidFill>
                <a:sym typeface="宋体" panose="02010600030101010101" pitchFamily="2" charset="-122"/>
              </a:rPr>
              <a:t>。</a:t>
            </a:r>
            <a:endParaRPr lang="en-US" altLang="zh-CN" sz="1800" b="1" dirty="0" smtClean="0">
              <a:solidFill>
                <a:srgbClr val="FFFF00"/>
              </a:solidFill>
              <a:sym typeface="宋体" panose="02010600030101010101" pitchFamily="2" charset="-122"/>
            </a:endParaRPr>
          </a:p>
          <a:p>
            <a:pPr>
              <a:lnSpc>
                <a:spcPct val="140000"/>
              </a:lnSpc>
            </a:pPr>
            <a:r>
              <a:rPr lang="en-US" altLang="zh-CN" sz="1800" b="1" dirty="0">
                <a:solidFill>
                  <a:srgbClr val="FFFF00"/>
                </a:solidFill>
                <a:sym typeface="宋体" panose="02010600030101010101" pitchFamily="2" charset="-122"/>
              </a:rPr>
              <a:t> </a:t>
            </a:r>
            <a:r>
              <a:rPr lang="en-US" altLang="zh-CN" sz="1800" b="1" dirty="0" smtClean="0">
                <a:solidFill>
                  <a:srgbClr val="FFFF00"/>
                </a:solidFill>
                <a:sym typeface="宋体" panose="02010600030101010101" pitchFamily="2" charset="-122"/>
              </a:rPr>
              <a:t>    </a:t>
            </a:r>
            <a:endParaRPr lang="zh-CN" altLang="en-US" sz="1800" b="1" dirty="0">
              <a:solidFill>
                <a:srgbClr val="FFFF00"/>
              </a:solidFill>
              <a:sym typeface="宋体" panose="02010600030101010101" pitchFamily="2" charset="-122"/>
            </a:endParaRPr>
          </a:p>
        </p:txBody>
      </p:sp>
      <p:sp>
        <p:nvSpPr>
          <p:cNvPr id="3" name="文本框 2"/>
          <p:cNvSpPr txBox="1"/>
          <p:nvPr/>
        </p:nvSpPr>
        <p:spPr>
          <a:xfrm>
            <a:off x="3347915" y="884754"/>
            <a:ext cx="2242922" cy="584775"/>
          </a:xfrm>
          <a:prstGeom prst="rect">
            <a:avLst/>
          </a:prstGeom>
          <a:noFill/>
        </p:spPr>
        <p:txBody>
          <a:bodyPr wrap="none" rtlCol="0">
            <a:spAutoFit/>
          </a:bodyPr>
          <a:lstStyle/>
          <a:p>
            <a:pPr algn="l"/>
            <a:r>
              <a:rPr lang="en-US" altLang="zh-CN" sz="3200" b="1" dirty="0">
                <a:solidFill>
                  <a:srgbClr val="FFFF00"/>
                </a:solidFill>
                <a:sym typeface="+mn-ea"/>
              </a:rPr>
              <a:t>“</a:t>
            </a:r>
            <a:r>
              <a:rPr lang="zh-CN" altLang="en-US" sz="3200" b="1" dirty="0">
                <a:solidFill>
                  <a:srgbClr val="FFFF00"/>
                </a:solidFill>
                <a:sym typeface="+mn-ea"/>
              </a:rPr>
              <a:t>法治意识</a:t>
            </a:r>
            <a:r>
              <a:rPr lang="en-US" altLang="zh-CN" sz="3200" b="1" dirty="0" smtClean="0">
                <a:solidFill>
                  <a:srgbClr val="FFFF00"/>
                </a:solidFill>
                <a:sym typeface="+mn-ea"/>
              </a:rPr>
              <a:t>”</a:t>
            </a:r>
            <a:endParaRPr lang="zh-CN" altLang="en-US" sz="3200" b="1" dirty="0">
              <a:solidFill>
                <a:srgbClr val="FFFF00"/>
              </a:solidFill>
              <a:sym typeface="+mn-ea"/>
            </a:endParaRPr>
          </a:p>
        </p:txBody>
      </p:sp>
      <p:sp>
        <p:nvSpPr>
          <p:cNvPr id="58371" name="AutoShape 4"/>
          <p:cNvSpPr/>
          <p:nvPr/>
        </p:nvSpPr>
        <p:spPr>
          <a:xfrm>
            <a:off x="566420" y="370205"/>
            <a:ext cx="1133475" cy="1308735"/>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2"/>
                </a:solidFill>
                <a:latin typeface="Tahoma" panose="020B0604030504040204" pitchFamily="34" charset="0"/>
                <a:ea typeface="隶书" panose="02010509060101010101" pitchFamily="49" charset="-122"/>
              </a:rPr>
              <a:t>注释三</a:t>
            </a:r>
          </a:p>
        </p:txBody>
      </p:sp>
      <p:sp>
        <p:nvSpPr>
          <p:cNvPr id="5" name="文本框 4"/>
          <p:cNvSpPr txBox="1"/>
          <p:nvPr/>
        </p:nvSpPr>
        <p:spPr>
          <a:xfrm>
            <a:off x="1259770" y="5723247"/>
            <a:ext cx="7018321" cy="523220"/>
          </a:xfrm>
          <a:prstGeom prst="rect">
            <a:avLst/>
          </a:prstGeom>
          <a:noFill/>
          <a:ln w="28575">
            <a:solidFill>
              <a:srgbClr val="FFFF00"/>
            </a:solidFill>
          </a:ln>
        </p:spPr>
        <p:txBody>
          <a:bodyPr wrap="square" rtlCol="0">
            <a:spAutoFit/>
          </a:bodyPr>
          <a:lstStyle/>
          <a:p>
            <a:pPr algn="ctr">
              <a:lnSpc>
                <a:spcPct val="140000"/>
              </a:lnSpc>
            </a:pPr>
            <a:r>
              <a:rPr lang="zh-CN" altLang="en-US" sz="2000" b="1" dirty="0" smtClean="0">
                <a:solidFill>
                  <a:srgbClr val="00FF00"/>
                </a:solidFill>
                <a:latin typeface="楷体" panose="02010609060101010101" pitchFamily="49" charset="-122"/>
                <a:ea typeface="楷体" panose="02010609060101010101" pitchFamily="49" charset="-122"/>
              </a:rPr>
              <a:t>思考题：尊严，何以价更高</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extLst>
      <p:ext uri="{BB962C8B-B14F-4D97-AF65-F5344CB8AC3E}">
        <p14:creationId xmlns:p14="http://schemas.microsoft.com/office/powerpoint/2010/main" val="751857235"/>
      </p:ext>
    </p:extLst>
  </p:cSld>
  <p:clrMapOvr>
    <a:masterClrMapping/>
  </p:clrMapOvr>
  <p:transition spd="slow">
    <p:rand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66800" y="285750"/>
            <a:ext cx="7543800" cy="1431925"/>
          </a:xfrm>
        </p:spPr>
        <p:txBody>
          <a:bodyPr/>
          <a:lstStyle/>
          <a:p>
            <a:pPr algn="ctr"/>
            <a:r>
              <a:rPr lang="en-US" altLang="zh-CN" sz="3200" dirty="0">
                <a:solidFill>
                  <a:srgbClr val="FFFF00"/>
                </a:solidFill>
                <a:sym typeface="+mn-ea"/>
              </a:rPr>
              <a:t>“</a:t>
            </a:r>
            <a:r>
              <a:rPr lang="zh-CN" altLang="en-US" sz="3200" dirty="0">
                <a:solidFill>
                  <a:srgbClr val="FFFF00"/>
                </a:solidFill>
                <a:sym typeface="+mn-ea"/>
              </a:rPr>
              <a:t>公共参与</a:t>
            </a:r>
            <a:r>
              <a:rPr lang="en-US" altLang="zh-CN" sz="3200" dirty="0" smtClean="0">
                <a:solidFill>
                  <a:srgbClr val="FFFF00"/>
                </a:solidFill>
                <a:sym typeface="+mn-ea"/>
              </a:rPr>
              <a:t>”</a:t>
            </a:r>
            <a:endParaRPr lang="zh-CN" altLang="en-US" sz="3200" b="1" dirty="0">
              <a:solidFill>
                <a:srgbClr val="FFFF00"/>
              </a:solidFill>
              <a:sym typeface="+mn-ea"/>
            </a:endParaRPr>
          </a:p>
        </p:txBody>
      </p:sp>
      <p:sp>
        <p:nvSpPr>
          <p:cNvPr id="3" name="内容占位符 2"/>
          <p:cNvSpPr>
            <a:spLocks noGrp="1"/>
          </p:cNvSpPr>
          <p:nvPr>
            <p:ph idx="1"/>
          </p:nvPr>
        </p:nvSpPr>
        <p:spPr>
          <a:xfrm>
            <a:off x="1066800" y="1731879"/>
            <a:ext cx="7393470" cy="4433311"/>
          </a:xfrm>
        </p:spPr>
        <p:txBody>
          <a:bodyPr/>
          <a:lstStyle/>
          <a:p>
            <a:pPr>
              <a:lnSpc>
                <a:spcPct val="140000"/>
              </a:lnSpc>
            </a:pPr>
            <a:r>
              <a:rPr lang="zh-CN" altLang="en-US" sz="1800" b="1" dirty="0">
                <a:sym typeface="+mn-ea"/>
              </a:rPr>
              <a:t>参与，作为动名词，实际上讲</a:t>
            </a:r>
            <a:r>
              <a:rPr lang="en-US" altLang="zh-CN" sz="1800" b="1" dirty="0">
                <a:sym typeface="+mn-ea"/>
              </a:rPr>
              <a:t>“</a:t>
            </a:r>
            <a:r>
              <a:rPr lang="zh-CN" altLang="en-US" sz="1800" b="1" dirty="0">
                <a:sym typeface="+mn-ea"/>
              </a:rPr>
              <a:t>参与公共</a:t>
            </a:r>
            <a:r>
              <a:rPr lang="en-US" altLang="zh-CN" sz="1800" b="1" dirty="0">
                <a:sym typeface="+mn-ea"/>
              </a:rPr>
              <a:t>”</a:t>
            </a:r>
            <a:r>
              <a:rPr lang="zh-CN" altLang="en-US" sz="1800" b="1" dirty="0">
                <a:sym typeface="+mn-ea"/>
              </a:rPr>
              <a:t>，是通过外显的参与</a:t>
            </a:r>
            <a:r>
              <a:rPr lang="zh-CN" altLang="en-US" sz="1800" b="1" dirty="0" smtClean="0">
                <a:sym typeface="+mn-ea"/>
              </a:rPr>
              <a:t>行为表现内在</a:t>
            </a:r>
            <a:r>
              <a:rPr lang="zh-CN" altLang="en-US" sz="1800" b="1" dirty="0">
                <a:sym typeface="+mn-ea"/>
              </a:rPr>
              <a:t>的素养，包括公德意识、公益精神、社会责任心等。之所以没有用</a:t>
            </a:r>
            <a:r>
              <a:rPr lang="zh-CN" altLang="en-US" sz="1800" b="1" dirty="0"/>
              <a:t>公德、公益、社会责任等词汇</a:t>
            </a:r>
            <a:r>
              <a:rPr lang="zh-CN" altLang="en-US" sz="1800" b="1" dirty="0">
                <a:sym typeface="+mn-ea"/>
              </a:rPr>
              <a:t>表达公共参与的价值追求，是因为公共参与的要义不止于广施善行、不限于自我修养，更在于彰显人民的主体地位：既着眼公民自觉依法行使权利、履行义务的行动力，又着眼人民当家作主的使命担当和责任担当。</a:t>
            </a:r>
            <a:endParaRPr lang="zh-CN" altLang="en-US" sz="1800" b="1" dirty="0"/>
          </a:p>
          <a:p>
            <a:pPr>
              <a:lnSpc>
                <a:spcPct val="140000"/>
              </a:lnSpc>
            </a:pPr>
            <a:r>
              <a:rPr lang="zh-CN" altLang="en-US" sz="1800" b="1" dirty="0">
                <a:sym typeface="+mn-ea"/>
              </a:rPr>
              <a:t>随着新时代公共生活领域的不断拓展，公民有无限的公共参与的机会，这需要有序参与公共事务、维护公共利益的能力和意愿，更需要义无反顾、勇于担当的风骨。</a:t>
            </a:r>
            <a:r>
              <a:rPr lang="zh-CN" altLang="en-US" sz="1800" b="1" dirty="0">
                <a:solidFill>
                  <a:srgbClr val="FF0000"/>
                </a:solidFill>
                <a:sym typeface="宋体" panose="02010600030101010101" pitchFamily="2" charset="-122"/>
              </a:rPr>
              <a:t> </a:t>
            </a:r>
            <a:endParaRPr lang="en-US" altLang="zh-CN" sz="1800" b="1" dirty="0" smtClean="0">
              <a:solidFill>
                <a:srgbClr val="FF0000"/>
              </a:solidFill>
              <a:sym typeface="宋体" panose="02010600030101010101" pitchFamily="2" charset="-122"/>
            </a:endParaRPr>
          </a:p>
          <a:p>
            <a:pPr marL="0" indent="0">
              <a:lnSpc>
                <a:spcPct val="140000"/>
              </a:lnSpc>
              <a:buNone/>
            </a:pPr>
            <a:r>
              <a:rPr lang="zh-CN" altLang="en-US" sz="1800" b="1" dirty="0" smtClean="0">
                <a:solidFill>
                  <a:srgbClr val="FF0000"/>
                </a:solidFill>
                <a:sym typeface="宋体" panose="02010600030101010101" pitchFamily="2" charset="-122"/>
              </a:rPr>
              <a:t>◆  </a:t>
            </a:r>
            <a:r>
              <a:rPr lang="zh-CN" altLang="en-US" sz="1800" b="1" dirty="0" smtClean="0">
                <a:solidFill>
                  <a:srgbClr val="FFFF00"/>
                </a:solidFill>
                <a:sym typeface="宋体" panose="02010600030101010101" pitchFamily="2" charset="-122"/>
              </a:rPr>
              <a:t>进入</a:t>
            </a:r>
            <a:r>
              <a:rPr lang="zh-CN" altLang="en-US" sz="1800" b="1" dirty="0">
                <a:solidFill>
                  <a:srgbClr val="FFFF00"/>
                </a:solidFill>
                <a:sym typeface="宋体" panose="02010600030101010101" pitchFamily="2" charset="-122"/>
              </a:rPr>
              <a:t>中国特色社会主义新时代，人们有没有信仰、有没有思想、有没有尊严，终归要表现为有没有担当 </a:t>
            </a:r>
            <a:r>
              <a:rPr lang="zh-CN" altLang="en-US" sz="1800" b="1" dirty="0" smtClean="0">
                <a:solidFill>
                  <a:srgbClr val="FFFF00"/>
                </a:solidFill>
                <a:sym typeface="宋体" panose="02010600030101010101" pitchFamily="2" charset="-122"/>
              </a:rPr>
              <a:t>。</a:t>
            </a:r>
            <a:endParaRPr lang="en-US" altLang="zh-CN" sz="1800" b="1" dirty="0" smtClean="0">
              <a:solidFill>
                <a:srgbClr val="FFFF00"/>
              </a:solidFill>
              <a:sym typeface="宋体" panose="02010600030101010101" pitchFamily="2" charset="-122"/>
            </a:endParaRPr>
          </a:p>
          <a:p>
            <a:pPr marL="0" indent="0">
              <a:lnSpc>
                <a:spcPct val="140000"/>
              </a:lnSpc>
              <a:buNone/>
            </a:pPr>
            <a:r>
              <a:rPr lang="en-US" altLang="zh-CN" sz="1800" b="1" dirty="0">
                <a:solidFill>
                  <a:srgbClr val="FFFF00"/>
                </a:solidFill>
                <a:sym typeface="宋体" panose="02010600030101010101" pitchFamily="2" charset="-122"/>
              </a:rPr>
              <a:t> </a:t>
            </a:r>
            <a:r>
              <a:rPr lang="en-US" altLang="zh-CN" sz="1800" b="1" dirty="0" smtClean="0">
                <a:solidFill>
                  <a:srgbClr val="FFFF00"/>
                </a:solidFill>
                <a:sym typeface="宋体" panose="02010600030101010101" pitchFamily="2" charset="-122"/>
              </a:rPr>
              <a:t>     </a:t>
            </a:r>
            <a:endParaRPr lang="zh-CN" altLang="en-US" sz="1800" dirty="0">
              <a:solidFill>
                <a:srgbClr val="FFFF00"/>
              </a:solidFill>
            </a:endParaRPr>
          </a:p>
        </p:txBody>
      </p:sp>
      <p:sp>
        <p:nvSpPr>
          <p:cNvPr id="82946" name="AutoShape 4"/>
          <p:cNvSpPr/>
          <p:nvPr/>
        </p:nvSpPr>
        <p:spPr>
          <a:xfrm>
            <a:off x="530225" y="377825"/>
            <a:ext cx="1075055" cy="12319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2"/>
                </a:solidFill>
                <a:latin typeface="Tahoma" panose="020B0604030504040204" pitchFamily="34" charset="0"/>
                <a:ea typeface="隶书" panose="02010509060101010101" pitchFamily="49" charset="-122"/>
              </a:rPr>
              <a:t>注释四</a:t>
            </a:r>
          </a:p>
        </p:txBody>
      </p:sp>
      <p:sp>
        <p:nvSpPr>
          <p:cNvPr id="5" name="文本框 4"/>
          <p:cNvSpPr txBox="1"/>
          <p:nvPr/>
        </p:nvSpPr>
        <p:spPr>
          <a:xfrm>
            <a:off x="1441949" y="6142987"/>
            <a:ext cx="7018321" cy="523220"/>
          </a:xfrm>
          <a:prstGeom prst="rect">
            <a:avLst/>
          </a:prstGeom>
          <a:noFill/>
          <a:ln w="28575">
            <a:solidFill>
              <a:srgbClr val="FFFF00"/>
            </a:solidFill>
          </a:ln>
        </p:spPr>
        <p:txBody>
          <a:bodyPr wrap="square" rtlCol="0">
            <a:spAutoFit/>
          </a:bodyPr>
          <a:lstStyle/>
          <a:p>
            <a:pPr algn="ctr">
              <a:lnSpc>
                <a:spcPct val="140000"/>
              </a:lnSpc>
            </a:pPr>
            <a:r>
              <a:rPr lang="zh-CN" altLang="en-US" sz="2000" b="1" dirty="0" smtClean="0">
                <a:solidFill>
                  <a:srgbClr val="00FF00"/>
                </a:solidFill>
                <a:latin typeface="楷体" panose="02010609060101010101" pitchFamily="49" charset="-122"/>
                <a:ea typeface="楷体" panose="02010609060101010101" pitchFamily="49" charset="-122"/>
              </a:rPr>
              <a:t>思考题：担当，新时代青年情怀的大格局</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 ？</a:t>
            </a:r>
          </a:p>
        </p:txBody>
      </p:sp>
    </p:spTree>
    <p:extLst>
      <p:ext uri="{BB962C8B-B14F-4D97-AF65-F5344CB8AC3E}">
        <p14:creationId xmlns:p14="http://schemas.microsoft.com/office/powerpoint/2010/main" val="3196610455"/>
      </p:ext>
    </p:extLst>
  </p:cSld>
  <p:clrMapOvr>
    <a:masterClrMapping/>
  </p:clrMapOvr>
  <p:transition spd="slow">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p:nvPr>
        </p:nvSpPr>
        <p:spPr>
          <a:xfrm>
            <a:off x="740886" y="344329"/>
            <a:ext cx="8063865" cy="1344930"/>
          </a:xfrm>
        </p:spPr>
        <p:txBody>
          <a:bodyPr wrap="square" lIns="91440" tIns="45720" rIns="91440" bIns="45720" anchor="ctr"/>
          <a:lstStyle/>
          <a:p>
            <a:pPr algn="ctr"/>
            <a:r>
              <a:rPr lang="zh-CN" altLang="en-US" sz="3600" dirty="0">
                <a:solidFill>
                  <a:srgbClr val="FFFF00"/>
                </a:solidFill>
                <a:latin typeface="宋体" panose="02010600030101010101" pitchFamily="2" charset="-122"/>
                <a:sym typeface="+mn-ea"/>
              </a:rPr>
              <a:t>简化、重构、统筹</a:t>
            </a:r>
            <a:endParaRPr lang="zh-CN" altLang="en-US" sz="3600" dirty="0">
              <a:solidFill>
                <a:srgbClr val="FFFF00"/>
              </a:solidFill>
              <a:latin typeface="宋体" panose="02010600030101010101" pitchFamily="2" charset="-122"/>
              <a:ea typeface="隶书" panose="02010509060101010101" pitchFamily="49" charset="-122"/>
              <a:sym typeface="+mn-ea"/>
            </a:endParaRPr>
          </a:p>
        </p:txBody>
      </p:sp>
      <p:sp>
        <p:nvSpPr>
          <p:cNvPr id="27650" name="Text Box 14"/>
          <p:cNvSpPr txBox="1"/>
          <p:nvPr/>
        </p:nvSpPr>
        <p:spPr>
          <a:xfrm flipH="1">
            <a:off x="1184275" y="2133600"/>
            <a:ext cx="184150" cy="641350"/>
          </a:xfrm>
          <a:prstGeom prst="rect">
            <a:avLst/>
          </a:prstGeom>
          <a:noFill/>
          <a:ln w="12700">
            <a:noFill/>
          </a:ln>
        </p:spPr>
        <p:txBody>
          <a:bodyPr anchor="t">
            <a:spAutoFit/>
          </a:bodyPr>
          <a:lstStyle/>
          <a:p>
            <a:pPr lvl="0" indent="0" algn="ctr"/>
            <a:endParaRPr lang="zh-CN" altLang="en-US" dirty="0">
              <a:latin typeface="Arial" panose="020B0604020202020204" pitchFamily="34" charset="0"/>
              <a:ea typeface="宋体" panose="02010600030101010101" pitchFamily="2" charset="-122"/>
            </a:endParaRPr>
          </a:p>
        </p:txBody>
      </p:sp>
      <p:sp>
        <p:nvSpPr>
          <p:cNvPr id="27651" name="Text Box 16"/>
          <p:cNvSpPr txBox="1"/>
          <p:nvPr/>
        </p:nvSpPr>
        <p:spPr>
          <a:xfrm>
            <a:off x="1028700" y="2047875"/>
            <a:ext cx="1639888" cy="469900"/>
          </a:xfrm>
          <a:prstGeom prst="rect">
            <a:avLst/>
          </a:prstGeom>
          <a:noFill/>
          <a:ln w="12700" cap="flat" cmpd="sng">
            <a:solidFill>
              <a:srgbClr val="FFFF00"/>
            </a:solidFill>
            <a:prstDash val="solid"/>
            <a:miter/>
            <a:headEnd type="none" w="med" len="med"/>
            <a:tailEnd type="none" w="med" len="med"/>
          </a:ln>
        </p:spPr>
        <p:txBody>
          <a:bodyPr anchor="t">
            <a:spAutoFit/>
          </a:bodyPr>
          <a:lstStyle/>
          <a:p>
            <a:pPr lvl="0" indent="0" algn="ctr"/>
            <a:r>
              <a:rPr lang="zh-CN" altLang="en-US" sz="2400" b="1" dirty="0">
                <a:solidFill>
                  <a:srgbClr val="FF0000"/>
                </a:solidFill>
                <a:latin typeface="Arial" panose="020B0604020202020204" pitchFamily="34" charset="0"/>
                <a:ea typeface="宋体" panose="02010600030101010101" pitchFamily="2" charset="-122"/>
              </a:rPr>
              <a:t>经济生活</a:t>
            </a:r>
          </a:p>
        </p:txBody>
      </p:sp>
      <p:sp>
        <p:nvSpPr>
          <p:cNvPr id="27652" name="Text Box 17"/>
          <p:cNvSpPr txBox="1"/>
          <p:nvPr/>
        </p:nvSpPr>
        <p:spPr>
          <a:xfrm>
            <a:off x="3048000" y="2060575"/>
            <a:ext cx="1693863" cy="457200"/>
          </a:xfrm>
          <a:prstGeom prst="rect">
            <a:avLst/>
          </a:prstGeom>
          <a:noFill/>
          <a:ln w="12700" cap="flat" cmpd="sng">
            <a:solidFill>
              <a:srgbClr val="FFFF00"/>
            </a:solidFill>
            <a:prstDash val="solid"/>
            <a:miter/>
            <a:headEnd type="none" w="med" len="med"/>
            <a:tailEnd type="none" w="med" len="med"/>
          </a:ln>
        </p:spPr>
        <p:txBody>
          <a:bodyPr wrap="square" anchor="t">
            <a:spAutoFit/>
          </a:bodyPr>
          <a:lstStyle/>
          <a:p>
            <a:pPr lvl="0" indent="0" algn="ctr"/>
            <a:r>
              <a:rPr lang="zh-CN" altLang="en-US" sz="2400" b="1" dirty="0">
                <a:solidFill>
                  <a:srgbClr val="FF0000"/>
                </a:solidFill>
                <a:latin typeface="Arial" panose="020B0604020202020204" pitchFamily="34" charset="0"/>
                <a:ea typeface="宋体" panose="02010600030101010101" pitchFamily="2" charset="-122"/>
              </a:rPr>
              <a:t>政治生活</a:t>
            </a:r>
          </a:p>
        </p:txBody>
      </p:sp>
      <p:sp>
        <p:nvSpPr>
          <p:cNvPr id="27653" name="Text Box 18"/>
          <p:cNvSpPr txBox="1"/>
          <p:nvPr/>
        </p:nvSpPr>
        <p:spPr>
          <a:xfrm>
            <a:off x="5102225" y="2060575"/>
            <a:ext cx="1584325" cy="469900"/>
          </a:xfrm>
          <a:prstGeom prst="rect">
            <a:avLst/>
          </a:prstGeom>
          <a:noFill/>
          <a:ln w="12700" cap="flat" cmpd="sng">
            <a:solidFill>
              <a:srgbClr val="FFFF00"/>
            </a:solidFill>
            <a:prstDash val="solid"/>
            <a:miter/>
            <a:headEnd type="none" w="med" len="med"/>
            <a:tailEnd type="none" w="med" len="med"/>
          </a:ln>
        </p:spPr>
        <p:txBody>
          <a:bodyPr anchor="t">
            <a:spAutoFit/>
          </a:bodyPr>
          <a:lstStyle/>
          <a:p>
            <a:pPr lvl="0" indent="0" algn="ctr"/>
            <a:r>
              <a:rPr lang="zh-CN" altLang="en-US" sz="2400" b="1" dirty="0">
                <a:solidFill>
                  <a:srgbClr val="FF0000"/>
                </a:solidFill>
                <a:latin typeface="Arial" panose="020B0604020202020204" pitchFamily="34" charset="0"/>
                <a:ea typeface="宋体" panose="02010600030101010101" pitchFamily="2" charset="-122"/>
              </a:rPr>
              <a:t>文化生活</a:t>
            </a:r>
          </a:p>
        </p:txBody>
      </p:sp>
      <p:sp>
        <p:nvSpPr>
          <p:cNvPr id="27654" name="Text Box 19"/>
          <p:cNvSpPr txBox="1"/>
          <p:nvPr/>
        </p:nvSpPr>
        <p:spPr>
          <a:xfrm>
            <a:off x="6904038" y="2081213"/>
            <a:ext cx="1798637" cy="469900"/>
          </a:xfrm>
          <a:prstGeom prst="rect">
            <a:avLst/>
          </a:prstGeom>
          <a:noFill/>
          <a:ln w="12700" cap="flat" cmpd="sng">
            <a:solidFill>
              <a:srgbClr val="FFFF00"/>
            </a:solidFill>
            <a:prstDash val="solid"/>
            <a:miter/>
            <a:headEnd type="none" w="med" len="med"/>
            <a:tailEnd type="none" w="med" len="med"/>
          </a:ln>
        </p:spPr>
        <p:txBody>
          <a:bodyPr anchor="t">
            <a:spAutoFit/>
          </a:bodyPr>
          <a:lstStyle/>
          <a:p>
            <a:pPr lvl="0" indent="0" algn="ctr"/>
            <a:r>
              <a:rPr lang="zh-CN" altLang="en-US" sz="2400" b="1" dirty="0">
                <a:solidFill>
                  <a:srgbClr val="FF0000"/>
                </a:solidFill>
                <a:latin typeface="Arial" panose="020B0604020202020204" pitchFamily="34" charset="0"/>
                <a:ea typeface="宋体" panose="02010600030101010101" pitchFamily="2" charset="-122"/>
              </a:rPr>
              <a:t>生活与哲学</a:t>
            </a:r>
          </a:p>
        </p:txBody>
      </p:sp>
      <p:sp>
        <p:nvSpPr>
          <p:cNvPr id="27655" name="Text Box 20"/>
          <p:cNvSpPr txBox="1"/>
          <p:nvPr/>
        </p:nvSpPr>
        <p:spPr>
          <a:xfrm>
            <a:off x="900113" y="3176588"/>
            <a:ext cx="1690687" cy="1198880"/>
          </a:xfrm>
          <a:prstGeom prst="rect">
            <a:avLst/>
          </a:prstGeom>
          <a:solidFill>
            <a:schemeClr val="accent1"/>
          </a:solidFill>
          <a:ln w="12700" cap="flat" cmpd="sng">
            <a:solidFill>
              <a:srgbClr val="FFFF00"/>
            </a:solidFill>
            <a:prstDash val="solid"/>
            <a:miter/>
            <a:headEnd type="none" w="med" len="med"/>
            <a:tailEnd type="none" w="med" len="med"/>
          </a:ln>
        </p:spPr>
        <p:txBody>
          <a:bodyPr wrap="square" anchor="t">
            <a:spAutoFit/>
          </a:bodyPr>
          <a:lstStyle/>
          <a:p>
            <a:pPr lvl="0" indent="0" algn="ctr"/>
            <a:r>
              <a:rPr lang="zh-CN" altLang="en-US" sz="2400" b="1" dirty="0">
                <a:solidFill>
                  <a:srgbClr val="C00000"/>
                </a:solidFill>
                <a:latin typeface="Arial" panose="020B0604020202020204" pitchFamily="34" charset="0"/>
                <a:ea typeface="Arial" panose="020B0604020202020204" pitchFamily="34" charset="0"/>
              </a:rPr>
              <a:t>中国特色</a:t>
            </a:r>
          </a:p>
          <a:p>
            <a:pPr lvl="0" indent="0" algn="ctr"/>
            <a:r>
              <a:rPr lang="zh-CN" altLang="en-US" sz="2400" b="1" dirty="0">
                <a:solidFill>
                  <a:srgbClr val="C00000"/>
                </a:solidFill>
                <a:latin typeface="Arial" panose="020B0604020202020204" pitchFamily="34" charset="0"/>
                <a:ea typeface="Arial" panose="020B0604020202020204" pitchFamily="34" charset="0"/>
              </a:rPr>
              <a:t>社会主义</a:t>
            </a:r>
          </a:p>
          <a:p>
            <a:pPr lvl="0" indent="0" algn="ctr"/>
            <a:r>
              <a:rPr lang="zh-CN" altLang="en-US" sz="2400" b="1" dirty="0">
                <a:solidFill>
                  <a:srgbClr val="FFFF00"/>
                </a:solidFill>
                <a:latin typeface="Arial" panose="020B0604020202020204" pitchFamily="34" charset="0"/>
                <a:ea typeface="Arial" panose="020B0604020202020204" pitchFamily="34" charset="0"/>
              </a:rPr>
              <a:t>（</a:t>
            </a:r>
            <a:r>
              <a:rPr lang="en-US" altLang="zh-CN" sz="2400" b="1" dirty="0">
                <a:solidFill>
                  <a:srgbClr val="FFFF00"/>
                </a:solidFill>
                <a:latin typeface="Arial" panose="020B0604020202020204" pitchFamily="34" charset="0"/>
                <a:ea typeface="Arial" panose="020B0604020202020204" pitchFamily="34" charset="0"/>
              </a:rPr>
              <a:t>1</a:t>
            </a:r>
            <a:r>
              <a:rPr lang="zh-CN" altLang="en-US" sz="2400" b="1" dirty="0">
                <a:solidFill>
                  <a:srgbClr val="FFFF00"/>
                </a:solidFill>
                <a:latin typeface="Arial" panose="020B0604020202020204" pitchFamily="34" charset="0"/>
              </a:rPr>
              <a:t>学分）</a:t>
            </a:r>
          </a:p>
        </p:txBody>
      </p:sp>
      <p:sp>
        <p:nvSpPr>
          <p:cNvPr id="27656" name="Text Box 21"/>
          <p:cNvSpPr txBox="1"/>
          <p:nvPr/>
        </p:nvSpPr>
        <p:spPr>
          <a:xfrm>
            <a:off x="4986338" y="3141663"/>
            <a:ext cx="1814512" cy="1198880"/>
          </a:xfrm>
          <a:prstGeom prst="rect">
            <a:avLst/>
          </a:prstGeom>
          <a:solidFill>
            <a:schemeClr val="accent1"/>
          </a:solidFill>
          <a:ln w="12700" cap="flat" cmpd="sng">
            <a:solidFill>
              <a:srgbClr val="FFFF00"/>
            </a:solidFill>
            <a:prstDash val="solid"/>
            <a:miter/>
            <a:headEnd type="none" w="med" len="med"/>
            <a:tailEnd type="none" w="med" len="med"/>
          </a:ln>
        </p:spPr>
        <p:txBody>
          <a:bodyPr wrap="square" anchor="t">
            <a:spAutoFit/>
          </a:bodyPr>
          <a:lstStyle/>
          <a:p>
            <a:pPr lvl="0" indent="0" algn="ctr">
              <a:lnSpc>
                <a:spcPct val="150000"/>
              </a:lnSpc>
            </a:pPr>
            <a:r>
              <a:rPr lang="zh-CN" altLang="en-US" sz="2400" b="1" dirty="0">
                <a:solidFill>
                  <a:srgbClr val="C00000"/>
                </a:solidFill>
                <a:latin typeface="Arial" panose="020B0604020202020204" pitchFamily="34" charset="0"/>
                <a:ea typeface="宋体" panose="02010600030101010101" pitchFamily="2" charset="-122"/>
              </a:rPr>
              <a:t>政治与法治</a:t>
            </a:r>
          </a:p>
          <a:p>
            <a:pPr lvl="0" indent="0" algn="ctr">
              <a:lnSpc>
                <a:spcPct val="150000"/>
              </a:lnSpc>
            </a:pPr>
            <a:r>
              <a:rPr lang="zh-CN" altLang="en-US" sz="2400" b="1" dirty="0">
                <a:solidFill>
                  <a:srgbClr val="FFFF00"/>
                </a:solidFill>
                <a:latin typeface="Arial" panose="020B0604020202020204" pitchFamily="34" charset="0"/>
                <a:ea typeface="宋体" panose="02010600030101010101" pitchFamily="2" charset="-122"/>
              </a:rPr>
              <a:t>（</a:t>
            </a:r>
            <a:r>
              <a:rPr lang="en-US" altLang="zh-CN" sz="2400" b="1" dirty="0">
                <a:solidFill>
                  <a:srgbClr val="FFFF00"/>
                </a:solidFill>
                <a:latin typeface="Arial" panose="020B0604020202020204" pitchFamily="34" charset="0"/>
                <a:ea typeface="宋体" panose="02010600030101010101" pitchFamily="2" charset="-122"/>
              </a:rPr>
              <a:t>2</a:t>
            </a:r>
            <a:r>
              <a:rPr lang="zh-CN" altLang="en-US" sz="2400" b="1" dirty="0">
                <a:solidFill>
                  <a:srgbClr val="FFFF00"/>
                </a:solidFill>
                <a:latin typeface="Arial" panose="020B0604020202020204" pitchFamily="34" charset="0"/>
                <a:ea typeface="宋体" panose="02010600030101010101" pitchFamily="2" charset="-122"/>
              </a:rPr>
              <a:t>学分）</a:t>
            </a:r>
          </a:p>
        </p:txBody>
      </p:sp>
      <p:sp>
        <p:nvSpPr>
          <p:cNvPr id="27657" name="Text Box 22"/>
          <p:cNvSpPr txBox="1"/>
          <p:nvPr/>
        </p:nvSpPr>
        <p:spPr>
          <a:xfrm>
            <a:off x="6983413" y="3141663"/>
            <a:ext cx="1836737" cy="1198880"/>
          </a:xfrm>
          <a:prstGeom prst="rect">
            <a:avLst/>
          </a:prstGeom>
          <a:solidFill>
            <a:schemeClr val="accent1"/>
          </a:solidFill>
          <a:ln w="12700" cap="flat" cmpd="sng">
            <a:solidFill>
              <a:srgbClr val="FFFF00"/>
            </a:solidFill>
            <a:prstDash val="solid"/>
            <a:miter/>
            <a:headEnd type="none" w="med" len="med"/>
            <a:tailEnd type="none" w="med" len="med"/>
          </a:ln>
        </p:spPr>
        <p:txBody>
          <a:bodyPr wrap="square" anchor="t">
            <a:spAutoFit/>
          </a:bodyPr>
          <a:lstStyle/>
          <a:p>
            <a:pPr lvl="0" indent="0" algn="ctr">
              <a:lnSpc>
                <a:spcPct val="150000"/>
              </a:lnSpc>
            </a:pPr>
            <a:r>
              <a:rPr lang="zh-CN" altLang="en-US" sz="2400" b="1" dirty="0">
                <a:solidFill>
                  <a:srgbClr val="C00000"/>
                </a:solidFill>
                <a:latin typeface="Arial" panose="020B0604020202020204" pitchFamily="34" charset="0"/>
                <a:ea typeface="宋体" panose="02010600030101010101" pitchFamily="2" charset="-122"/>
              </a:rPr>
              <a:t>哲学与文化</a:t>
            </a:r>
          </a:p>
          <a:p>
            <a:pPr lvl="0" indent="0" algn="just">
              <a:lnSpc>
                <a:spcPct val="150000"/>
              </a:lnSpc>
            </a:pPr>
            <a:r>
              <a:rPr lang="zh-CN" altLang="en-US" sz="2400" b="1" dirty="0">
                <a:solidFill>
                  <a:srgbClr val="FFFF00"/>
                </a:solidFill>
                <a:latin typeface="Arial" panose="020B0604020202020204" pitchFamily="34" charset="0"/>
                <a:ea typeface="宋体" panose="02010600030101010101" pitchFamily="2" charset="-122"/>
              </a:rPr>
              <a:t>（</a:t>
            </a:r>
            <a:r>
              <a:rPr lang="en-US" altLang="zh-CN" sz="2400" b="1" dirty="0">
                <a:solidFill>
                  <a:srgbClr val="FFFF00"/>
                </a:solidFill>
                <a:latin typeface="Arial" panose="020B0604020202020204" pitchFamily="34" charset="0"/>
                <a:ea typeface="宋体" panose="02010600030101010101" pitchFamily="2" charset="-122"/>
              </a:rPr>
              <a:t>2</a:t>
            </a:r>
            <a:r>
              <a:rPr lang="zh-CN" altLang="en-US" sz="2400" b="1" dirty="0">
                <a:solidFill>
                  <a:srgbClr val="FFFF00"/>
                </a:solidFill>
                <a:latin typeface="Arial" panose="020B0604020202020204" pitchFamily="34" charset="0"/>
                <a:ea typeface="宋体" panose="02010600030101010101" pitchFamily="2" charset="-122"/>
              </a:rPr>
              <a:t>学分）</a:t>
            </a:r>
          </a:p>
        </p:txBody>
      </p:sp>
      <p:sp>
        <p:nvSpPr>
          <p:cNvPr id="27658" name="Text Box 23"/>
          <p:cNvSpPr txBox="1"/>
          <p:nvPr/>
        </p:nvSpPr>
        <p:spPr>
          <a:xfrm>
            <a:off x="5859692" y="5011403"/>
            <a:ext cx="1760855" cy="460375"/>
          </a:xfrm>
          <a:prstGeom prst="rect">
            <a:avLst/>
          </a:prstGeom>
          <a:solidFill>
            <a:schemeClr val="accent1"/>
          </a:solidFill>
          <a:ln w="12700" cap="flat" cmpd="sng">
            <a:solidFill>
              <a:srgbClr val="FFFF00"/>
            </a:solidFill>
            <a:prstDash val="solid"/>
            <a:miter/>
            <a:headEnd type="none" w="med" len="med"/>
            <a:tailEnd type="none" w="med" len="med"/>
          </a:ln>
        </p:spPr>
        <p:txBody>
          <a:bodyPr wrap="square" anchor="t">
            <a:spAutoFit/>
          </a:bodyPr>
          <a:lstStyle/>
          <a:p>
            <a:pPr lvl="0" indent="0" algn="ctr"/>
            <a:r>
              <a:rPr lang="zh-CN" altLang="en-US" sz="2400" b="1" dirty="0">
                <a:solidFill>
                  <a:srgbClr val="C00000"/>
                </a:solidFill>
                <a:sym typeface="+mn-ea"/>
              </a:rPr>
              <a:t>逻辑与思维</a:t>
            </a:r>
            <a:endParaRPr lang="zh-CN" altLang="en-US" sz="2400" b="1" dirty="0">
              <a:solidFill>
                <a:srgbClr val="C00000"/>
              </a:solidFill>
              <a:latin typeface="Arial" panose="020B0604020202020204" pitchFamily="34" charset="0"/>
              <a:ea typeface="宋体" panose="02010600030101010101" pitchFamily="2" charset="-122"/>
            </a:endParaRPr>
          </a:p>
        </p:txBody>
      </p:sp>
      <p:sp>
        <p:nvSpPr>
          <p:cNvPr id="27659" name="Text Box 24"/>
          <p:cNvSpPr txBox="1"/>
          <p:nvPr/>
        </p:nvSpPr>
        <p:spPr>
          <a:xfrm>
            <a:off x="3563938" y="5013325"/>
            <a:ext cx="1871662" cy="469900"/>
          </a:xfrm>
          <a:prstGeom prst="rect">
            <a:avLst/>
          </a:prstGeom>
          <a:solidFill>
            <a:schemeClr val="accent1"/>
          </a:solidFill>
          <a:ln w="12700" cap="flat" cmpd="sng">
            <a:solidFill>
              <a:srgbClr val="FFFF00"/>
            </a:solidFill>
            <a:prstDash val="solid"/>
            <a:miter/>
            <a:headEnd type="none" w="med" len="med"/>
            <a:tailEnd type="none" w="med" len="med"/>
          </a:ln>
        </p:spPr>
        <p:txBody>
          <a:bodyPr anchor="t">
            <a:spAutoFit/>
          </a:bodyPr>
          <a:lstStyle/>
          <a:p>
            <a:pPr lvl="0" indent="0" algn="ctr"/>
            <a:r>
              <a:rPr lang="zh-CN" altLang="en-US" sz="2400" b="1" dirty="0">
                <a:solidFill>
                  <a:srgbClr val="C00000"/>
                </a:solidFill>
                <a:latin typeface="Arial" panose="020B0604020202020204" pitchFamily="34" charset="0"/>
                <a:ea typeface="宋体" panose="02010600030101010101" pitchFamily="2" charset="-122"/>
              </a:rPr>
              <a:t>法律与生活</a:t>
            </a:r>
          </a:p>
        </p:txBody>
      </p:sp>
      <p:sp>
        <p:nvSpPr>
          <p:cNvPr id="27660" name="文本框 9236"/>
          <p:cNvSpPr txBox="1"/>
          <p:nvPr/>
        </p:nvSpPr>
        <p:spPr>
          <a:xfrm>
            <a:off x="1455262" y="5522913"/>
            <a:ext cx="6635115" cy="1014730"/>
          </a:xfrm>
          <a:prstGeom prst="rect">
            <a:avLst/>
          </a:prstGeom>
          <a:noFill/>
          <a:ln w="12700">
            <a:noFill/>
          </a:ln>
        </p:spPr>
        <p:txBody>
          <a:bodyPr wrap="none" anchor="t">
            <a:spAutoFit/>
          </a:bodyPr>
          <a:lstStyle/>
          <a:p>
            <a:pPr lvl="0" indent="0" algn="ctr">
              <a:lnSpc>
                <a:spcPct val="150000"/>
              </a:lnSpc>
            </a:pPr>
            <a:r>
              <a:rPr lang="zh-CN" altLang="en-US" sz="2000" b="1" dirty="0">
                <a:solidFill>
                  <a:srgbClr val="FF0000"/>
                </a:solidFill>
                <a:latin typeface="Arial" panose="020B0604020202020204" pitchFamily="34" charset="0"/>
                <a:ea typeface="宋体" panose="02010600030101010101" pitchFamily="2" charset="-122"/>
              </a:rPr>
              <a:t>◆ </a:t>
            </a:r>
            <a:r>
              <a:rPr lang="zh-CN" altLang="en-US" sz="2000" b="1" dirty="0">
                <a:solidFill>
                  <a:srgbClr val="FFFF00"/>
                </a:solidFill>
                <a:latin typeface="Arial" panose="020B0604020202020204" pitchFamily="34" charset="0"/>
                <a:ea typeface="宋体" panose="02010600030101010101" pitchFamily="2" charset="-122"/>
              </a:rPr>
              <a:t>一是简化（课时与容量）；二是重构（内容与活动）；</a:t>
            </a:r>
            <a:endParaRPr lang="en-US" altLang="zh-CN" sz="2000" b="1" dirty="0">
              <a:solidFill>
                <a:srgbClr val="FFFF00"/>
              </a:solidFill>
              <a:latin typeface="Arial" panose="020B0604020202020204" pitchFamily="34" charset="0"/>
              <a:ea typeface="宋体" panose="02010600030101010101" pitchFamily="2" charset="-122"/>
            </a:endParaRPr>
          </a:p>
          <a:p>
            <a:pPr lvl="0" indent="0" algn="ctr">
              <a:lnSpc>
                <a:spcPct val="150000"/>
              </a:lnSpc>
            </a:pPr>
            <a:r>
              <a:rPr lang="zh-CN" altLang="en-US" sz="2000" b="1" dirty="0">
                <a:solidFill>
                  <a:srgbClr val="FFFF00"/>
                </a:solidFill>
                <a:latin typeface="Arial" panose="020B0604020202020204" pitchFamily="34" charset="0"/>
                <a:ea typeface="宋体" panose="02010600030101010101" pitchFamily="2" charset="-122"/>
              </a:rPr>
              <a:t>三是统筹（必修与必选</a:t>
            </a:r>
            <a:r>
              <a:rPr lang="en-US" altLang="zh-CN" sz="2000" b="1" dirty="0">
                <a:solidFill>
                  <a:srgbClr val="FFFF00"/>
                </a:solidFill>
                <a:latin typeface="Arial" panose="020B0604020202020204" pitchFamily="34" charset="0"/>
                <a:ea typeface="宋体" panose="02010600030101010101" pitchFamily="2" charset="-122"/>
              </a:rPr>
              <a:t>)</a:t>
            </a:r>
            <a:endParaRPr lang="zh-CN" altLang="en-US" sz="2000" b="1" dirty="0">
              <a:solidFill>
                <a:srgbClr val="FFFF00"/>
              </a:solidFill>
              <a:latin typeface="Arial" panose="020B0604020202020204" pitchFamily="34" charset="0"/>
              <a:ea typeface="宋体" panose="02010600030101010101" pitchFamily="2" charset="-122"/>
            </a:endParaRPr>
          </a:p>
        </p:txBody>
      </p:sp>
      <p:sp>
        <p:nvSpPr>
          <p:cNvPr id="27661" name="Text Box 24"/>
          <p:cNvSpPr txBox="1"/>
          <p:nvPr/>
        </p:nvSpPr>
        <p:spPr>
          <a:xfrm>
            <a:off x="900430" y="5013960"/>
            <a:ext cx="2405380" cy="460375"/>
          </a:xfrm>
          <a:prstGeom prst="rect">
            <a:avLst/>
          </a:prstGeom>
          <a:solidFill>
            <a:schemeClr val="accent1"/>
          </a:solidFill>
          <a:ln w="12700" cap="flat" cmpd="sng">
            <a:solidFill>
              <a:srgbClr val="FFFF00"/>
            </a:solidFill>
            <a:prstDash val="solid"/>
            <a:miter/>
            <a:headEnd type="none" w="med" len="med"/>
            <a:tailEnd type="none" w="med" len="med"/>
          </a:ln>
        </p:spPr>
        <p:txBody>
          <a:bodyPr wrap="square" anchor="t">
            <a:spAutoFit/>
          </a:bodyPr>
          <a:lstStyle/>
          <a:p>
            <a:pPr lvl="0" indent="0" algn="ctr"/>
            <a:r>
              <a:rPr lang="zh-CN" altLang="en-US" sz="2400" b="1" dirty="0">
                <a:solidFill>
                  <a:srgbClr val="C00000"/>
                </a:solidFill>
                <a:sym typeface="+mn-ea"/>
              </a:rPr>
              <a:t>国际政治与经济</a:t>
            </a:r>
            <a:endParaRPr lang="zh-CN" altLang="en-US" sz="2400" b="1" dirty="0">
              <a:solidFill>
                <a:srgbClr val="C00000"/>
              </a:solidFill>
              <a:latin typeface="Arial" panose="020B0604020202020204" pitchFamily="34" charset="0"/>
              <a:ea typeface="宋体" panose="02010600030101010101" pitchFamily="2" charset="-122"/>
            </a:endParaRPr>
          </a:p>
        </p:txBody>
      </p:sp>
      <p:sp>
        <p:nvSpPr>
          <p:cNvPr id="27662" name="Text Box 17"/>
          <p:cNvSpPr txBox="1"/>
          <p:nvPr/>
        </p:nvSpPr>
        <p:spPr>
          <a:xfrm>
            <a:off x="1816100" y="4511582"/>
            <a:ext cx="4984750" cy="398780"/>
          </a:xfrm>
          <a:prstGeom prst="rect">
            <a:avLst/>
          </a:prstGeom>
          <a:noFill/>
          <a:ln w="12700" cap="flat" cmpd="sng">
            <a:solidFill>
              <a:srgbClr val="FFFF00"/>
            </a:solidFill>
            <a:prstDash val="solid"/>
            <a:miter/>
            <a:headEnd type="none" w="med" len="med"/>
            <a:tailEnd type="none" w="med" len="med"/>
          </a:ln>
        </p:spPr>
        <p:txBody>
          <a:bodyPr wrap="square" anchor="t">
            <a:spAutoFit/>
          </a:bodyPr>
          <a:lstStyle/>
          <a:p>
            <a:pPr lvl="0" indent="0" algn="ctr"/>
            <a:r>
              <a:rPr lang="en-US" altLang="zh-CN" sz="2000" b="1" dirty="0">
                <a:solidFill>
                  <a:schemeClr val="accent1"/>
                </a:solidFill>
                <a:latin typeface="Arial" panose="020B0604020202020204" pitchFamily="34" charset="0"/>
                <a:ea typeface="宋体" panose="02010600030101010101" pitchFamily="2" charset="-122"/>
              </a:rPr>
              <a:t>6</a:t>
            </a:r>
            <a:r>
              <a:rPr lang="zh-CN" altLang="en-US" sz="2000" b="1" dirty="0">
                <a:solidFill>
                  <a:schemeClr val="accent1"/>
                </a:solidFill>
                <a:latin typeface="Arial" panose="020B0604020202020204" pitchFamily="34" charset="0"/>
                <a:ea typeface="宋体" panose="02010600030101010101" pitchFamily="2" charset="-122"/>
              </a:rPr>
              <a:t>个</a:t>
            </a:r>
            <a:r>
              <a:rPr lang="zh-CN" altLang="en-US" sz="2000" b="1" dirty="0">
                <a:solidFill>
                  <a:schemeClr val="accent1"/>
                </a:solidFill>
                <a:sym typeface="+mn-ea"/>
              </a:rPr>
              <a:t>选修</a:t>
            </a:r>
            <a:r>
              <a:rPr lang="zh-CN" altLang="en-US" sz="2000" b="1" dirty="0">
                <a:solidFill>
                  <a:schemeClr val="accent1"/>
                </a:solidFill>
                <a:latin typeface="Arial" panose="020B0604020202020204" pitchFamily="34" charset="0"/>
                <a:ea typeface="宋体" panose="02010600030101010101" pitchFamily="2" charset="-122"/>
              </a:rPr>
              <a:t>模块       </a:t>
            </a:r>
            <a:r>
              <a:rPr lang="en-US" altLang="zh-CN" sz="20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3</a:t>
            </a:r>
            <a:r>
              <a:rPr lang="zh-CN" altLang="en-US" sz="2000" b="1" dirty="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个选择性必修</a:t>
            </a:r>
            <a:r>
              <a:rPr lang="zh-CN" altLang="en-US" sz="2000" b="1" dirty="0" smtClean="0">
                <a:solidFill>
                  <a:schemeClr val="accent1"/>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模块</a:t>
            </a:r>
            <a:endParaRPr lang="zh-CN" altLang="en-US" sz="2000" b="1" dirty="0">
              <a:solidFill>
                <a:schemeClr val="accent1"/>
              </a:solidFill>
              <a:latin typeface="Arial" panose="020B0604020202020204" pitchFamily="34" charset="0"/>
              <a:ea typeface="宋体" panose="02010600030101010101" pitchFamily="2" charset="-122"/>
              <a:sym typeface="+mn-ea"/>
            </a:endParaRPr>
          </a:p>
        </p:txBody>
      </p:sp>
      <p:cxnSp>
        <p:nvCxnSpPr>
          <p:cNvPr id="3" name="直接箭头连接符 2"/>
          <p:cNvCxnSpPr/>
          <p:nvPr/>
        </p:nvCxnSpPr>
        <p:spPr>
          <a:xfrm>
            <a:off x="3769509" y="4710972"/>
            <a:ext cx="360363" cy="0"/>
          </a:xfrm>
          <a:prstGeom prst="straightConnector1">
            <a:avLst/>
          </a:prstGeom>
          <a:ln w="28575">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flipH="1">
            <a:off x="2779713" y="4881563"/>
            <a:ext cx="14288" cy="131763"/>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a:endCxn id="27659" idx="0"/>
          </p:cNvCxnSpPr>
          <p:nvPr/>
        </p:nvCxnSpPr>
        <p:spPr>
          <a:xfrm>
            <a:off x="4498975" y="4868863"/>
            <a:ext cx="1588" cy="144463"/>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a:endCxn id="27659" idx="0"/>
          </p:cNvCxnSpPr>
          <p:nvPr/>
        </p:nvCxnSpPr>
        <p:spPr>
          <a:xfrm>
            <a:off x="6627813" y="4903788"/>
            <a:ext cx="31750" cy="109538"/>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27667" name="Text Box 21"/>
          <p:cNvSpPr txBox="1"/>
          <p:nvPr/>
        </p:nvSpPr>
        <p:spPr>
          <a:xfrm>
            <a:off x="2938463" y="3141663"/>
            <a:ext cx="1803400" cy="1198880"/>
          </a:xfrm>
          <a:prstGeom prst="rect">
            <a:avLst/>
          </a:prstGeom>
          <a:solidFill>
            <a:schemeClr val="accent1"/>
          </a:solidFill>
          <a:ln w="12700" cap="flat" cmpd="sng">
            <a:solidFill>
              <a:srgbClr val="FFFF00"/>
            </a:solidFill>
            <a:prstDash val="solid"/>
            <a:miter/>
            <a:headEnd type="none" w="med" len="med"/>
            <a:tailEnd type="none" w="med" len="med"/>
          </a:ln>
        </p:spPr>
        <p:txBody>
          <a:bodyPr wrap="square" anchor="t">
            <a:spAutoFit/>
          </a:bodyPr>
          <a:lstStyle/>
          <a:p>
            <a:pPr lvl="0" indent="0" algn="ctr">
              <a:lnSpc>
                <a:spcPct val="150000"/>
              </a:lnSpc>
            </a:pPr>
            <a:r>
              <a:rPr lang="zh-CN" altLang="en-US" sz="2400" b="1" dirty="0">
                <a:solidFill>
                  <a:srgbClr val="C00000"/>
                </a:solidFill>
                <a:latin typeface="Arial" panose="020B0604020202020204" pitchFamily="34" charset="0"/>
                <a:ea typeface="宋体" panose="02010600030101010101" pitchFamily="2" charset="-122"/>
              </a:rPr>
              <a:t>经济与社会</a:t>
            </a:r>
          </a:p>
          <a:p>
            <a:pPr lvl="0" indent="0" algn="just">
              <a:lnSpc>
                <a:spcPct val="150000"/>
              </a:lnSpc>
            </a:pPr>
            <a:r>
              <a:rPr lang="zh-CN" altLang="en-US" sz="2400" b="1" dirty="0">
                <a:solidFill>
                  <a:srgbClr val="FFFF00"/>
                </a:solidFill>
                <a:latin typeface="Arial" panose="020B0604020202020204" pitchFamily="34" charset="0"/>
                <a:ea typeface="宋体" panose="02010600030101010101" pitchFamily="2" charset="-122"/>
              </a:rPr>
              <a:t>（</a:t>
            </a:r>
            <a:r>
              <a:rPr lang="en-US" altLang="zh-CN" sz="2400" b="1" dirty="0">
                <a:solidFill>
                  <a:srgbClr val="FFFF00"/>
                </a:solidFill>
                <a:latin typeface="Arial" panose="020B0604020202020204" pitchFamily="34" charset="0"/>
                <a:ea typeface="宋体" panose="02010600030101010101" pitchFamily="2" charset="-122"/>
              </a:rPr>
              <a:t>1</a:t>
            </a:r>
            <a:r>
              <a:rPr lang="zh-CN" altLang="en-US" sz="2400" b="1" dirty="0">
                <a:solidFill>
                  <a:srgbClr val="FFFF00"/>
                </a:solidFill>
                <a:latin typeface="Arial" panose="020B0604020202020204" pitchFamily="34" charset="0"/>
                <a:ea typeface="宋体" panose="02010600030101010101" pitchFamily="2" charset="-122"/>
              </a:rPr>
              <a:t>学分）</a:t>
            </a:r>
          </a:p>
        </p:txBody>
      </p:sp>
      <p:cxnSp>
        <p:nvCxnSpPr>
          <p:cNvPr id="8" name="直接箭头连接符 7"/>
          <p:cNvCxnSpPr>
            <a:endCxn id="27659" idx="0"/>
          </p:cNvCxnSpPr>
          <p:nvPr/>
        </p:nvCxnSpPr>
        <p:spPr>
          <a:xfrm>
            <a:off x="1893888" y="2495550"/>
            <a:ext cx="14288" cy="644525"/>
          </a:xfrm>
          <a:prstGeom prst="straightConnector1">
            <a:avLst/>
          </a:prstGeom>
          <a:ln w="190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a:endCxn id="27659" idx="0"/>
          </p:cNvCxnSpPr>
          <p:nvPr/>
        </p:nvCxnSpPr>
        <p:spPr>
          <a:xfrm>
            <a:off x="1835150" y="2511425"/>
            <a:ext cx="2005013" cy="577850"/>
          </a:xfrm>
          <a:prstGeom prst="straightConnector1">
            <a:avLst/>
          </a:prstGeom>
          <a:ln w="190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0" name="直接箭头连接符 9"/>
          <p:cNvCxnSpPr>
            <a:endCxn id="27659" idx="0"/>
          </p:cNvCxnSpPr>
          <p:nvPr/>
        </p:nvCxnSpPr>
        <p:spPr>
          <a:xfrm flipH="1">
            <a:off x="1997075" y="2551113"/>
            <a:ext cx="1898650" cy="576263"/>
          </a:xfrm>
          <a:prstGeom prst="straightConnector1">
            <a:avLst/>
          </a:prstGeom>
          <a:ln w="190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a:endCxn id="27659" idx="0"/>
          </p:cNvCxnSpPr>
          <p:nvPr/>
        </p:nvCxnSpPr>
        <p:spPr>
          <a:xfrm>
            <a:off x="3998913" y="2551113"/>
            <a:ext cx="1868488" cy="517525"/>
          </a:xfrm>
          <a:prstGeom prst="straightConnector1">
            <a:avLst/>
          </a:prstGeom>
          <a:ln w="190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a:endCxn id="27659" idx="0"/>
          </p:cNvCxnSpPr>
          <p:nvPr/>
        </p:nvCxnSpPr>
        <p:spPr>
          <a:xfrm>
            <a:off x="5997575" y="2530475"/>
            <a:ext cx="1692275" cy="596900"/>
          </a:xfrm>
          <a:prstGeom prst="straightConnector1">
            <a:avLst/>
          </a:prstGeom>
          <a:ln w="190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a:stCxn id="27654" idx="2"/>
            <a:endCxn id="27659" idx="0"/>
          </p:cNvCxnSpPr>
          <p:nvPr/>
        </p:nvCxnSpPr>
        <p:spPr>
          <a:xfrm flipH="1">
            <a:off x="7794625" y="2551113"/>
            <a:ext cx="9525" cy="517525"/>
          </a:xfrm>
          <a:prstGeom prst="straightConnector1">
            <a:avLst/>
          </a:prstGeom>
          <a:ln w="1905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23555" name="AutoShape 4"/>
          <p:cNvSpPr/>
          <p:nvPr/>
        </p:nvSpPr>
        <p:spPr>
          <a:xfrm>
            <a:off x="454025" y="496253"/>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rgbClr val="FF0000"/>
                </a:solidFill>
                <a:latin typeface="Tahoma" panose="020B0604030504040204" pitchFamily="34" charset="0"/>
                <a:ea typeface="隶书" panose="02010509060101010101" pitchFamily="49" charset="-122"/>
              </a:rPr>
              <a:t>概览</a:t>
            </a:r>
            <a:endParaRPr lang="zh-CN" altLang="en-US" sz="3200" dirty="0">
              <a:solidFill>
                <a:srgbClr val="FF0000"/>
              </a:solidFill>
              <a:latin typeface="Tahoma" panose="020B0604030504040204" pitchFamily="34" charset="0"/>
              <a:ea typeface="隶书" panose="02010509060101010101" pitchFamily="49" charset="-122"/>
            </a:endParaRPr>
          </a:p>
        </p:txBody>
      </p:sp>
      <p:sp>
        <p:nvSpPr>
          <p:cNvPr id="2" name="矩形 1"/>
          <p:cNvSpPr/>
          <p:nvPr/>
        </p:nvSpPr>
        <p:spPr>
          <a:xfrm>
            <a:off x="6754842" y="4490408"/>
            <a:ext cx="1766830" cy="400110"/>
          </a:xfrm>
          <a:prstGeom prst="rect">
            <a:avLst/>
          </a:prstGeom>
        </p:spPr>
        <p:txBody>
          <a:bodyPr wrap="none">
            <a:spAutoFit/>
          </a:bodyPr>
          <a:lstStyle/>
          <a:p>
            <a:r>
              <a:rPr lang="en-US" altLang="zh-CN" sz="2000" b="1" dirty="0">
                <a:solidFill>
                  <a:schemeClr val="accent1"/>
                </a:solidFill>
                <a:sym typeface="+mn-ea"/>
              </a:rPr>
              <a:t>+3</a:t>
            </a:r>
            <a:r>
              <a:rPr lang="zh-CN" altLang="en-US" sz="2000" b="1" dirty="0">
                <a:solidFill>
                  <a:schemeClr val="accent1"/>
                </a:solidFill>
                <a:sym typeface="+mn-ea"/>
              </a:rPr>
              <a:t>个选修模块</a:t>
            </a:r>
            <a:endParaRPr lang="zh-CN" altLang="en-US" sz="2000" dirty="0"/>
          </a:p>
        </p:txBody>
      </p:sp>
    </p:spTree>
    <p:extLst>
      <p:ext uri="{BB962C8B-B14F-4D97-AF65-F5344CB8AC3E}">
        <p14:creationId xmlns:p14="http://schemas.microsoft.com/office/powerpoint/2010/main" val="3160579797"/>
      </p:ext>
    </p:extLst>
  </p:cSld>
  <p:clrMapOvr>
    <a:masterClrMapping/>
  </p:clrMapOvr>
  <p:transition spd="slow">
    <p:rand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文本框 79875"/>
          <p:cNvSpPr txBox="1"/>
          <p:nvPr/>
        </p:nvSpPr>
        <p:spPr>
          <a:xfrm>
            <a:off x="1425575" y="654050"/>
            <a:ext cx="311150" cy="639763"/>
          </a:xfrm>
          <a:prstGeom prst="rect">
            <a:avLst/>
          </a:prstGeom>
          <a:noFill/>
          <a:ln w="9525">
            <a:noFill/>
          </a:ln>
        </p:spPr>
        <p:txBody>
          <a:bodyPr wrap="none" anchor="t">
            <a:spAutoFit/>
          </a:bodyPr>
          <a:lstStyle/>
          <a:p>
            <a:pPr lvl="0" indent="0" algn="ctr"/>
            <a:endParaRPr lang="zh-CN" altLang="en-US" dirty="0">
              <a:latin typeface="Tahoma" panose="020B0604030504040204" pitchFamily="34" charset="0"/>
              <a:ea typeface="黑体" panose="02010609060101010101" pitchFamily="49" charset="-122"/>
            </a:endParaRPr>
          </a:p>
        </p:txBody>
      </p:sp>
      <p:sp>
        <p:nvSpPr>
          <p:cNvPr id="21508" name="文本框 79877"/>
          <p:cNvSpPr txBox="1"/>
          <p:nvPr/>
        </p:nvSpPr>
        <p:spPr>
          <a:xfrm>
            <a:off x="1260902" y="1878706"/>
            <a:ext cx="7281651" cy="4201150"/>
          </a:xfrm>
          <a:prstGeom prst="rect">
            <a:avLst/>
          </a:prstGeom>
          <a:noFill/>
          <a:ln w="9525">
            <a:noFill/>
          </a:ln>
        </p:spPr>
        <p:txBody>
          <a:bodyPr wrap="square" anchor="t">
            <a:spAutoFit/>
          </a:bodyPr>
          <a:lstStyle/>
          <a:p>
            <a:pPr marL="1905" lvl="0" indent="282575">
              <a:lnSpc>
                <a:spcPct val="150000"/>
              </a:lnSpc>
              <a:buChar char="•"/>
            </a:pPr>
            <a:r>
              <a:rPr lang="en-US" altLang="en-US" sz="2000" b="1" dirty="0">
                <a:solidFill>
                  <a:srgbClr val="FFFF00"/>
                </a:solidFill>
                <a:latin typeface="宋体" panose="02010600030101010101" pitchFamily="2" charset="-122"/>
                <a:ea typeface="宋体" panose="02010600030101010101" pitchFamily="2" charset="-122"/>
              </a:rPr>
              <a:t>政治认同</a:t>
            </a:r>
            <a:r>
              <a:rPr lang="zh-CN" altLang="en-US" sz="2000" b="1" dirty="0">
                <a:solidFill>
                  <a:srgbClr val="FFFF00"/>
                </a:solidFill>
                <a:latin typeface="宋体" panose="02010600030101010101" pitchFamily="2" charset="-122"/>
                <a:ea typeface="宋体" panose="02010600030101010101" pitchFamily="2" charset="-122"/>
              </a:rPr>
              <a:t>，</a:t>
            </a:r>
            <a:r>
              <a:rPr lang="en-US" altLang="en-US" sz="2000" b="1" dirty="0">
                <a:latin typeface="宋体" panose="02010600030101010101" pitchFamily="2" charset="-122"/>
                <a:ea typeface="宋体" panose="02010600030101010101" pitchFamily="2" charset="-122"/>
              </a:rPr>
              <a:t>决定着学生成长的方向，是</a:t>
            </a:r>
            <a:r>
              <a:rPr lang="zh-CN" altLang="en-US" sz="2000" b="1" dirty="0">
                <a:latin typeface="宋体" panose="02010600030101010101" pitchFamily="2" charset="-122"/>
                <a:ea typeface="宋体" panose="02010600030101010101" pitchFamily="2" charset="-122"/>
              </a:rPr>
              <a:t>科学</a:t>
            </a:r>
            <a:r>
              <a:rPr lang="en-US" altLang="en-US" sz="2000" b="1" dirty="0">
                <a:latin typeface="宋体" panose="02010600030101010101" pitchFamily="2" charset="-122"/>
                <a:ea typeface="宋体" panose="02010600030101010101" pitchFamily="2" charset="-122"/>
              </a:rPr>
              <a:t>精神</a:t>
            </a:r>
            <a:r>
              <a:rPr lang="zh-CN" altLang="en-US" sz="2000" b="1" dirty="0">
                <a:latin typeface="宋体" panose="02010600030101010101" pitchFamily="2" charset="-122"/>
                <a:ea typeface="宋体" panose="02010600030101010101" pitchFamily="2" charset="-122"/>
              </a:rPr>
              <a:t>、</a:t>
            </a:r>
            <a:r>
              <a:rPr lang="en-US" altLang="en-US" sz="2000" b="1" dirty="0">
                <a:latin typeface="宋体" panose="02010600030101010101" pitchFamily="2" charset="-122"/>
                <a:ea typeface="宋体" panose="02010600030101010101" pitchFamily="2" charset="-122"/>
              </a:rPr>
              <a:t>法治意识</a:t>
            </a:r>
            <a:r>
              <a:rPr lang="zh-CN" altLang="en-US" sz="2000" b="1" dirty="0">
                <a:latin typeface="宋体" panose="02010600030101010101" pitchFamily="2" charset="-122"/>
                <a:ea typeface="宋体" panose="02010600030101010101" pitchFamily="2" charset="-122"/>
              </a:rPr>
              <a:t>、</a:t>
            </a:r>
            <a:r>
              <a:rPr lang="en-US" altLang="en-US" sz="2000" b="1" dirty="0">
                <a:latin typeface="宋体" panose="02010600030101010101" pitchFamily="2" charset="-122"/>
                <a:ea typeface="宋体" panose="02010600030101010101" pitchFamily="2" charset="-122"/>
              </a:rPr>
              <a:t>公共参与所以有中国特色</a:t>
            </a:r>
            <a:r>
              <a:rPr lang="zh-CN" altLang="en-US" sz="2000" b="1" dirty="0">
                <a:latin typeface="宋体" panose="02010600030101010101" pitchFamily="2" charset="-122"/>
                <a:ea typeface="宋体" panose="02010600030101010101" pitchFamily="2" charset="-122"/>
              </a:rPr>
              <a:t>的</a:t>
            </a:r>
            <a:r>
              <a:rPr lang="en-US" altLang="en-US" sz="2000" b="1" dirty="0">
                <a:latin typeface="宋体" panose="02010600030101010101" pitchFamily="2" charset="-122"/>
                <a:ea typeface="宋体" panose="02010600030101010101" pitchFamily="2" charset="-122"/>
              </a:rPr>
              <a:t>共同标识</a:t>
            </a:r>
            <a:r>
              <a:rPr lang="zh-CN" altLang="en-US" sz="2000" b="1" dirty="0">
                <a:latin typeface="宋体" panose="02010600030101010101" pitchFamily="2" charset="-122"/>
                <a:ea typeface="宋体" panose="02010600030101010101" pitchFamily="2" charset="-122"/>
              </a:rPr>
              <a:t>。</a:t>
            </a:r>
          </a:p>
          <a:p>
            <a:pPr marL="1905" lvl="0" indent="282575">
              <a:lnSpc>
                <a:spcPct val="150000"/>
              </a:lnSpc>
              <a:buChar char="•"/>
            </a:pPr>
            <a:r>
              <a:rPr lang="zh-CN" altLang="en-US" sz="2000" b="1" dirty="0">
                <a:solidFill>
                  <a:srgbClr val="FFFF00"/>
                </a:solidFill>
                <a:latin typeface="宋体" panose="02010600030101010101" pitchFamily="2" charset="-122"/>
                <a:ea typeface="宋体" panose="02010600030101010101" pitchFamily="2" charset="-122"/>
              </a:rPr>
              <a:t>科学</a:t>
            </a:r>
            <a:r>
              <a:rPr lang="en-US" altLang="en-US" sz="2000" b="1" dirty="0">
                <a:solidFill>
                  <a:srgbClr val="FFFF00"/>
                </a:solidFill>
                <a:latin typeface="宋体" panose="02010600030101010101" pitchFamily="2" charset="-122"/>
                <a:ea typeface="宋体" panose="02010600030101010101" pitchFamily="2" charset="-122"/>
              </a:rPr>
              <a:t>精神</a:t>
            </a:r>
            <a:r>
              <a:rPr lang="zh-CN" altLang="en-US" sz="2000" b="1" dirty="0">
                <a:solidFill>
                  <a:srgbClr val="FFFF00"/>
                </a:solidFill>
                <a:latin typeface="宋体" panose="02010600030101010101" pitchFamily="2" charset="-122"/>
                <a:ea typeface="宋体" panose="02010600030101010101" pitchFamily="2" charset="-122"/>
              </a:rPr>
              <a:t>，</a:t>
            </a:r>
            <a:r>
              <a:rPr lang="en-US" altLang="en-US" sz="2000" b="1" dirty="0">
                <a:latin typeface="宋体" panose="02010600030101010101" pitchFamily="2" charset="-122"/>
                <a:ea typeface="宋体" panose="02010600030101010101" pitchFamily="2" charset="-122"/>
              </a:rPr>
              <a:t>是达成政治认同、形成法治意识、实现公共参与的基本条件</a:t>
            </a:r>
            <a:r>
              <a:rPr lang="zh-CN" altLang="en-US" sz="2000" b="1" dirty="0">
                <a:latin typeface="宋体" panose="02010600030101010101" pitchFamily="2" charset="-122"/>
                <a:ea typeface="宋体" panose="02010600030101010101" pitchFamily="2" charset="-122"/>
              </a:rPr>
              <a:t>。</a:t>
            </a:r>
          </a:p>
          <a:p>
            <a:pPr marL="1905" lvl="0" indent="282575">
              <a:lnSpc>
                <a:spcPct val="150000"/>
              </a:lnSpc>
              <a:buChar char="•"/>
            </a:pPr>
            <a:r>
              <a:rPr lang="en-US" altLang="en-US" sz="2000" b="1" dirty="0">
                <a:solidFill>
                  <a:srgbClr val="FFFF00"/>
                </a:solidFill>
                <a:latin typeface="宋体" panose="02010600030101010101" pitchFamily="2" charset="-122"/>
                <a:ea typeface="宋体" panose="02010600030101010101" pitchFamily="2" charset="-122"/>
              </a:rPr>
              <a:t>法治意识</a:t>
            </a:r>
            <a:r>
              <a:rPr lang="zh-CN" altLang="en-US" sz="2000" b="1" dirty="0">
                <a:solidFill>
                  <a:srgbClr val="FFFF00"/>
                </a:solidFill>
                <a:latin typeface="宋体" panose="02010600030101010101" pitchFamily="2" charset="-122"/>
                <a:ea typeface="宋体" panose="02010600030101010101" pitchFamily="2" charset="-122"/>
              </a:rPr>
              <a:t>，</a:t>
            </a:r>
            <a:r>
              <a:rPr lang="en-US" altLang="en-US" sz="2000" b="1" dirty="0">
                <a:latin typeface="宋体" panose="02010600030101010101" pitchFamily="2" charset="-122"/>
                <a:ea typeface="宋体" panose="02010600030101010101" pitchFamily="2" charset="-122"/>
              </a:rPr>
              <a:t>是政治认同和</a:t>
            </a:r>
            <a:r>
              <a:rPr lang="zh-CN" altLang="en-US" sz="2000" b="1" dirty="0">
                <a:latin typeface="宋体" panose="02010600030101010101" pitchFamily="2" charset="-122"/>
                <a:ea typeface="宋体" panose="02010600030101010101" pitchFamily="2" charset="-122"/>
              </a:rPr>
              <a:t>科学</a:t>
            </a:r>
            <a:r>
              <a:rPr lang="en-US" altLang="en-US" sz="2000" b="1" dirty="0">
                <a:latin typeface="宋体" panose="02010600030101010101" pitchFamily="2" charset="-122"/>
                <a:ea typeface="宋体" panose="02010600030101010101" pitchFamily="2" charset="-122"/>
              </a:rPr>
              <a:t>精神的</a:t>
            </a:r>
            <a:r>
              <a:rPr lang="zh-CN" altLang="en-US" sz="2000" b="1" dirty="0">
                <a:latin typeface="宋体" panose="02010600030101010101" pitchFamily="2" charset="-122"/>
                <a:ea typeface="宋体" panose="02010600030101010101" pitchFamily="2" charset="-122"/>
              </a:rPr>
              <a:t>必</a:t>
            </a:r>
            <a:r>
              <a:rPr lang="en-US" altLang="en-US" sz="2000" b="1" dirty="0">
                <a:latin typeface="宋体" panose="02010600030101010101" pitchFamily="2" charset="-122"/>
                <a:ea typeface="宋体" panose="02010600030101010101" pitchFamily="2" charset="-122"/>
              </a:rPr>
              <a:t>然要求</a:t>
            </a:r>
            <a:r>
              <a:rPr lang="zh-CN" altLang="en-US" sz="2000" b="1" dirty="0">
                <a:latin typeface="宋体" panose="02010600030101010101" pitchFamily="2" charset="-122"/>
                <a:ea typeface="宋体" panose="02010600030101010101" pitchFamily="2" charset="-122"/>
              </a:rPr>
              <a:t>，也</a:t>
            </a:r>
            <a:r>
              <a:rPr lang="en-US" altLang="en-US" sz="2000" b="1" dirty="0">
                <a:latin typeface="宋体" panose="02010600030101010101" pitchFamily="2" charset="-122"/>
                <a:sym typeface="+mn-ea"/>
              </a:rPr>
              <a:t>是公共参与的必要前提</a:t>
            </a:r>
            <a:r>
              <a:rPr lang="zh-CN" altLang="en-US" sz="2000" b="1" dirty="0">
                <a:latin typeface="宋体" panose="02010600030101010101" pitchFamily="2" charset="-122"/>
                <a:sym typeface="+mn-ea"/>
              </a:rPr>
              <a:t>。</a:t>
            </a:r>
            <a:endParaRPr lang="zh-CN" altLang="en-US" sz="2000" b="1" dirty="0">
              <a:latin typeface="宋体" panose="02010600030101010101" pitchFamily="2" charset="-122"/>
              <a:ea typeface="宋体" panose="02010600030101010101" pitchFamily="2" charset="-122"/>
              <a:sym typeface="+mn-ea"/>
            </a:endParaRPr>
          </a:p>
          <a:p>
            <a:pPr marL="1905" lvl="0" indent="282575">
              <a:lnSpc>
                <a:spcPct val="150000"/>
              </a:lnSpc>
              <a:buChar char="•"/>
            </a:pPr>
            <a:r>
              <a:rPr lang="en-US" altLang="en-US" sz="2000" b="1" dirty="0">
                <a:solidFill>
                  <a:srgbClr val="FFFF00"/>
                </a:solidFill>
                <a:latin typeface="宋体" panose="02010600030101010101" pitchFamily="2" charset="-122"/>
                <a:ea typeface="宋体" panose="02010600030101010101" pitchFamily="2" charset="-122"/>
              </a:rPr>
              <a:t>公共参与</a:t>
            </a:r>
            <a:r>
              <a:rPr lang="zh-CN" altLang="en-US" sz="2000" b="1" dirty="0">
                <a:solidFill>
                  <a:srgbClr val="FFFF00"/>
                </a:solidFill>
                <a:latin typeface="宋体" panose="02010600030101010101" pitchFamily="2" charset="-122"/>
                <a:ea typeface="宋体" panose="02010600030101010101" pitchFamily="2" charset="-122"/>
              </a:rPr>
              <a:t>，</a:t>
            </a:r>
            <a:r>
              <a:rPr lang="en-US" altLang="en-US" sz="2000" b="1" dirty="0">
                <a:latin typeface="宋体" panose="02010600030101010101" pitchFamily="2" charset="-122"/>
                <a:ea typeface="宋体" panose="02010600030101010101" pitchFamily="2" charset="-122"/>
              </a:rPr>
              <a:t>是</a:t>
            </a:r>
            <a:r>
              <a:rPr lang="en-US" altLang="en-US" sz="2000" b="1" dirty="0">
                <a:latin typeface="宋体" panose="02010600030101010101" pitchFamily="2" charset="-122"/>
                <a:sym typeface="+mn-ea"/>
              </a:rPr>
              <a:t>表现</a:t>
            </a:r>
            <a:r>
              <a:rPr lang="en-US" altLang="en-US" sz="2000" b="1" dirty="0">
                <a:latin typeface="宋体" panose="02010600030101010101" pitchFamily="2" charset="-122"/>
                <a:ea typeface="宋体" panose="02010600030101010101" pitchFamily="2" charset="-122"/>
              </a:rPr>
              <a:t>政治认同</a:t>
            </a:r>
            <a:r>
              <a:rPr lang="zh-CN" altLang="en-US" sz="2000" b="1" dirty="0">
                <a:latin typeface="宋体" panose="02010600030101010101" pitchFamily="2" charset="-122"/>
                <a:ea typeface="宋体" panose="02010600030101010101" pitchFamily="2" charset="-122"/>
              </a:rPr>
              <a:t>、科学</a:t>
            </a:r>
            <a:r>
              <a:rPr lang="en-US" altLang="en-US" sz="2000" b="1" dirty="0">
                <a:latin typeface="宋体" panose="02010600030101010101" pitchFamily="2" charset="-122"/>
                <a:ea typeface="宋体" panose="02010600030101010101" pitchFamily="2" charset="-122"/>
              </a:rPr>
              <a:t>精神和法治意识的</a:t>
            </a:r>
            <a:r>
              <a:rPr lang="zh-CN" altLang="en-US" sz="2000" b="1" dirty="0">
                <a:latin typeface="宋体" panose="02010600030101010101" pitchFamily="2" charset="-122"/>
                <a:ea typeface="宋体" panose="02010600030101010101" pitchFamily="2" charset="-122"/>
              </a:rPr>
              <a:t>意愿和</a:t>
            </a:r>
            <a:r>
              <a:rPr lang="en-US" altLang="en-US" sz="2000" b="1" dirty="0">
                <a:latin typeface="宋体" panose="02010600030101010101" pitchFamily="2" charset="-122"/>
                <a:ea typeface="宋体" panose="02010600030101010101" pitchFamily="2" charset="-122"/>
              </a:rPr>
              <a:t>行</a:t>
            </a:r>
            <a:r>
              <a:rPr lang="zh-CN" altLang="en-US" sz="2000" b="1" dirty="0">
                <a:latin typeface="宋体" panose="02010600030101010101" pitchFamily="2" charset="-122"/>
                <a:ea typeface="宋体" panose="02010600030101010101" pitchFamily="2" charset="-122"/>
              </a:rPr>
              <a:t>动</a:t>
            </a:r>
            <a:r>
              <a:rPr lang="en-US" altLang="en-US" sz="2000" b="1" dirty="0">
                <a:latin typeface="宋体" panose="02010600030101010101" pitchFamily="2" charset="-122"/>
                <a:ea typeface="宋体" panose="02010600030101010101" pitchFamily="2" charset="-122"/>
              </a:rPr>
              <a:t>。</a:t>
            </a:r>
          </a:p>
          <a:p>
            <a:pPr marL="1905" lvl="0" indent="282575" algn="ctr">
              <a:lnSpc>
                <a:spcPct val="150000"/>
              </a:lnSpc>
            </a:pPr>
            <a:r>
              <a:rPr lang="en-US" altLang="en-US" sz="1800" b="1" dirty="0">
                <a:latin typeface="宋体" panose="02010600030101010101" pitchFamily="2" charset="-122"/>
                <a:ea typeface="宋体" panose="02010600030101010101" pitchFamily="2" charset="-122"/>
              </a:rPr>
              <a:t>   </a:t>
            </a:r>
          </a:p>
        </p:txBody>
      </p:sp>
      <p:sp>
        <p:nvSpPr>
          <p:cNvPr id="57347" name="AutoShape 4"/>
          <p:cNvSpPr/>
          <p:nvPr/>
        </p:nvSpPr>
        <p:spPr>
          <a:xfrm>
            <a:off x="611725" y="116770"/>
            <a:ext cx="1298355" cy="1357065"/>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rgbClr val="FF0000"/>
                </a:solidFill>
                <a:latin typeface="Tahoma" panose="020B0604030504040204" pitchFamily="34" charset="0"/>
                <a:ea typeface="隶书" panose="02010509060101010101" pitchFamily="49" charset="-122"/>
              </a:rPr>
              <a:t>视点二</a:t>
            </a:r>
            <a:endParaRPr lang="zh-CN" altLang="en-US" sz="3200" dirty="0">
              <a:solidFill>
                <a:srgbClr val="FF0000"/>
              </a:solidFill>
              <a:latin typeface="Tahoma" panose="020B0604030504040204" pitchFamily="34" charset="0"/>
              <a:ea typeface="隶书" panose="02010509060101010101" pitchFamily="49" charset="-122"/>
            </a:endParaRPr>
          </a:p>
        </p:txBody>
      </p:sp>
      <p:sp>
        <p:nvSpPr>
          <p:cNvPr id="3" name="文本框 2"/>
          <p:cNvSpPr txBox="1"/>
          <p:nvPr/>
        </p:nvSpPr>
        <p:spPr>
          <a:xfrm>
            <a:off x="3562350" y="741680"/>
            <a:ext cx="2037737" cy="646331"/>
          </a:xfrm>
          <a:prstGeom prst="rect">
            <a:avLst/>
          </a:prstGeom>
          <a:noFill/>
        </p:spPr>
        <p:txBody>
          <a:bodyPr wrap="none" rtlCol="0">
            <a:spAutoFit/>
          </a:bodyPr>
          <a:lstStyle/>
          <a:p>
            <a:pPr algn="l"/>
            <a:r>
              <a:rPr lang="zh-CN" altLang="en-US" b="1" dirty="0" smtClean="0">
                <a:solidFill>
                  <a:srgbClr val="FFFF00"/>
                </a:solidFill>
                <a:sym typeface="+mn-ea"/>
              </a:rPr>
              <a:t>四位一体</a:t>
            </a:r>
            <a:endParaRPr lang="zh-CN" altLang="en-US" b="1" dirty="0">
              <a:solidFill>
                <a:srgbClr val="FFFF00"/>
              </a:solidFill>
              <a:sym typeface="+mn-ea"/>
            </a:endParaRPr>
          </a:p>
        </p:txBody>
      </p:sp>
      <p:sp>
        <p:nvSpPr>
          <p:cNvPr id="6" name="文本框 5"/>
          <p:cNvSpPr txBox="1"/>
          <p:nvPr/>
        </p:nvSpPr>
        <p:spPr>
          <a:xfrm>
            <a:off x="1425575" y="5567022"/>
            <a:ext cx="7018321" cy="523220"/>
          </a:xfrm>
          <a:prstGeom prst="rect">
            <a:avLst/>
          </a:prstGeom>
          <a:noFill/>
          <a:ln w="28575">
            <a:solidFill>
              <a:srgbClr val="FFFF00"/>
            </a:solidFill>
          </a:ln>
        </p:spPr>
        <p:txBody>
          <a:bodyPr wrap="square" rtlCol="0">
            <a:spAutoFit/>
          </a:bodyPr>
          <a:lstStyle/>
          <a:p>
            <a:pPr algn="ctr">
              <a:lnSpc>
                <a:spcPct val="140000"/>
              </a:lnSpc>
            </a:pPr>
            <a:r>
              <a:rPr lang="zh-CN" altLang="en-US" sz="2000" b="1" dirty="0" smtClean="0">
                <a:solidFill>
                  <a:srgbClr val="00FF00"/>
                </a:solidFill>
                <a:latin typeface="楷体" panose="02010609060101010101" pitchFamily="49" charset="-122"/>
                <a:ea typeface="楷体" panose="02010609060101010101" pitchFamily="49" charset="-122"/>
              </a:rPr>
              <a:t>思考题</a:t>
            </a:r>
            <a:r>
              <a:rPr lang="zh-CN" altLang="en-US" sz="2000" b="1" dirty="0">
                <a:solidFill>
                  <a:srgbClr val="00FF00"/>
                </a:solidFill>
                <a:latin typeface="楷体" panose="02010609060101010101" pitchFamily="49" charset="-122"/>
                <a:ea typeface="楷体" panose="02010609060101010101" pitchFamily="49" charset="-122"/>
              </a:rPr>
              <a:t>：“国之四维</a:t>
            </a:r>
            <a:r>
              <a:rPr lang="zh-CN" altLang="en-US" sz="2000" b="1" dirty="0">
                <a:solidFill>
                  <a:srgbClr val="00FF00"/>
                </a:solidFill>
                <a:latin typeface="楷体" panose="02010609060101010101" pitchFamily="49" charset="-122"/>
                <a:ea typeface="楷体" panose="02010609060101010101" pitchFamily="49" charset="-122"/>
                <a:sym typeface="宋体" panose="02010600030101010101" pitchFamily="2" charset="-122"/>
              </a:rPr>
              <a:t> </a:t>
            </a:r>
            <a:r>
              <a:rPr lang="zh-CN" altLang="en-US" sz="2000" b="1" dirty="0" smtClean="0">
                <a:solidFill>
                  <a:srgbClr val="00FF00"/>
                </a:solidFill>
                <a:latin typeface="楷体" panose="02010609060101010101" pitchFamily="49" charset="-122"/>
                <a:ea typeface="楷体" panose="02010609060101010101" pitchFamily="49" charset="-122"/>
              </a:rPr>
              <a:t>” </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extLst>
      <p:ext uri="{BB962C8B-B14F-4D97-AF65-F5344CB8AC3E}">
        <p14:creationId xmlns:p14="http://schemas.microsoft.com/office/powerpoint/2010/main" val="3413682686"/>
      </p:ext>
    </p:extLst>
  </p:cSld>
  <p:clrMapOvr>
    <a:masterClrMapping/>
  </p:clrMapOvr>
  <p:transition spd="slow">
    <p:rand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75785" y="476795"/>
            <a:ext cx="6670630" cy="1317715"/>
          </a:xfrm>
        </p:spPr>
        <p:txBody>
          <a:bodyPr/>
          <a:lstStyle/>
          <a:p>
            <a:pPr algn="ctr"/>
            <a:r>
              <a:rPr lang="zh-CN" altLang="en-US" sz="3200" dirty="0" smtClean="0">
                <a:solidFill>
                  <a:srgbClr val="FFFF00"/>
                </a:solidFill>
              </a:rPr>
              <a:t>素养特色与时代底色</a:t>
            </a:r>
            <a:endParaRPr lang="zh-CN" altLang="en-US" sz="3200" dirty="0">
              <a:solidFill>
                <a:srgbClr val="FFFF00"/>
              </a:solidFill>
            </a:endParaRPr>
          </a:p>
        </p:txBody>
      </p:sp>
      <p:sp>
        <p:nvSpPr>
          <p:cNvPr id="3" name="内容占位符 2"/>
          <p:cNvSpPr>
            <a:spLocks noGrp="1"/>
          </p:cNvSpPr>
          <p:nvPr>
            <p:ph idx="1"/>
          </p:nvPr>
        </p:nvSpPr>
        <p:spPr>
          <a:xfrm>
            <a:off x="1187764" y="1794510"/>
            <a:ext cx="7200501" cy="4781550"/>
          </a:xfrm>
        </p:spPr>
        <p:txBody>
          <a:bodyPr/>
          <a:lstStyle/>
          <a:p>
            <a:pPr marL="0" indent="0">
              <a:lnSpc>
                <a:spcPct val="140000"/>
              </a:lnSpc>
              <a:buNone/>
            </a:pPr>
            <a:r>
              <a:rPr lang="zh-CN" altLang="en-US" sz="1800" b="1" dirty="0" smtClean="0">
                <a:solidFill>
                  <a:schemeClr val="tx1"/>
                </a:solidFill>
                <a:sym typeface="宋体" panose="02010600030101010101" pitchFamily="2" charset="-122"/>
              </a:rPr>
              <a:t>         </a:t>
            </a:r>
            <a:r>
              <a:rPr lang="zh-CN" altLang="en-US" sz="2000" b="1" dirty="0" smtClean="0">
                <a:solidFill>
                  <a:schemeClr val="tx1"/>
                </a:solidFill>
                <a:sym typeface="宋体" panose="02010600030101010101" pitchFamily="2" charset="-122"/>
              </a:rPr>
              <a:t>近</a:t>
            </a:r>
            <a:r>
              <a:rPr lang="zh-CN" altLang="en-US" sz="2000" b="1" dirty="0">
                <a:solidFill>
                  <a:schemeClr val="tx1"/>
                </a:solidFill>
                <a:sym typeface="宋体" panose="02010600030101010101" pitchFamily="2" charset="-122"/>
              </a:rPr>
              <a:t>百年</a:t>
            </a:r>
            <a:r>
              <a:rPr lang="en-US" altLang="zh-CN" sz="2000" b="1" dirty="0">
                <a:sym typeface="宋体" panose="02010600030101010101" pitchFamily="2" charset="-122"/>
              </a:rPr>
              <a:t>“</a:t>
            </a:r>
            <a:r>
              <a:rPr lang="zh-CN" altLang="en-US" sz="2000" b="1" dirty="0">
                <a:sym typeface="宋体" panose="02010600030101010101" pitchFamily="2" charset="-122"/>
              </a:rPr>
              <a:t>不忘初心</a:t>
            </a:r>
            <a:r>
              <a:rPr lang="en-US" altLang="zh-CN" sz="2000" b="1" dirty="0">
                <a:sym typeface="宋体" panose="02010600030101010101" pitchFamily="2" charset="-122"/>
              </a:rPr>
              <a:t>”</a:t>
            </a:r>
            <a:r>
              <a:rPr lang="zh-CN" altLang="en-US" sz="2000" b="1" dirty="0">
                <a:solidFill>
                  <a:schemeClr val="tx1"/>
                </a:solidFill>
                <a:sym typeface="宋体" panose="02010600030101010101" pitchFamily="2" charset="-122"/>
              </a:rPr>
              <a:t>接力探索的路程，每代人都有各自的视野和使命，其思想政治核心素养都烙印着</a:t>
            </a:r>
            <a:r>
              <a:rPr lang="zh-CN" altLang="en-US" sz="2000" b="1" dirty="0">
                <a:sym typeface="宋体" panose="02010600030101010101" pitchFamily="2" charset="-122"/>
              </a:rPr>
              <a:t>的</a:t>
            </a:r>
            <a:r>
              <a:rPr lang="zh-CN" altLang="en-US" sz="2000" b="1" dirty="0">
                <a:solidFill>
                  <a:schemeClr val="tx1"/>
                </a:solidFill>
                <a:sym typeface="宋体" panose="02010600030101010101" pitchFamily="2" charset="-122"/>
              </a:rPr>
              <a:t>阶段性特征。从这种意义上讲</a:t>
            </a:r>
            <a:r>
              <a:rPr lang="en-US" altLang="zh-CN" sz="2000" b="1" dirty="0">
                <a:solidFill>
                  <a:schemeClr val="tx1"/>
                </a:solidFill>
                <a:sym typeface="宋体" panose="02010600030101010101" pitchFamily="2" charset="-122"/>
              </a:rPr>
              <a:t>“</a:t>
            </a:r>
            <a:r>
              <a:rPr lang="zh-CN" altLang="en-US" sz="2000" b="1" dirty="0">
                <a:solidFill>
                  <a:schemeClr val="tx1"/>
                </a:solidFill>
                <a:sym typeface="宋体" panose="02010600030101010101" pitchFamily="2" charset="-122"/>
              </a:rPr>
              <a:t>牢记使命</a:t>
            </a:r>
            <a:r>
              <a:rPr lang="en-US" altLang="zh-CN" sz="2000" b="1" dirty="0">
                <a:solidFill>
                  <a:schemeClr val="tx1"/>
                </a:solidFill>
                <a:sym typeface="宋体" panose="02010600030101010101" pitchFamily="2" charset="-122"/>
              </a:rPr>
              <a:t>”</a:t>
            </a:r>
            <a:r>
              <a:rPr lang="zh-CN" altLang="en-US" sz="2000" b="1" dirty="0" smtClean="0">
                <a:solidFill>
                  <a:schemeClr val="tx1"/>
                </a:solidFill>
                <a:sym typeface="宋体" panose="02010600030101010101" pitchFamily="2" charset="-122"/>
              </a:rPr>
              <a:t>，就要直面</a:t>
            </a:r>
            <a:r>
              <a:rPr lang="zh-CN" altLang="en-US" sz="2000" b="1" dirty="0">
                <a:sym typeface="宋体" panose="02010600030101010101" pitchFamily="2" charset="-122"/>
              </a:rPr>
              <a:t>中国特色社会主义新时代的</a:t>
            </a:r>
            <a:r>
              <a:rPr lang="zh-CN" altLang="en-US" sz="2000" b="1" dirty="0">
                <a:solidFill>
                  <a:schemeClr val="tx1"/>
                </a:solidFill>
                <a:sym typeface="宋体" panose="02010600030101010101" pitchFamily="2" charset="-122"/>
              </a:rPr>
              <a:t>真问题，</a:t>
            </a:r>
            <a:r>
              <a:rPr lang="zh-CN" altLang="zh-CN" sz="2000" b="1" dirty="0">
                <a:sym typeface="+mn-ea"/>
              </a:rPr>
              <a:t>“问题就是时代的口号，是它表现自己精神状态的最实际的呼声。</a:t>
            </a:r>
            <a:r>
              <a:rPr lang="zh-CN" altLang="zh-CN" sz="2000" b="1" dirty="0" smtClean="0">
                <a:sym typeface="+mn-ea"/>
              </a:rPr>
              <a:t>”</a:t>
            </a:r>
            <a:r>
              <a:rPr lang="zh-CN" altLang="en-US" sz="2000" b="1" dirty="0" smtClean="0">
                <a:sym typeface="+mn-ea"/>
              </a:rPr>
              <a:t>“问题是时代的声音，人心是最大的政治。”</a:t>
            </a:r>
            <a:endParaRPr lang="zh-CN" altLang="zh-CN" sz="2000" b="1" dirty="0">
              <a:sym typeface="+mn-ea"/>
            </a:endParaRPr>
          </a:p>
          <a:p>
            <a:pPr marL="0" indent="0">
              <a:lnSpc>
                <a:spcPct val="140000"/>
              </a:lnSpc>
              <a:buNone/>
            </a:pPr>
            <a:r>
              <a:rPr lang="zh-CN" altLang="en-US" sz="2000" b="1" dirty="0" smtClean="0">
                <a:solidFill>
                  <a:srgbClr val="FF0000"/>
                </a:solidFill>
                <a:sym typeface="宋体" panose="02010600030101010101" pitchFamily="2" charset="-122"/>
              </a:rPr>
              <a:t>◆  </a:t>
            </a:r>
            <a:r>
              <a:rPr lang="zh-CN" altLang="en-US" sz="2000" b="1" dirty="0" smtClean="0">
                <a:solidFill>
                  <a:srgbClr val="FFFF00"/>
                </a:solidFill>
                <a:sym typeface="宋体" panose="02010600030101010101" pitchFamily="2" charset="-122"/>
              </a:rPr>
              <a:t>如果说每个素养</a:t>
            </a:r>
            <a:r>
              <a:rPr lang="zh-CN" altLang="en-US" sz="2000" b="1" dirty="0">
                <a:solidFill>
                  <a:srgbClr val="FFFF00"/>
                </a:solidFill>
                <a:sym typeface="宋体" panose="02010600030101010101" pitchFamily="2" charset="-122"/>
              </a:rPr>
              <a:t>的</a:t>
            </a:r>
            <a:r>
              <a:rPr lang="zh-CN" altLang="en-US" sz="2000" b="1" dirty="0" smtClean="0">
                <a:solidFill>
                  <a:srgbClr val="FFFF00"/>
                </a:solidFill>
                <a:sym typeface="宋体" panose="02010600030101010101" pitchFamily="2" charset="-122"/>
              </a:rPr>
              <a:t>“独特价值”都体现了思想政治的素养特色，</a:t>
            </a:r>
            <a:r>
              <a:rPr lang="zh-CN" altLang="en-US" sz="2000" b="1" dirty="0">
                <a:solidFill>
                  <a:srgbClr val="FFFF00"/>
                </a:solidFill>
                <a:sym typeface="宋体" panose="02010600030101010101" pitchFamily="2" charset="-122"/>
              </a:rPr>
              <a:t>那么“四位一体” 的</a:t>
            </a:r>
            <a:r>
              <a:rPr lang="zh-CN" altLang="en-US" sz="2000" b="1" dirty="0" smtClean="0">
                <a:solidFill>
                  <a:srgbClr val="FFFF00"/>
                </a:solidFill>
                <a:sym typeface="宋体" panose="02010600030101010101" pitchFamily="2" charset="-122"/>
              </a:rPr>
              <a:t>整体表达，</a:t>
            </a:r>
            <a:r>
              <a:rPr lang="zh-CN" altLang="en-US" sz="2000" b="1" dirty="0">
                <a:solidFill>
                  <a:srgbClr val="FFFF00"/>
                </a:solidFill>
                <a:sym typeface="宋体" panose="02010600030101010101" pitchFamily="2" charset="-122"/>
              </a:rPr>
              <a:t>更</a:t>
            </a:r>
            <a:r>
              <a:rPr lang="zh-CN" altLang="en-US" sz="2000" b="1" dirty="0" smtClean="0">
                <a:solidFill>
                  <a:srgbClr val="FFFF00"/>
                </a:solidFill>
                <a:sym typeface="宋体" panose="02010600030101010101" pitchFamily="2" charset="-122"/>
              </a:rPr>
              <a:t>能紧</a:t>
            </a:r>
            <a:r>
              <a:rPr lang="zh-CN" altLang="en-US" sz="2000" b="1" dirty="0">
                <a:solidFill>
                  <a:srgbClr val="FFFF00"/>
                </a:solidFill>
                <a:sym typeface="宋体" panose="02010600030101010101" pitchFamily="2" charset="-122"/>
              </a:rPr>
              <a:t>扣时代主题、回应社会关切，展现</a:t>
            </a:r>
            <a:r>
              <a:rPr lang="en-US" altLang="zh-CN" sz="2000" b="1" dirty="0">
                <a:solidFill>
                  <a:srgbClr val="FFFF00"/>
                </a:solidFill>
                <a:sym typeface="宋体" panose="02010600030101010101" pitchFamily="2" charset="-122"/>
              </a:rPr>
              <a:t>“</a:t>
            </a:r>
            <a:r>
              <a:rPr lang="zh-CN" altLang="en-US" sz="2000" b="1" dirty="0">
                <a:solidFill>
                  <a:srgbClr val="FFFF00"/>
                </a:solidFill>
                <a:sym typeface="宋体" panose="02010600030101010101" pitchFamily="2" charset="-122"/>
              </a:rPr>
              <a:t>强起来</a:t>
            </a:r>
            <a:r>
              <a:rPr lang="en-US" altLang="zh-CN" sz="2000" b="1" dirty="0">
                <a:solidFill>
                  <a:srgbClr val="FFFF00"/>
                </a:solidFill>
                <a:sym typeface="宋体" panose="02010600030101010101" pitchFamily="2" charset="-122"/>
              </a:rPr>
              <a:t>”</a:t>
            </a:r>
            <a:r>
              <a:rPr lang="zh-CN" altLang="en-US" sz="2000" b="1" dirty="0">
                <a:solidFill>
                  <a:srgbClr val="FFFF00"/>
                </a:solidFill>
                <a:sym typeface="宋体" panose="02010600030101010101" pitchFamily="2" charset="-122"/>
              </a:rPr>
              <a:t>的当代</a:t>
            </a:r>
            <a:r>
              <a:rPr lang="zh-CN" altLang="en-US" sz="2000" b="1" dirty="0" smtClean="0">
                <a:solidFill>
                  <a:srgbClr val="FFFF00"/>
                </a:solidFill>
                <a:sym typeface="宋体" panose="02010600030101010101" pitchFamily="2" charset="-122"/>
              </a:rPr>
              <a:t>中国青年思想政治素养的</a:t>
            </a:r>
            <a:r>
              <a:rPr lang="zh-CN" altLang="en-US" sz="2000" b="1" dirty="0" smtClean="0">
                <a:solidFill>
                  <a:srgbClr val="FFFF00"/>
                </a:solidFill>
                <a:sym typeface="宋体" panose="02010600030101010101" pitchFamily="2" charset="-122"/>
              </a:rPr>
              <a:t>时代底色</a:t>
            </a:r>
            <a:r>
              <a:rPr lang="zh-CN" altLang="en-US" sz="1800" b="1" dirty="0" smtClean="0">
                <a:solidFill>
                  <a:srgbClr val="FFFF00"/>
                </a:solidFill>
                <a:sym typeface="宋体" panose="02010600030101010101" pitchFamily="2" charset="-122"/>
              </a:rPr>
              <a:t>。</a:t>
            </a:r>
            <a:r>
              <a:rPr lang="en-US" altLang="zh-CN" sz="1800" b="1" dirty="0" smtClean="0">
                <a:solidFill>
                  <a:srgbClr val="FFFF00"/>
                </a:solidFill>
                <a:sym typeface="+mn-ea"/>
              </a:rPr>
              <a:t>  </a:t>
            </a:r>
            <a:r>
              <a:rPr lang="en-US" altLang="zh-CN" sz="1600" b="1" dirty="0" smtClean="0">
                <a:solidFill>
                  <a:srgbClr val="FFFF00"/>
                </a:solidFill>
                <a:sym typeface="+mn-ea"/>
              </a:rPr>
              <a:t>    </a:t>
            </a:r>
            <a:r>
              <a:rPr lang="en-US" altLang="zh-CN" sz="1600" b="1" dirty="0" smtClean="0">
                <a:sym typeface="+mn-ea"/>
              </a:rPr>
              <a:t>                                   </a:t>
            </a:r>
            <a:r>
              <a:rPr lang="en-US" altLang="zh-CN" sz="1800" b="1" dirty="0" smtClean="0">
                <a:sym typeface="+mn-ea"/>
              </a:rPr>
              <a:t>                                    </a:t>
            </a:r>
            <a:endParaRPr lang="zh-CN" altLang="en-US" sz="1800" b="1" dirty="0"/>
          </a:p>
        </p:txBody>
      </p:sp>
      <p:sp>
        <p:nvSpPr>
          <p:cNvPr id="57347" name="AutoShape 4"/>
          <p:cNvSpPr/>
          <p:nvPr/>
        </p:nvSpPr>
        <p:spPr>
          <a:xfrm>
            <a:off x="313457" y="620805"/>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rgbClr val="FF0000"/>
                </a:solidFill>
                <a:latin typeface="Tahoma" panose="020B0604030504040204" pitchFamily="34" charset="0"/>
                <a:ea typeface="隶书" panose="02010509060101010101" pitchFamily="49" charset="-122"/>
              </a:rPr>
              <a:t>总论</a:t>
            </a:r>
          </a:p>
        </p:txBody>
      </p:sp>
      <p:sp>
        <p:nvSpPr>
          <p:cNvPr id="5" name="文本框 4"/>
          <p:cNvSpPr txBox="1"/>
          <p:nvPr/>
        </p:nvSpPr>
        <p:spPr>
          <a:xfrm>
            <a:off x="1456457" y="5805165"/>
            <a:ext cx="7018321" cy="523220"/>
          </a:xfrm>
          <a:prstGeom prst="rect">
            <a:avLst/>
          </a:prstGeom>
          <a:noFill/>
          <a:ln w="28575">
            <a:solidFill>
              <a:srgbClr val="FFFF00"/>
            </a:solidFill>
          </a:ln>
        </p:spPr>
        <p:txBody>
          <a:bodyPr wrap="square" rtlCol="0">
            <a:spAutoFit/>
          </a:bodyPr>
          <a:lstStyle/>
          <a:p>
            <a:pPr algn="ctr">
              <a:lnSpc>
                <a:spcPct val="140000"/>
              </a:lnSpc>
            </a:pPr>
            <a:r>
              <a:rPr lang="zh-CN" altLang="en-US" sz="2000" b="1" dirty="0" smtClean="0">
                <a:solidFill>
                  <a:srgbClr val="00FF00"/>
                </a:solidFill>
                <a:latin typeface="楷体" panose="02010609060101010101" pitchFamily="49" charset="-122"/>
                <a:ea typeface="楷体" panose="02010609060101010101" pitchFamily="49" charset="-122"/>
              </a:rPr>
              <a:t>思考题：呼应三个时代的“特色”与“底色” </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extLst>
      <p:ext uri="{BB962C8B-B14F-4D97-AF65-F5344CB8AC3E}">
        <p14:creationId xmlns:p14="http://schemas.microsoft.com/office/powerpoint/2010/main" val="1432265107"/>
      </p:ext>
    </p:extLst>
  </p:cSld>
  <p:clrMapOvr>
    <a:masterClrMapping/>
  </p:clrMapOvr>
  <p:transition spd="slow">
    <p:rand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椭圆 22536"/>
          <p:cNvSpPr/>
          <p:nvPr/>
        </p:nvSpPr>
        <p:spPr>
          <a:xfrm>
            <a:off x="1619250" y="2492375"/>
            <a:ext cx="6769100" cy="3673475"/>
          </a:xfrm>
          <a:prstGeom prst="ellipse">
            <a:avLst/>
          </a:prstGeom>
          <a:solidFill>
            <a:srgbClr val="339933"/>
          </a:solidFill>
          <a:ln w="38100">
            <a:noFill/>
          </a:ln>
        </p:spPr>
        <p:txBody>
          <a:bodyPr anchor="t"/>
          <a:lstStyle/>
          <a:p>
            <a:pPr lvl="0" indent="0" algn="ctr"/>
            <a:endParaRPr lang="zh-CN" altLang="en-US" dirty="0">
              <a:latin typeface="Arial" panose="020B0604020202020204" pitchFamily="34" charset="0"/>
              <a:ea typeface="宋体" panose="02010600030101010101" pitchFamily="2" charset="-122"/>
            </a:endParaRPr>
          </a:p>
        </p:txBody>
      </p:sp>
      <p:sp>
        <p:nvSpPr>
          <p:cNvPr id="68610" name="椭圆 22535"/>
          <p:cNvSpPr/>
          <p:nvPr/>
        </p:nvSpPr>
        <p:spPr>
          <a:xfrm>
            <a:off x="2484438" y="3284538"/>
            <a:ext cx="5183187" cy="2881312"/>
          </a:xfrm>
          <a:prstGeom prst="ellipse">
            <a:avLst/>
          </a:prstGeom>
          <a:solidFill>
            <a:srgbClr val="00CC00"/>
          </a:solidFill>
          <a:ln w="38100">
            <a:noFill/>
          </a:ln>
        </p:spPr>
        <p:txBody>
          <a:bodyPr wrap="none" anchor="ctr"/>
          <a:lstStyle/>
          <a:p>
            <a:pPr lvl="0" indent="0" algn="ctr"/>
            <a:endParaRPr lang="zh-CN" altLang="en-US" dirty="0">
              <a:latin typeface="Arial" panose="020B0604020202020204" pitchFamily="34" charset="0"/>
              <a:ea typeface="宋体" panose="02010600030101010101" pitchFamily="2" charset="-122"/>
            </a:endParaRPr>
          </a:p>
        </p:txBody>
      </p:sp>
      <p:sp>
        <p:nvSpPr>
          <p:cNvPr id="68611" name="椭圆 22533"/>
          <p:cNvSpPr/>
          <p:nvPr/>
        </p:nvSpPr>
        <p:spPr>
          <a:xfrm>
            <a:off x="3276600" y="4076700"/>
            <a:ext cx="3743325" cy="2087563"/>
          </a:xfrm>
          <a:prstGeom prst="ellipse">
            <a:avLst/>
          </a:prstGeom>
          <a:solidFill>
            <a:srgbClr val="00FF00"/>
          </a:solidFill>
          <a:ln w="38100">
            <a:noFill/>
          </a:ln>
        </p:spPr>
        <p:txBody>
          <a:bodyPr wrap="none" anchor="ctr"/>
          <a:lstStyle/>
          <a:p>
            <a:pPr lvl="0" indent="0" algn="ctr"/>
            <a:endParaRPr lang="zh-CN" altLang="en-US" dirty="0">
              <a:latin typeface="Arial" panose="020B0604020202020204" pitchFamily="34" charset="0"/>
              <a:ea typeface="宋体" panose="02010600030101010101" pitchFamily="2" charset="-122"/>
            </a:endParaRPr>
          </a:p>
        </p:txBody>
      </p:sp>
      <p:sp>
        <p:nvSpPr>
          <p:cNvPr id="68612" name="Rectangle 2"/>
          <p:cNvSpPr>
            <a:spLocks noGrp="1"/>
          </p:cNvSpPr>
          <p:nvPr>
            <p:ph type="title"/>
          </p:nvPr>
        </p:nvSpPr>
        <p:spPr>
          <a:xfrm>
            <a:off x="972820" y="312420"/>
            <a:ext cx="7559455" cy="1244450"/>
          </a:xfrm>
        </p:spPr>
        <p:txBody>
          <a:bodyPr wrap="square" lIns="91440" tIns="45720" rIns="91440" bIns="45720" anchor="ctr">
            <a:scene3d>
              <a:camera prst="orthographicFront"/>
              <a:lightRig rig="threePt" dir="t"/>
            </a:scene3d>
          </a:bodyPr>
          <a:lstStyle/>
          <a:p>
            <a:r>
              <a:rPr lang="en-US" altLang="zh-CN" sz="3200" dirty="0">
                <a:solidFill>
                  <a:srgbClr val="FFFF00"/>
                </a:solidFill>
                <a:effectLst>
                  <a:outerShdw blurRad="38100" dist="25400" dir="5400000" algn="ctr" rotWithShape="0">
                    <a:srgbClr val="6E747A">
                      <a:alpha val="43000"/>
                    </a:srgbClr>
                  </a:outerShdw>
                </a:effectLst>
                <a:latin typeface="宋体" panose="02010600030101010101" pitchFamily="2" charset="-122"/>
              </a:rPr>
              <a:t>  </a:t>
            </a:r>
            <a:r>
              <a:rPr lang="en-US" altLang="zh-CN" sz="3600" dirty="0" smtClean="0">
                <a:solidFill>
                  <a:srgbClr val="00FF00"/>
                </a:solidFill>
                <a:effectLst>
                  <a:outerShdw blurRad="38100" dist="25400" dir="5400000" algn="ctr" rotWithShape="0">
                    <a:srgbClr val="6E747A">
                      <a:alpha val="43000"/>
                    </a:srgbClr>
                  </a:outerShdw>
                </a:effectLst>
                <a:latin typeface="宋体" panose="02010600030101010101" pitchFamily="2" charset="-122"/>
              </a:rPr>
              <a:t>6</a:t>
            </a:r>
            <a:r>
              <a:rPr lang="zh-CN" altLang="en-US" sz="3600" dirty="0" smtClean="0">
                <a:solidFill>
                  <a:srgbClr val="00FF00"/>
                </a:solidFill>
                <a:effectLst>
                  <a:outerShdw blurRad="38100" dist="25400" dir="5400000" algn="ctr" rotWithShape="0">
                    <a:srgbClr val="6E747A">
                      <a:alpha val="43000"/>
                    </a:srgbClr>
                  </a:outerShdw>
                </a:effectLst>
                <a:latin typeface="宋体" panose="02010600030101010101" pitchFamily="2" charset="-122"/>
              </a:rPr>
              <a:t>、如何</a:t>
            </a:r>
            <a:r>
              <a:rPr lang="zh-CN" altLang="en-US" sz="3600" dirty="0">
                <a:solidFill>
                  <a:srgbClr val="00FF00"/>
                </a:solidFill>
                <a:effectLst>
                  <a:outerShdw blurRad="38100" dist="25400" dir="5400000" algn="ctr" rotWithShape="0">
                    <a:srgbClr val="6E747A">
                      <a:alpha val="43000"/>
                    </a:srgbClr>
                  </a:outerShdw>
                </a:effectLst>
                <a:latin typeface="宋体" panose="02010600030101010101" pitchFamily="2" charset="-122"/>
              </a:rPr>
              <a:t>划分学科核心素养水平？</a:t>
            </a:r>
          </a:p>
        </p:txBody>
      </p:sp>
      <p:sp>
        <p:nvSpPr>
          <p:cNvPr id="68614" name="椭圆 22532"/>
          <p:cNvSpPr/>
          <p:nvPr/>
        </p:nvSpPr>
        <p:spPr>
          <a:xfrm>
            <a:off x="3924300" y="5157788"/>
            <a:ext cx="2519363" cy="1006475"/>
          </a:xfrm>
          <a:prstGeom prst="ellipse">
            <a:avLst/>
          </a:prstGeom>
          <a:solidFill>
            <a:srgbClr val="99FF66"/>
          </a:solidFill>
          <a:ln w="38100">
            <a:noFill/>
          </a:ln>
        </p:spPr>
        <p:txBody>
          <a:bodyPr anchor="t"/>
          <a:lstStyle/>
          <a:p>
            <a:pPr lvl="0" indent="0" algn="ctr"/>
            <a:endParaRPr lang="zh-CN" altLang="en-US" dirty="0">
              <a:latin typeface="Arial" panose="020B0604020202020204" pitchFamily="34" charset="0"/>
              <a:ea typeface="宋体" panose="02010600030101010101" pitchFamily="2" charset="-122"/>
            </a:endParaRPr>
          </a:p>
        </p:txBody>
      </p:sp>
      <p:sp>
        <p:nvSpPr>
          <p:cNvPr id="68615" name="文本框 22537"/>
          <p:cNvSpPr txBox="1"/>
          <p:nvPr/>
        </p:nvSpPr>
        <p:spPr>
          <a:xfrm>
            <a:off x="4140200" y="5229225"/>
            <a:ext cx="2232025" cy="641350"/>
          </a:xfrm>
          <a:prstGeom prst="rect">
            <a:avLst/>
          </a:prstGeom>
          <a:noFill/>
          <a:ln w="12700">
            <a:noFill/>
          </a:ln>
        </p:spPr>
        <p:txBody>
          <a:bodyPr anchor="t">
            <a:spAutoFit/>
          </a:bodyPr>
          <a:lstStyle/>
          <a:p>
            <a:pPr lvl="0" indent="0" algn="ctr">
              <a:spcBef>
                <a:spcPct val="50000"/>
              </a:spcBef>
            </a:pPr>
            <a:r>
              <a:rPr lang="zh-CN" altLang="en-US" b="1" dirty="0">
                <a:solidFill>
                  <a:srgbClr val="800000"/>
                </a:solidFill>
                <a:latin typeface="Arial" panose="020B0604020202020204" pitchFamily="34" charset="0"/>
                <a:ea typeface="宋体" panose="02010600030101010101" pitchFamily="2" charset="-122"/>
              </a:rPr>
              <a:t>水平一</a:t>
            </a:r>
          </a:p>
        </p:txBody>
      </p:sp>
      <p:sp>
        <p:nvSpPr>
          <p:cNvPr id="68616" name="文本框 22539"/>
          <p:cNvSpPr txBox="1"/>
          <p:nvPr/>
        </p:nvSpPr>
        <p:spPr>
          <a:xfrm>
            <a:off x="4067175" y="4365625"/>
            <a:ext cx="2160588" cy="641350"/>
          </a:xfrm>
          <a:prstGeom prst="rect">
            <a:avLst/>
          </a:prstGeom>
          <a:noFill/>
          <a:ln w="12700">
            <a:noFill/>
          </a:ln>
        </p:spPr>
        <p:txBody>
          <a:bodyPr anchor="t">
            <a:spAutoFit/>
          </a:bodyPr>
          <a:lstStyle/>
          <a:p>
            <a:pPr lvl="0" indent="0" algn="ctr">
              <a:spcBef>
                <a:spcPct val="50000"/>
              </a:spcBef>
            </a:pPr>
            <a:r>
              <a:rPr lang="zh-CN" altLang="en-US" b="1" dirty="0">
                <a:solidFill>
                  <a:srgbClr val="800000"/>
                </a:solidFill>
                <a:latin typeface="Arial" panose="020B0604020202020204" pitchFamily="34" charset="0"/>
                <a:ea typeface="宋体" panose="02010600030101010101" pitchFamily="2" charset="-122"/>
              </a:rPr>
              <a:t>水平二</a:t>
            </a:r>
          </a:p>
        </p:txBody>
      </p:sp>
      <p:sp>
        <p:nvSpPr>
          <p:cNvPr id="68617" name="文本框 22541"/>
          <p:cNvSpPr txBox="1"/>
          <p:nvPr/>
        </p:nvSpPr>
        <p:spPr>
          <a:xfrm>
            <a:off x="4211638" y="3429000"/>
            <a:ext cx="1800225" cy="641350"/>
          </a:xfrm>
          <a:prstGeom prst="rect">
            <a:avLst/>
          </a:prstGeom>
          <a:noFill/>
          <a:ln w="12700">
            <a:noFill/>
          </a:ln>
        </p:spPr>
        <p:txBody>
          <a:bodyPr anchor="t">
            <a:spAutoFit/>
          </a:bodyPr>
          <a:lstStyle/>
          <a:p>
            <a:pPr lvl="0" indent="0" algn="ctr"/>
            <a:r>
              <a:rPr lang="zh-CN" altLang="en-US" b="1" dirty="0">
                <a:solidFill>
                  <a:srgbClr val="800000"/>
                </a:solidFill>
                <a:latin typeface="Arial" panose="020B0604020202020204" pitchFamily="34" charset="0"/>
                <a:ea typeface="宋体" panose="02010600030101010101" pitchFamily="2" charset="-122"/>
              </a:rPr>
              <a:t>水平三</a:t>
            </a:r>
          </a:p>
        </p:txBody>
      </p:sp>
      <p:sp>
        <p:nvSpPr>
          <p:cNvPr id="68618" name="文本框 22542"/>
          <p:cNvSpPr txBox="1"/>
          <p:nvPr/>
        </p:nvSpPr>
        <p:spPr>
          <a:xfrm>
            <a:off x="4284663" y="2565400"/>
            <a:ext cx="1655762" cy="641350"/>
          </a:xfrm>
          <a:prstGeom prst="rect">
            <a:avLst/>
          </a:prstGeom>
          <a:noFill/>
          <a:ln w="12700">
            <a:noFill/>
          </a:ln>
        </p:spPr>
        <p:txBody>
          <a:bodyPr anchor="t">
            <a:spAutoFit/>
          </a:bodyPr>
          <a:lstStyle/>
          <a:p>
            <a:pPr lvl="0" indent="0" algn="ctr">
              <a:spcBef>
                <a:spcPct val="50000"/>
              </a:spcBef>
            </a:pPr>
            <a:r>
              <a:rPr lang="zh-CN" altLang="en-US" b="1" dirty="0">
                <a:solidFill>
                  <a:srgbClr val="800000"/>
                </a:solidFill>
                <a:latin typeface="Arial" panose="020B0604020202020204" pitchFamily="34" charset="0"/>
                <a:ea typeface="宋体" panose="02010600030101010101" pitchFamily="2" charset="-122"/>
              </a:rPr>
              <a:t>水平四</a:t>
            </a:r>
          </a:p>
        </p:txBody>
      </p:sp>
    </p:spTree>
    <p:extLst>
      <p:ext uri="{BB962C8B-B14F-4D97-AF65-F5344CB8AC3E}">
        <p14:creationId xmlns:p14="http://schemas.microsoft.com/office/powerpoint/2010/main" val="1747490439"/>
      </p:ext>
    </p:extLst>
  </p:cSld>
  <p:clrMapOvr>
    <a:masterClrMapping/>
  </p:clrMapOvr>
  <p:transition spd="slow">
    <p:rand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文本占位符 82945"/>
          <p:cNvSpPr>
            <a:spLocks noGrp="1"/>
          </p:cNvSpPr>
          <p:nvPr>
            <p:ph idx="1"/>
          </p:nvPr>
        </p:nvSpPr>
        <p:spPr>
          <a:xfrm>
            <a:off x="1042988" y="1700213"/>
            <a:ext cx="7494587" cy="4827587"/>
          </a:xfrm>
        </p:spPr>
        <p:txBody>
          <a:bodyPr wrap="square" lIns="91440" tIns="45720" rIns="91440" bIns="45720" anchor="t"/>
          <a:lstStyle/>
          <a:p>
            <a:pPr>
              <a:lnSpc>
                <a:spcPct val="190000"/>
              </a:lnSpc>
            </a:pPr>
            <a:r>
              <a:rPr lang="zh-CN" altLang="en-US" sz="2000" b="1" dirty="0">
                <a:latin typeface="黑体" panose="02010609060101010101" pitchFamily="49" charset="-122"/>
              </a:rPr>
              <a:t>每个水平</a:t>
            </a:r>
            <a:r>
              <a:rPr lang="zh-CN" altLang="en-US" sz="2000" b="1" dirty="0" smtClean="0">
                <a:latin typeface="黑体" panose="02010609060101010101" pitchFamily="49" charset="-122"/>
              </a:rPr>
              <a:t>都整体反映学科</a:t>
            </a:r>
            <a:r>
              <a:rPr lang="zh-CN" altLang="en-US" sz="2000" b="1" dirty="0">
                <a:latin typeface="黑体" panose="02010609060101010101" pitchFamily="49" charset="-122"/>
              </a:rPr>
              <a:t>核心素养</a:t>
            </a:r>
            <a:r>
              <a:rPr lang="zh-CN" altLang="en-US" sz="2000" b="1" dirty="0" smtClean="0">
                <a:latin typeface="黑体" panose="02010609060101010101" pitchFamily="49" charset="-122"/>
              </a:rPr>
              <a:t>内涵及其主要表现。</a:t>
            </a:r>
            <a:r>
              <a:rPr lang="zh-CN" altLang="en-US" sz="2000" b="1" dirty="0">
                <a:latin typeface="黑体" panose="02010609060101010101" pitchFamily="49" charset="-122"/>
              </a:rPr>
              <a:t>同一核心素养不同水平之间，是深度和广度上的差异，</a:t>
            </a:r>
            <a:r>
              <a:rPr lang="zh-CN" altLang="en-US" sz="2000" b="1" dirty="0" smtClean="0">
                <a:latin typeface="黑体" panose="02010609060101010101" pitchFamily="49" charset="-122"/>
              </a:rPr>
              <a:t>不是部分与整体的</a:t>
            </a:r>
            <a:r>
              <a:rPr lang="zh-CN" altLang="en-US" sz="2000" b="1" dirty="0">
                <a:latin typeface="黑体" panose="02010609060101010101" pitchFamily="49" charset="-122"/>
              </a:rPr>
              <a:t>关系</a:t>
            </a:r>
            <a:r>
              <a:rPr lang="en-US" altLang="zh-CN" sz="2000" b="1" dirty="0">
                <a:latin typeface="黑体" panose="02010609060101010101" pitchFamily="49" charset="-122"/>
              </a:rPr>
              <a:t>——</a:t>
            </a:r>
            <a:r>
              <a:rPr lang="zh-CN" altLang="en-US" sz="2000" b="1" dirty="0">
                <a:latin typeface="黑体" panose="02010609060101010101" pitchFamily="49" charset="-122"/>
                <a:sym typeface="+mn-ea"/>
              </a:rPr>
              <a:t>要保持维度的完整性。</a:t>
            </a:r>
            <a:endParaRPr lang="zh-CN" altLang="en-US" sz="2000" b="1" dirty="0">
              <a:latin typeface="黑体" panose="02010609060101010101" pitchFamily="49" charset="-122"/>
            </a:endParaRPr>
          </a:p>
          <a:p>
            <a:pPr>
              <a:lnSpc>
                <a:spcPct val="190000"/>
              </a:lnSpc>
            </a:pPr>
            <a:r>
              <a:rPr lang="zh-CN" altLang="en-US" sz="2000" b="1" dirty="0">
                <a:latin typeface="黑体" panose="02010609060101010101" pitchFamily="49" charset="-122"/>
              </a:rPr>
              <a:t>根据学生在学科核心素养上的实质性变化来确定各级水平的具体内容</a:t>
            </a:r>
            <a:r>
              <a:rPr lang="en-US" altLang="zh-CN" sz="2000" b="1" dirty="0">
                <a:latin typeface="黑体" panose="02010609060101010101" pitchFamily="49" charset="-122"/>
              </a:rPr>
              <a:t>——</a:t>
            </a:r>
            <a:r>
              <a:rPr lang="zh-CN" altLang="en-US" sz="2000" b="1" dirty="0">
                <a:latin typeface="黑体" panose="02010609060101010101" pitchFamily="49" charset="-122"/>
                <a:sym typeface="+mn-ea"/>
              </a:rPr>
              <a:t>要显示特征的差异性</a:t>
            </a:r>
            <a:r>
              <a:rPr lang="zh-CN" altLang="en-US" sz="2000" b="1" dirty="0">
                <a:latin typeface="黑体" panose="02010609060101010101" pitchFamily="49" charset="-122"/>
              </a:rPr>
              <a:t>。</a:t>
            </a:r>
          </a:p>
          <a:p>
            <a:pPr>
              <a:lnSpc>
                <a:spcPct val="190000"/>
              </a:lnSpc>
            </a:pPr>
            <a:r>
              <a:rPr lang="zh-CN" altLang="en-US" sz="2000" b="1" dirty="0">
                <a:latin typeface="黑体" panose="02010609060101010101" pitchFamily="49" charset="-122"/>
              </a:rPr>
              <a:t>体现学科核心素养不同发展阶段的递进关系，对高层次水平要求</a:t>
            </a:r>
            <a:r>
              <a:rPr lang="zh-CN" altLang="en-US" sz="2000" b="1" dirty="0" smtClean="0">
                <a:latin typeface="黑体" panose="02010609060101010101" pitchFamily="49" charset="-122"/>
              </a:rPr>
              <a:t>一般应涵盖</a:t>
            </a:r>
            <a:r>
              <a:rPr lang="zh-CN" altLang="en-US" sz="2000" b="1" dirty="0">
                <a:latin typeface="黑体" panose="02010609060101010101" pitchFamily="49" charset="-122"/>
              </a:rPr>
              <a:t>低水平要求</a:t>
            </a:r>
            <a:r>
              <a:rPr lang="en-US" altLang="zh-CN" sz="2000" b="1" dirty="0">
                <a:latin typeface="黑体" panose="02010609060101010101" pitchFamily="49" charset="-122"/>
              </a:rPr>
              <a:t>——</a:t>
            </a:r>
            <a:r>
              <a:rPr lang="zh-CN" altLang="en-US" sz="2000" b="1" dirty="0">
                <a:latin typeface="黑体" panose="02010609060101010101" pitchFamily="49" charset="-122"/>
                <a:sym typeface="+mn-ea"/>
              </a:rPr>
              <a:t>要区别情境的复杂性</a:t>
            </a:r>
            <a:r>
              <a:rPr lang="zh-CN" altLang="en-US" sz="2000" b="1" dirty="0">
                <a:latin typeface="黑体" panose="02010609060101010101" pitchFamily="49" charset="-122"/>
              </a:rPr>
              <a:t>。</a:t>
            </a:r>
          </a:p>
        </p:txBody>
      </p:sp>
      <p:sp>
        <p:nvSpPr>
          <p:cNvPr id="69634" name="AutoShape 4"/>
          <p:cNvSpPr/>
          <p:nvPr/>
        </p:nvSpPr>
        <p:spPr>
          <a:xfrm>
            <a:off x="611725" y="404789"/>
            <a:ext cx="1104900" cy="1229065"/>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rgbClr val="FF0000"/>
                </a:solidFill>
                <a:latin typeface="Tahoma" panose="020B0604030504040204" pitchFamily="34" charset="0"/>
                <a:ea typeface="隶书" panose="02010509060101010101" pitchFamily="49" charset="-122"/>
              </a:rPr>
              <a:t>图解</a:t>
            </a:r>
            <a:endParaRPr lang="zh-CN" altLang="en-US" sz="3200" dirty="0">
              <a:solidFill>
                <a:srgbClr val="FF0000"/>
              </a:solidFill>
              <a:latin typeface="Tahoma" panose="020B0604030504040204" pitchFamily="34" charset="0"/>
              <a:ea typeface="隶书" panose="02010509060101010101" pitchFamily="49" charset="-122"/>
            </a:endParaRPr>
          </a:p>
        </p:txBody>
      </p:sp>
      <p:sp>
        <p:nvSpPr>
          <p:cNvPr id="2" name="文本框 1"/>
          <p:cNvSpPr txBox="1"/>
          <p:nvPr/>
        </p:nvSpPr>
        <p:spPr>
          <a:xfrm>
            <a:off x="3059895" y="729761"/>
            <a:ext cx="4070985" cy="579120"/>
          </a:xfrm>
          <a:prstGeom prst="rect">
            <a:avLst/>
          </a:prstGeom>
          <a:noFill/>
        </p:spPr>
        <p:txBody>
          <a:bodyPr wrap="square" rtlCol="0">
            <a:spAutoFit/>
          </a:bodyPr>
          <a:lstStyle/>
          <a:p>
            <a:r>
              <a:rPr lang="zh-CN" altLang="en-US" sz="3200" b="1" dirty="0">
                <a:solidFill>
                  <a:srgbClr val="FFFF00"/>
                </a:solidFill>
              </a:rPr>
              <a:t>整体、变化、递进</a:t>
            </a:r>
          </a:p>
        </p:txBody>
      </p:sp>
    </p:spTree>
    <p:extLst>
      <p:ext uri="{BB962C8B-B14F-4D97-AF65-F5344CB8AC3E}">
        <p14:creationId xmlns:p14="http://schemas.microsoft.com/office/powerpoint/2010/main" val="1646928346"/>
      </p:ext>
    </p:extLst>
  </p:cSld>
  <p:clrMapOvr>
    <a:masterClrMapping/>
  </p:clrMapOvr>
  <p:transition spd="slow">
    <p:rand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标题 84993"/>
          <p:cNvSpPr>
            <a:spLocks noGrp="1"/>
          </p:cNvSpPr>
          <p:nvPr>
            <p:ph type="title"/>
          </p:nvPr>
        </p:nvSpPr>
        <p:spPr>
          <a:xfrm>
            <a:off x="1403350" y="343535"/>
            <a:ext cx="6749415" cy="1422400"/>
          </a:xfrm>
        </p:spPr>
        <p:txBody>
          <a:bodyPr wrap="square" lIns="91440" tIns="45720" rIns="91440" bIns="45720" anchor="ctr"/>
          <a:lstStyle/>
          <a:p>
            <a:pPr algn="ctr"/>
            <a:r>
              <a:rPr lang="zh-CN" altLang="en-US" sz="3200" dirty="0">
                <a:solidFill>
                  <a:srgbClr val="FFFF00"/>
                </a:solidFill>
              </a:rPr>
              <a:t>“政治认同”之</a:t>
            </a:r>
            <a:r>
              <a:rPr lang="en-US" altLang="zh-CN" sz="3200" dirty="0">
                <a:solidFill>
                  <a:srgbClr val="FFFF00"/>
                </a:solidFill>
              </a:rPr>
              <a:t>“</a:t>
            </a:r>
            <a:r>
              <a:rPr lang="zh-CN" altLang="en-US" sz="3200" dirty="0">
                <a:solidFill>
                  <a:srgbClr val="FFFF00"/>
                </a:solidFill>
              </a:rPr>
              <a:t>道路</a:t>
            </a:r>
            <a:r>
              <a:rPr lang="en-US" altLang="zh-CN" sz="3200" dirty="0">
                <a:solidFill>
                  <a:srgbClr val="FFFF00"/>
                </a:solidFill>
              </a:rPr>
              <a:t>”</a:t>
            </a:r>
            <a:r>
              <a:rPr lang="zh-CN" altLang="en-US" sz="3200" dirty="0">
                <a:solidFill>
                  <a:srgbClr val="FFFF00"/>
                </a:solidFill>
              </a:rPr>
              <a:t>认同</a:t>
            </a:r>
          </a:p>
        </p:txBody>
      </p:sp>
      <p:sp>
        <p:nvSpPr>
          <p:cNvPr id="74754" name="文本占位符 84994"/>
          <p:cNvSpPr>
            <a:spLocks noGrp="1"/>
          </p:cNvSpPr>
          <p:nvPr>
            <p:ph idx="1"/>
          </p:nvPr>
        </p:nvSpPr>
        <p:spPr>
          <a:xfrm>
            <a:off x="1403350" y="2060575"/>
            <a:ext cx="6813550" cy="4068763"/>
          </a:xfrm>
        </p:spPr>
        <p:txBody>
          <a:bodyPr wrap="square" lIns="91440" tIns="45720" rIns="91440" bIns="45720" anchor="t"/>
          <a:lstStyle/>
          <a:p>
            <a:pPr marL="1905" indent="-344805">
              <a:lnSpc>
                <a:spcPct val="150000"/>
              </a:lnSpc>
              <a:buNone/>
            </a:pPr>
            <a:r>
              <a:rPr lang="zh-CN" altLang="en-US" sz="1800" b="1" dirty="0"/>
              <a:t>每个水平都包含道路、制度、理论和文化（价值观）四个维度。其中，就</a:t>
            </a:r>
            <a:r>
              <a:rPr lang="en-US" altLang="zh-CN" sz="1800" b="1" dirty="0"/>
              <a:t>“</a:t>
            </a:r>
            <a:r>
              <a:rPr lang="zh-CN" altLang="en-US" sz="1800" b="1" dirty="0"/>
              <a:t>道路”维度而言。</a:t>
            </a:r>
          </a:p>
          <a:p>
            <a:pPr marL="1905" indent="-344805">
              <a:lnSpc>
                <a:spcPct val="150000"/>
              </a:lnSpc>
              <a:buNone/>
            </a:pPr>
            <a:r>
              <a:rPr lang="zh-CN" altLang="en-US" sz="1800" b="1" dirty="0"/>
              <a:t>水平</a:t>
            </a:r>
            <a:r>
              <a:rPr lang="en-US" altLang="zh-CN" sz="1800" b="1" dirty="0"/>
              <a:t>1</a:t>
            </a:r>
            <a:r>
              <a:rPr lang="zh-CN" altLang="en-US" sz="1800" b="1" dirty="0"/>
              <a:t>：列举（简单情境）走中国特色社会主义道路的成功事例。</a:t>
            </a:r>
          </a:p>
          <a:p>
            <a:pPr marL="1905" indent="-344805">
              <a:lnSpc>
                <a:spcPct val="150000"/>
              </a:lnSpc>
              <a:buNone/>
            </a:pPr>
            <a:r>
              <a:rPr lang="zh-CN" altLang="en-US" sz="1800" b="1" dirty="0"/>
              <a:t>水平</a:t>
            </a:r>
            <a:r>
              <a:rPr lang="en-US" altLang="zh-CN" sz="1800" b="1" dirty="0"/>
              <a:t>2</a:t>
            </a:r>
            <a:r>
              <a:rPr lang="zh-CN" altLang="en-US" sz="1800" b="1" dirty="0"/>
              <a:t>：</a:t>
            </a:r>
            <a:r>
              <a:rPr lang="zh-CN" altLang="en-US" sz="1800" b="1" dirty="0">
                <a:sym typeface="+mn-ea"/>
              </a:rPr>
              <a:t>回顾（一般情境）</a:t>
            </a:r>
            <a:r>
              <a:rPr lang="zh-CN" altLang="en-US" sz="1800" b="1" dirty="0"/>
              <a:t>通过中国近现代史，证实走中国特色社会主义道路是历史的结论、人民的选择。</a:t>
            </a:r>
          </a:p>
          <a:p>
            <a:pPr marL="1905" indent="-344805">
              <a:lnSpc>
                <a:spcPct val="150000"/>
              </a:lnSpc>
              <a:buNone/>
            </a:pPr>
            <a:r>
              <a:rPr lang="zh-CN" altLang="en-US" sz="1800" b="1" dirty="0"/>
              <a:t>水平</a:t>
            </a:r>
            <a:r>
              <a:rPr lang="en-US" altLang="zh-CN" sz="1800" b="1" dirty="0"/>
              <a:t>3</a:t>
            </a:r>
            <a:r>
              <a:rPr lang="zh-CN" altLang="en-US" sz="1800" b="1" dirty="0"/>
              <a:t>：</a:t>
            </a:r>
            <a:r>
              <a:rPr lang="zh-CN" altLang="en-US" sz="1800" b="1" dirty="0">
                <a:sym typeface="+mn-ea"/>
              </a:rPr>
              <a:t>比较（复杂情境）</a:t>
            </a:r>
            <a:r>
              <a:rPr lang="zh-CN" altLang="en-US" sz="1800" b="1" dirty="0"/>
              <a:t>各国发展道路，阐明只有中国特色社会主义能够发展中国。</a:t>
            </a:r>
          </a:p>
          <a:p>
            <a:pPr marL="1905" indent="-344805">
              <a:lnSpc>
                <a:spcPct val="150000"/>
              </a:lnSpc>
              <a:buNone/>
            </a:pPr>
            <a:r>
              <a:rPr lang="zh-CN" altLang="en-US" sz="1800" b="1" dirty="0"/>
              <a:t>水平</a:t>
            </a:r>
            <a:r>
              <a:rPr lang="en-US" altLang="zh-CN" sz="1800" b="1" dirty="0"/>
              <a:t>4</a:t>
            </a:r>
            <a:r>
              <a:rPr lang="zh-CN" altLang="en-US" sz="1800" b="1" dirty="0"/>
              <a:t>：明辨（挑战性复杂情境）各种封闭僵化、改旗易帜的主张，坚定走中国特色社会主义道路的信念。</a:t>
            </a:r>
          </a:p>
        </p:txBody>
      </p:sp>
      <p:sp>
        <p:nvSpPr>
          <p:cNvPr id="74755" name="AutoShape 4"/>
          <p:cNvSpPr/>
          <p:nvPr/>
        </p:nvSpPr>
        <p:spPr>
          <a:xfrm>
            <a:off x="252413" y="260350"/>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举例</a:t>
            </a:r>
          </a:p>
        </p:txBody>
      </p:sp>
    </p:spTree>
    <p:extLst>
      <p:ext uri="{BB962C8B-B14F-4D97-AF65-F5344CB8AC3E}">
        <p14:creationId xmlns:p14="http://schemas.microsoft.com/office/powerpoint/2010/main" val="2987667208"/>
      </p:ext>
    </p:extLst>
  </p:cSld>
  <p:clrMapOvr>
    <a:masterClrMapping/>
  </p:clrMapOvr>
  <p:transition spd="slow">
    <p:rand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p:cNvSpPr>
          <p:nvPr>
            <p:ph type="body" idx="4294967295"/>
          </p:nvPr>
        </p:nvSpPr>
        <p:spPr>
          <a:xfrm>
            <a:off x="1115760" y="1981200"/>
            <a:ext cx="7608888" cy="4876800"/>
          </a:xfrm>
          <a:ln>
            <a:miter/>
          </a:ln>
        </p:spPr>
        <p:txBody>
          <a:bodyPr vert="horz" wrap="square" lIns="91440" tIns="45720" rIns="91440" bIns="45720" numCol="1" anchor="t" anchorCtr="0" compatLnSpc="1"/>
          <a:lstStyle/>
          <a:p>
            <a:pPr marL="0" indent="0" eaLnBrk="1" hangingPunct="1">
              <a:lnSpc>
                <a:spcPct val="150000"/>
              </a:lnSpc>
              <a:buNone/>
            </a:pPr>
            <a:r>
              <a:rPr lang="zh-CN" altLang="en-US" sz="2000" b="1" dirty="0" smtClean="0">
                <a:effectLst>
                  <a:outerShdw blurRad="38100" dist="38100" dir="2700000">
                    <a:srgbClr val="FFFFFF"/>
                  </a:outerShdw>
                </a:effectLst>
                <a:sym typeface="+mn-ea"/>
              </a:rPr>
              <a:t>       </a:t>
            </a:r>
            <a:r>
              <a:rPr lang="zh-CN" altLang="en-US" sz="2000" b="1" dirty="0">
                <a:effectLst>
                  <a:outerShdw blurRad="38100" dist="38100" dir="2700000">
                    <a:srgbClr val="FFFFFF"/>
                  </a:outerShdw>
                </a:effectLst>
                <a:latin typeface="+mn-ea"/>
                <a:sym typeface="+mn-ea"/>
              </a:rPr>
              <a:t>回望</a:t>
            </a:r>
            <a:r>
              <a:rPr lang="zh-CN" altLang="en-US" sz="2000" b="1" dirty="0" smtClean="0">
                <a:latin typeface="+mn-ea"/>
                <a:sym typeface="+mn-ea"/>
              </a:rPr>
              <a:t>文革后</a:t>
            </a:r>
            <a:r>
              <a:rPr lang="zh-CN" altLang="en-US" sz="2000" b="1" dirty="0">
                <a:effectLst>
                  <a:outerShdw blurRad="38100" dist="25400" dir="5400000" algn="ctr" rotWithShape="0">
                    <a:srgbClr val="6E747A">
                      <a:alpha val="43000"/>
                    </a:srgbClr>
                  </a:outerShdw>
                </a:effectLst>
                <a:latin typeface="+mn-ea"/>
                <a:sym typeface="+mn-ea"/>
              </a:rPr>
              <a:t>课程发展的轨迹</a:t>
            </a:r>
            <a:r>
              <a:rPr lang="zh-CN" altLang="en-US" sz="2000" b="1" dirty="0" smtClean="0">
                <a:effectLst>
                  <a:outerShdw blurRad="38100" dist="25400" dir="5400000" algn="ctr" rotWithShape="0">
                    <a:srgbClr val="6E747A">
                      <a:alpha val="43000"/>
                    </a:srgbClr>
                  </a:outerShdw>
                </a:effectLst>
                <a:latin typeface="+mn-ea"/>
                <a:sym typeface="+mn-ea"/>
              </a:rPr>
              <a:t>，</a:t>
            </a:r>
            <a:r>
              <a:rPr lang="zh-CN" altLang="en-US" sz="2000" b="1" dirty="0" smtClean="0">
                <a:effectLst>
                  <a:outerShdw blurRad="38100" dist="25400" dir="5400000" algn="ctr" rotWithShape="0">
                    <a:srgbClr val="6E747A">
                      <a:alpha val="43000"/>
                    </a:srgbClr>
                  </a:outerShdw>
                </a:effectLst>
                <a:uLnTx/>
                <a:uFillTx/>
                <a:latin typeface="+mn-ea"/>
                <a:sym typeface="+mn-ea"/>
              </a:rPr>
              <a:t>大体</a:t>
            </a:r>
            <a:r>
              <a:rPr lang="zh-CN" altLang="en-US" sz="2000" b="1" dirty="0">
                <a:effectLst>
                  <a:outerShdw blurRad="38100" dist="25400" dir="5400000" algn="ctr" rotWithShape="0">
                    <a:srgbClr val="6E747A">
                      <a:alpha val="43000"/>
                    </a:srgbClr>
                  </a:outerShdw>
                </a:effectLst>
                <a:uLnTx/>
                <a:uFillTx/>
                <a:latin typeface="+mn-ea"/>
                <a:sym typeface="+mn-ea"/>
              </a:rPr>
              <a:t>经历了三个</a:t>
            </a:r>
            <a:r>
              <a:rPr lang="zh-CN" altLang="en-US" sz="2000" b="1" dirty="0" smtClean="0">
                <a:effectLst>
                  <a:outerShdw blurRad="38100" dist="25400" dir="5400000" algn="ctr" rotWithShape="0">
                    <a:srgbClr val="6E747A">
                      <a:alpha val="43000"/>
                    </a:srgbClr>
                  </a:outerShdw>
                </a:effectLst>
                <a:uLnTx/>
                <a:uFillTx/>
                <a:latin typeface="+mn-ea"/>
                <a:sym typeface="+mn-ea"/>
              </a:rPr>
              <a:t>阶段，</a:t>
            </a:r>
            <a:r>
              <a:rPr lang="zh-CN" altLang="en-US" sz="2000" b="1" dirty="0">
                <a:effectLst>
                  <a:outerShdw blurRad="38100" dist="25400" dir="5400000" algn="ctr" rotWithShape="0">
                    <a:srgbClr val="6E747A">
                      <a:alpha val="43000"/>
                    </a:srgbClr>
                  </a:outerShdw>
                </a:effectLst>
                <a:latin typeface="+mn-ea"/>
                <a:sym typeface="+mn-ea"/>
              </a:rPr>
              <a:t>每个阶段都烙印着时代</a:t>
            </a:r>
            <a:r>
              <a:rPr lang="zh-CN" altLang="en-US" sz="2000" b="1" dirty="0" smtClean="0">
                <a:effectLst>
                  <a:outerShdw blurRad="38100" dist="25400" dir="5400000" algn="ctr" rotWithShape="0">
                    <a:srgbClr val="6E747A">
                      <a:alpha val="43000"/>
                    </a:srgbClr>
                  </a:outerShdw>
                </a:effectLst>
                <a:latin typeface="+mn-ea"/>
                <a:sym typeface="+mn-ea"/>
              </a:rPr>
              <a:t>的痕迹</a:t>
            </a:r>
            <a:r>
              <a:rPr lang="zh-CN" altLang="en-US" sz="2000" b="1" dirty="0" smtClean="0">
                <a:effectLst>
                  <a:outerShdw blurRad="38100" dist="25400" dir="5400000" algn="ctr" rotWithShape="0">
                    <a:srgbClr val="6E747A">
                      <a:alpha val="43000"/>
                    </a:srgbClr>
                  </a:outerShdw>
                </a:effectLst>
                <a:uLnTx/>
                <a:uFillTx/>
                <a:latin typeface="+mn-ea"/>
                <a:sym typeface="+mn-ea"/>
              </a:rPr>
              <a:t>。</a:t>
            </a:r>
            <a:endParaRPr lang="en-US" altLang="zh-CN" sz="2000" b="1" dirty="0" smtClean="0">
              <a:effectLst>
                <a:outerShdw blurRad="38100" dist="25400" dir="5400000" algn="ctr" rotWithShape="0">
                  <a:srgbClr val="6E747A">
                    <a:alpha val="43000"/>
                  </a:srgbClr>
                </a:outerShdw>
              </a:effectLst>
              <a:uLnTx/>
              <a:uFillTx/>
              <a:latin typeface="+mn-ea"/>
              <a:sym typeface="+mn-ea"/>
            </a:endParaRPr>
          </a:p>
          <a:p>
            <a:pPr eaLnBrk="1" hangingPunct="1">
              <a:lnSpc>
                <a:spcPct val="150000"/>
              </a:lnSpc>
            </a:pPr>
            <a:r>
              <a:rPr lang="zh-CN" altLang="en-US" sz="2000" b="1" dirty="0" smtClean="0">
                <a:effectLst>
                  <a:outerShdw blurRad="38100" dist="25400" dir="5400000" algn="ctr" rotWithShape="0">
                    <a:srgbClr val="6E747A">
                      <a:alpha val="43000"/>
                    </a:srgbClr>
                  </a:outerShdw>
                </a:effectLst>
                <a:uLnTx/>
                <a:uFillTx/>
                <a:sym typeface="+mn-ea"/>
              </a:rPr>
              <a:t>学科化</a:t>
            </a:r>
            <a:r>
              <a:rPr lang="en-US" altLang="zh-CN" sz="2000" b="1" dirty="0" smtClean="0">
                <a:effectLst>
                  <a:outerShdw blurRad="38100" dist="25400" dir="5400000" algn="ctr" rotWithShape="0">
                    <a:srgbClr val="6E747A">
                      <a:alpha val="43000"/>
                    </a:srgbClr>
                  </a:outerShdw>
                </a:effectLst>
                <a:uLnTx/>
                <a:uFillTx/>
                <a:sym typeface="+mn-ea"/>
              </a:rPr>
              <a:t>——</a:t>
            </a:r>
            <a:r>
              <a:rPr lang="zh-CN" altLang="en-US" sz="2000" b="1" dirty="0" smtClean="0">
                <a:effectLst>
                  <a:outerShdw blurRad="38100" dist="25400" dir="5400000" algn="ctr" rotWithShape="0">
                    <a:srgbClr val="6E747A">
                      <a:alpha val="43000"/>
                    </a:srgbClr>
                  </a:outerShdw>
                </a:effectLst>
                <a:sym typeface="+mn-ea"/>
              </a:rPr>
              <a:t>“拨乱反正、正本清源</a:t>
            </a:r>
            <a:r>
              <a:rPr lang="zh-CN" altLang="en-US" sz="2000" b="1" dirty="0" smtClean="0">
                <a:effectLst>
                  <a:outerShdw blurRad="38100" dist="25400" dir="5400000" algn="ctr" rotWithShape="0">
                    <a:srgbClr val="6E747A">
                      <a:alpha val="43000"/>
                    </a:srgbClr>
                  </a:outerShdw>
                </a:effectLst>
                <a:uLnTx/>
                <a:uFillTx/>
                <a:sym typeface="+mn-ea"/>
              </a:rPr>
              <a:t>”，注重理论逻辑的力量。</a:t>
            </a:r>
            <a:endParaRPr lang="en-US" altLang="zh-CN" sz="2000" b="1" dirty="0" smtClean="0">
              <a:effectLst>
                <a:outerShdw blurRad="38100" dist="25400" dir="5400000" algn="ctr" rotWithShape="0">
                  <a:srgbClr val="6E747A">
                    <a:alpha val="43000"/>
                  </a:srgbClr>
                </a:outerShdw>
              </a:effectLst>
              <a:uLnTx/>
              <a:uFillTx/>
              <a:sym typeface="+mn-ea"/>
            </a:endParaRPr>
          </a:p>
          <a:p>
            <a:pPr eaLnBrk="1" hangingPunct="1">
              <a:lnSpc>
                <a:spcPct val="150000"/>
              </a:lnSpc>
            </a:pPr>
            <a:r>
              <a:rPr lang="zh-CN" altLang="en-US" sz="2000" b="1" dirty="0" smtClean="0">
                <a:effectLst>
                  <a:outerShdw blurRad="38100" dist="25400" dir="5400000" algn="ctr" rotWithShape="0">
                    <a:srgbClr val="6E747A">
                      <a:alpha val="43000"/>
                    </a:srgbClr>
                  </a:outerShdw>
                </a:effectLst>
                <a:uLnTx/>
                <a:uFillTx/>
                <a:sym typeface="+mn-ea"/>
              </a:rPr>
              <a:t>常识化</a:t>
            </a:r>
            <a:r>
              <a:rPr lang="en-US" altLang="zh-CN" sz="2000" b="1" dirty="0" smtClean="0">
                <a:effectLst>
                  <a:outerShdw blurRad="38100" dist="25400" dir="5400000" algn="ctr" rotWithShape="0">
                    <a:srgbClr val="6E747A">
                      <a:alpha val="43000"/>
                    </a:srgbClr>
                  </a:outerShdw>
                </a:effectLst>
                <a:uLnTx/>
                <a:uFillTx/>
                <a:sym typeface="+mn-ea"/>
              </a:rPr>
              <a:t>——</a:t>
            </a:r>
            <a:r>
              <a:rPr lang="zh-CN" altLang="en-US" sz="2000" b="1" dirty="0" smtClean="0">
                <a:effectLst>
                  <a:outerShdw blurRad="38100" dist="25400" dir="5400000" algn="ctr" rotWithShape="0">
                    <a:srgbClr val="6E747A">
                      <a:alpha val="43000"/>
                    </a:srgbClr>
                  </a:outerShdw>
                </a:effectLst>
                <a:sym typeface="+mn-ea"/>
              </a:rPr>
              <a:t>“以经济建设为中心”，注重具体知识的应用性。</a:t>
            </a:r>
            <a:endParaRPr lang="en-US" altLang="zh-CN" sz="2000" b="1" dirty="0" smtClean="0">
              <a:effectLst>
                <a:outerShdw blurRad="38100" dist="25400" dir="5400000" algn="ctr" rotWithShape="0">
                  <a:srgbClr val="6E747A">
                    <a:alpha val="43000"/>
                  </a:srgbClr>
                </a:outerShdw>
              </a:effectLst>
              <a:uLnTx/>
              <a:uFillTx/>
              <a:sym typeface="+mn-ea"/>
            </a:endParaRPr>
          </a:p>
          <a:p>
            <a:pPr eaLnBrk="1" hangingPunct="1">
              <a:lnSpc>
                <a:spcPct val="150000"/>
              </a:lnSpc>
            </a:pPr>
            <a:r>
              <a:rPr lang="zh-CN" altLang="en-US" sz="2000" b="1" dirty="0" smtClean="0">
                <a:effectLst>
                  <a:outerShdw blurRad="38100" dist="25400" dir="5400000" algn="ctr" rotWithShape="0">
                    <a:srgbClr val="6E747A">
                      <a:alpha val="43000"/>
                    </a:srgbClr>
                  </a:outerShdw>
                </a:effectLst>
                <a:uLnTx/>
                <a:uFillTx/>
                <a:sym typeface="+mn-ea"/>
              </a:rPr>
              <a:t>生活化</a:t>
            </a:r>
            <a:r>
              <a:rPr lang="en-US" altLang="zh-CN" sz="2000" b="1" dirty="0" smtClean="0">
                <a:effectLst>
                  <a:outerShdw blurRad="38100" dist="25400" dir="5400000" algn="ctr" rotWithShape="0">
                    <a:srgbClr val="6E747A">
                      <a:alpha val="43000"/>
                    </a:srgbClr>
                  </a:outerShdw>
                </a:effectLst>
                <a:uLnTx/>
                <a:uFillTx/>
                <a:sym typeface="+mn-ea"/>
              </a:rPr>
              <a:t>——</a:t>
            </a:r>
            <a:r>
              <a:rPr lang="zh-CN" altLang="en-US" sz="2000" b="1" dirty="0" smtClean="0">
                <a:effectLst>
                  <a:outerShdw blurRad="38100" dist="25400" dir="5400000" algn="ctr" rotWithShape="0">
                    <a:srgbClr val="6E747A">
                      <a:alpha val="43000"/>
                    </a:srgbClr>
                  </a:outerShdw>
                </a:effectLst>
                <a:uLnTx/>
                <a:uFillTx/>
                <a:sym typeface="+mn-ea"/>
              </a:rPr>
              <a:t>“以人为本”，注重学生</a:t>
            </a:r>
            <a:r>
              <a:rPr lang="zh-CN" altLang="en-US" sz="2000" b="1" dirty="0">
                <a:effectLst>
                  <a:outerShdw blurRad="38100" dist="25400" dir="5400000" algn="ctr" rotWithShape="0">
                    <a:srgbClr val="6E747A">
                      <a:alpha val="43000"/>
                    </a:srgbClr>
                  </a:outerShdw>
                </a:effectLst>
                <a:sym typeface="+mn-ea"/>
              </a:rPr>
              <a:t>的生活关切</a:t>
            </a:r>
            <a:r>
              <a:rPr lang="zh-CN" altLang="en-US" sz="2000" b="1" dirty="0" smtClean="0">
                <a:effectLst>
                  <a:outerShdw blurRad="38100" dist="25400" dir="5400000" algn="ctr" rotWithShape="0">
                    <a:srgbClr val="6E747A">
                      <a:alpha val="43000"/>
                    </a:srgbClr>
                  </a:outerShdw>
                </a:effectLst>
                <a:sym typeface="+mn-ea"/>
              </a:rPr>
              <a:t>。</a:t>
            </a:r>
            <a:endParaRPr lang="en-US" altLang="zh-CN" sz="2000" b="1" dirty="0">
              <a:effectLst>
                <a:outerShdw blurRad="38100" dist="25400" dir="5400000" algn="ctr" rotWithShape="0">
                  <a:srgbClr val="6E747A">
                    <a:alpha val="43000"/>
                  </a:srgbClr>
                </a:outerShdw>
              </a:effectLst>
              <a:sym typeface="+mn-ea"/>
            </a:endParaRPr>
          </a:p>
          <a:p>
            <a:pPr marL="0" indent="0" eaLnBrk="1" hangingPunct="1">
              <a:lnSpc>
                <a:spcPct val="150000"/>
              </a:lnSpc>
              <a:buNone/>
            </a:pPr>
            <a:r>
              <a:rPr lang="zh-CN" altLang="en-US" sz="2000" dirty="0" smtClean="0">
                <a:solidFill>
                  <a:srgbClr val="FF0000"/>
                </a:solidFill>
                <a:sym typeface="+mn-ea"/>
              </a:rPr>
              <a:t>◆ </a:t>
            </a:r>
            <a:r>
              <a:rPr lang="zh-CN" altLang="en-US" sz="2000" b="1" dirty="0" smtClean="0">
                <a:solidFill>
                  <a:srgbClr val="FFFF00"/>
                </a:solidFill>
                <a:effectLst>
                  <a:outerShdw blurRad="38100" dist="38100" dir="2700000">
                    <a:srgbClr val="000000"/>
                  </a:outerShdw>
                </a:effectLst>
              </a:rPr>
              <a:t>站</a:t>
            </a:r>
            <a:r>
              <a:rPr lang="zh-CN" altLang="en-US" sz="2000" b="1" dirty="0">
                <a:solidFill>
                  <a:srgbClr val="FFFF00"/>
                </a:solidFill>
                <a:effectLst>
                  <a:outerShdw blurRad="38100" dist="38100" dir="2700000">
                    <a:srgbClr val="000000"/>
                  </a:outerShdw>
                </a:effectLst>
              </a:rPr>
              <a:t>在</a:t>
            </a:r>
            <a:r>
              <a:rPr lang="zh-CN" altLang="en-US" sz="2000" b="1" dirty="0" smtClean="0">
                <a:solidFill>
                  <a:srgbClr val="FFFF00"/>
                </a:solidFill>
                <a:effectLst>
                  <a:outerShdw blurRad="38100" dist="38100" dir="2700000">
                    <a:srgbClr val="000000"/>
                  </a:outerShdw>
                </a:effectLst>
              </a:rPr>
              <a:t>新时代的起点上展望“前面的路”，如果说课程改革的行程将有什么</a:t>
            </a:r>
            <a:r>
              <a:rPr lang="zh-CN" altLang="en-US" sz="2000" b="1" dirty="0">
                <a:solidFill>
                  <a:srgbClr val="FFFF00"/>
                </a:solidFill>
                <a:effectLst>
                  <a:outerShdw blurRad="38100" dist="38100" dir="2700000">
                    <a:srgbClr val="000000"/>
                  </a:outerShdw>
                </a:effectLst>
              </a:rPr>
              <a:t>时代</a:t>
            </a:r>
            <a:r>
              <a:rPr lang="zh-CN" altLang="en-US" sz="2000" b="1" dirty="0" smtClean="0">
                <a:solidFill>
                  <a:srgbClr val="FFFF00"/>
                </a:solidFill>
                <a:effectLst>
                  <a:outerShdw blurRad="38100" dist="38100" dir="2700000">
                    <a:srgbClr val="000000"/>
                  </a:outerShdw>
                </a:effectLst>
              </a:rPr>
              <a:t>印记，那必定是“素养化”。</a:t>
            </a:r>
            <a:endParaRPr lang="zh-CN" altLang="en-US" sz="2000" b="1" dirty="0">
              <a:solidFill>
                <a:srgbClr val="FFFF00"/>
              </a:solidFill>
              <a:effectLst>
                <a:outerShdw blurRad="38100" dist="38100" dir="2700000">
                  <a:srgbClr val="000000"/>
                </a:outerShdw>
              </a:effectLst>
            </a:endParaRPr>
          </a:p>
        </p:txBody>
      </p:sp>
      <p:sp>
        <p:nvSpPr>
          <p:cNvPr id="10" name="AutoShape 7"/>
          <p:cNvSpPr/>
          <p:nvPr/>
        </p:nvSpPr>
        <p:spPr>
          <a:xfrm>
            <a:off x="3492500" y="692150"/>
            <a:ext cx="2303463" cy="936625"/>
          </a:xfrm>
          <a:prstGeom prst="ribbon">
            <a:avLst>
              <a:gd name="adj1" fmla="val 12500"/>
              <a:gd name="adj2" fmla="val 50000"/>
            </a:avLst>
          </a:prstGeom>
          <a:solidFill>
            <a:schemeClr val="accent1"/>
          </a:solidFill>
          <a:ln w="9525" cap="flat" cmpd="sng">
            <a:solidFill>
              <a:schemeClr val="tx1"/>
            </a:solidFill>
            <a:prstDash val="solid"/>
            <a:round/>
            <a:headEnd type="none" w="med" len="med"/>
            <a:tailEnd type="none" w="med" len="med"/>
          </a:ln>
        </p:spPr>
        <p:txBody>
          <a:bodyPr wrap="none" anchor="ctr"/>
          <a:lstStyle/>
          <a:p>
            <a:pPr lvl="0" indent="0" algn="ctr"/>
            <a:r>
              <a:rPr lang="zh-CN" altLang="en-US" sz="4400" b="1" dirty="0">
                <a:solidFill>
                  <a:srgbClr val="FF0000"/>
                </a:solidFill>
                <a:latin typeface="Tahoma" panose="020B0604030504040204" pitchFamily="34" charset="0"/>
                <a:ea typeface="隶书" panose="02010509060101010101" pitchFamily="49" charset="-122"/>
              </a:rPr>
              <a:t>小结</a:t>
            </a:r>
          </a:p>
        </p:txBody>
      </p:sp>
      <p:sp>
        <p:nvSpPr>
          <p:cNvPr id="4" name="矩形 3"/>
          <p:cNvSpPr/>
          <p:nvPr/>
        </p:nvSpPr>
        <p:spPr>
          <a:xfrm>
            <a:off x="1323189" y="5733160"/>
            <a:ext cx="7194029" cy="553998"/>
          </a:xfrm>
          <a:prstGeom prst="rect">
            <a:avLst/>
          </a:prstGeom>
          <a:ln w="28575">
            <a:solidFill>
              <a:srgbClr val="FFFF00"/>
            </a:solidFill>
          </a:ln>
        </p:spPr>
        <p:txBody>
          <a:bodyPr wrap="square">
            <a:spAutoFit/>
          </a:bodyPr>
          <a:lstStyle/>
          <a:p>
            <a:pPr marL="1905" indent="-344805" algn="ctr">
              <a:lnSpc>
                <a:spcPct val="150000"/>
              </a:lnSpc>
              <a:defRPr/>
            </a:pPr>
            <a:r>
              <a:rPr lang="zh-CN" altLang="en-US" sz="2000" b="1" dirty="0" smtClean="0">
                <a:solidFill>
                  <a:srgbClr val="FF0000"/>
                </a:solidFill>
                <a:sym typeface="+mn-ea"/>
              </a:rPr>
              <a:t> </a:t>
            </a:r>
            <a:r>
              <a:rPr lang="zh-CN" altLang="en-US" sz="2000" b="1" dirty="0" smtClean="0">
                <a:solidFill>
                  <a:srgbClr val="00FF00"/>
                </a:solidFill>
                <a:latin typeface="楷体" panose="02010609060101010101" pitchFamily="49" charset="-122"/>
                <a:ea typeface="楷体" panose="02010609060101010101" pitchFamily="49" charset="-122"/>
                <a:sym typeface="+mn-ea"/>
              </a:rPr>
              <a:t>思考题：读懂“三本书”</a:t>
            </a:r>
            <a:r>
              <a:rPr lang="zh-CN" altLang="en-US" sz="2000" b="1" noProof="1" smtClean="0">
                <a:solidFill>
                  <a:srgbClr val="00FF00"/>
                </a:solidFill>
                <a:effectLst>
                  <a:outerShdw blurRad="38100" dist="38100" dir="2700000">
                    <a:srgbClr val="000000"/>
                  </a:outerShdw>
                </a:effectLst>
                <a:latin typeface="楷体" panose="02010609060101010101" pitchFamily="49" charset="-122"/>
                <a:ea typeface="楷体" panose="02010609060101010101" pitchFamily="49" charset="-122"/>
                <a:sym typeface="Arial" panose="020B0604020202020204" pitchFamily="34" charset="0"/>
              </a:rPr>
              <a:t>？</a:t>
            </a:r>
            <a:endParaRPr lang="en-US" altLang="zh-CN" sz="2000" b="1" noProof="1">
              <a:solidFill>
                <a:srgbClr val="FFFF00"/>
              </a:solidFill>
              <a:effectLst>
                <a:outerShdw blurRad="38100" dist="38100" dir="2700000">
                  <a:srgbClr val="000000"/>
                </a:outerShdw>
              </a:effectLst>
              <a:latin typeface="楷体" panose="02010609060101010101" pitchFamily="49" charset="-122"/>
              <a:ea typeface="楷体" panose="02010609060101010101" pitchFamily="49" charset="-122"/>
              <a:sym typeface="Arial" panose="020B0604020202020204" pitchFamily="34" charset="0"/>
            </a:endParaRPr>
          </a:p>
        </p:txBody>
      </p:sp>
    </p:spTree>
    <p:extLst>
      <p:ext uri="{BB962C8B-B14F-4D97-AF65-F5344CB8AC3E}">
        <p14:creationId xmlns:p14="http://schemas.microsoft.com/office/powerpoint/2010/main" val="821749482"/>
      </p:ext>
    </p:extLst>
  </p:cSld>
  <p:clrMapOvr>
    <a:masterClrMapping/>
  </p:clrMapOvr>
  <p:transition spd="slow">
    <p:random/>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3"/>
          <p:cNvSpPr>
            <a:spLocks noGrp="1"/>
          </p:cNvSpPr>
          <p:nvPr>
            <p:ph idx="1"/>
          </p:nvPr>
        </p:nvSpPr>
        <p:spPr>
          <a:xfrm>
            <a:off x="1066800" y="1990725"/>
            <a:ext cx="7543800" cy="4114800"/>
          </a:xfrm>
        </p:spPr>
        <p:txBody>
          <a:bodyPr wrap="square" lIns="91440" tIns="45720" rIns="91440" bIns="45720" anchor="t"/>
          <a:lstStyle/>
          <a:p>
            <a:pPr>
              <a:lnSpc>
                <a:spcPct val="180000"/>
              </a:lnSpc>
              <a:buNone/>
            </a:pPr>
            <a:r>
              <a:rPr lang="zh-CN" altLang="en-US" sz="2400" b="1" dirty="0" smtClean="0">
                <a:sym typeface="+mn-ea"/>
              </a:rPr>
              <a:t>           </a:t>
            </a:r>
            <a:r>
              <a:rPr lang="zh-CN" altLang="en-US" sz="2000" b="1" dirty="0" smtClean="0">
                <a:sym typeface="+mn-ea"/>
              </a:rPr>
              <a:t>在</a:t>
            </a:r>
            <a:r>
              <a:rPr lang="zh-CN" altLang="en-US" sz="2000" b="1" dirty="0">
                <a:sym typeface="+mn-ea"/>
              </a:rPr>
              <a:t>我们看来，它体现了学科核心素养主导课程实施的内在逻辑，也是思想政治课教学走出困局的关键抉择。因而，被视为修订思想政治课程标准最具创新意义的亮点</a:t>
            </a:r>
            <a:r>
              <a:rPr lang="zh-CN" altLang="en-US" sz="2000" b="1" dirty="0" smtClean="0">
                <a:sym typeface="+mn-ea"/>
              </a:rPr>
              <a:t>。</a:t>
            </a:r>
            <a:endParaRPr lang="en-US" altLang="zh-CN" sz="2000" b="1" dirty="0" smtClean="0">
              <a:sym typeface="+mn-ea"/>
            </a:endParaRPr>
          </a:p>
          <a:p>
            <a:pPr>
              <a:lnSpc>
                <a:spcPct val="180000"/>
              </a:lnSpc>
              <a:buNone/>
            </a:pPr>
            <a:r>
              <a:rPr lang="zh-CN" altLang="en-US" sz="2000" b="1" dirty="0" smtClean="0">
                <a:solidFill>
                  <a:srgbClr val="FF0000"/>
                </a:solidFill>
                <a:latin typeface="宋体" panose="02010600030101010101" pitchFamily="2" charset="-122"/>
                <a:sym typeface="+mn-ea"/>
              </a:rPr>
              <a:t>◆    </a:t>
            </a:r>
            <a:r>
              <a:rPr lang="zh-CN" altLang="en-US" sz="2000" b="1" dirty="0" smtClean="0">
                <a:solidFill>
                  <a:srgbClr val="FFFF00"/>
                </a:solidFill>
                <a:latin typeface="宋体" panose="02010600030101010101" pitchFamily="2" charset="-122"/>
                <a:sym typeface="+mn-ea"/>
              </a:rPr>
              <a:t>如果</a:t>
            </a:r>
            <a:r>
              <a:rPr lang="zh-CN" altLang="en-US" sz="2000" b="1" dirty="0">
                <a:solidFill>
                  <a:srgbClr val="FFFF00"/>
                </a:solidFill>
                <a:latin typeface="宋体" panose="02010600030101010101" pitchFamily="2" charset="-122"/>
                <a:sym typeface="+mn-ea"/>
              </a:rPr>
              <a:t>说</a:t>
            </a:r>
            <a:r>
              <a:rPr lang="en-US" altLang="zh-CN" sz="2000" b="1" dirty="0">
                <a:solidFill>
                  <a:srgbClr val="FFFF00"/>
                </a:solidFill>
                <a:latin typeface="宋体" panose="02010600030101010101" pitchFamily="2" charset="-122"/>
                <a:sym typeface="+mn-ea"/>
              </a:rPr>
              <a:t>“</a:t>
            </a:r>
            <a:r>
              <a:rPr lang="zh-CN" altLang="en-US" sz="2000" b="1" dirty="0">
                <a:solidFill>
                  <a:srgbClr val="FFFF00"/>
                </a:solidFill>
                <a:latin typeface="宋体" panose="02010600030101010101" pitchFamily="2" charset="-122"/>
                <a:sym typeface="+mn-ea"/>
              </a:rPr>
              <a:t>学科核心素养</a:t>
            </a:r>
            <a:r>
              <a:rPr lang="en-US" altLang="zh-CN" sz="2000" b="1" dirty="0">
                <a:solidFill>
                  <a:srgbClr val="FFFF00"/>
                </a:solidFill>
                <a:latin typeface="宋体" panose="02010600030101010101" pitchFamily="2" charset="-122"/>
                <a:sym typeface="+mn-ea"/>
              </a:rPr>
              <a:t>”</a:t>
            </a:r>
            <a:r>
              <a:rPr lang="zh-CN" altLang="en-US" sz="2000" b="1" dirty="0">
                <a:solidFill>
                  <a:srgbClr val="FFFF00"/>
                </a:solidFill>
                <a:latin typeface="宋体" panose="02010600030101010101" pitchFamily="2" charset="-122"/>
                <a:sym typeface="+mn-ea"/>
              </a:rPr>
              <a:t>是各科修订课标</a:t>
            </a:r>
            <a:r>
              <a:rPr lang="en-US" altLang="zh-CN" sz="2000" b="1" dirty="0">
                <a:solidFill>
                  <a:srgbClr val="FFFF00"/>
                </a:solidFill>
                <a:latin typeface="宋体" panose="02010600030101010101" pitchFamily="2" charset="-122"/>
                <a:sym typeface="+mn-ea"/>
              </a:rPr>
              <a:t>“</a:t>
            </a:r>
            <a:r>
              <a:rPr lang="zh-CN" altLang="en-US" sz="2000" b="1" dirty="0">
                <a:solidFill>
                  <a:srgbClr val="FFFF00"/>
                </a:solidFill>
                <a:latin typeface="宋体" panose="02010600030101010101" pitchFamily="2" charset="-122"/>
                <a:sym typeface="+mn-ea"/>
              </a:rPr>
              <a:t>共享</a:t>
            </a:r>
            <a:r>
              <a:rPr lang="en-US" altLang="zh-CN" sz="2000" b="1" dirty="0">
                <a:solidFill>
                  <a:srgbClr val="FFFF00"/>
                </a:solidFill>
                <a:latin typeface="宋体" panose="02010600030101010101" pitchFamily="2" charset="-122"/>
                <a:sym typeface="+mn-ea"/>
              </a:rPr>
              <a:t>”</a:t>
            </a:r>
            <a:r>
              <a:rPr lang="zh-CN" altLang="en-US" sz="2000" b="1" dirty="0">
                <a:solidFill>
                  <a:srgbClr val="FFFF00"/>
                </a:solidFill>
                <a:latin typeface="宋体" panose="02010600030101010101" pitchFamily="2" charset="-122"/>
                <a:sym typeface="+mn-ea"/>
              </a:rPr>
              <a:t>的</a:t>
            </a:r>
            <a:r>
              <a:rPr lang="en-US" altLang="zh-CN" sz="2000" b="1" dirty="0">
                <a:solidFill>
                  <a:srgbClr val="FFFF00"/>
                </a:solidFill>
                <a:latin typeface="宋体" panose="02010600030101010101" pitchFamily="2" charset="-122"/>
                <a:sym typeface="+mn-ea"/>
              </a:rPr>
              <a:t>“</a:t>
            </a:r>
            <a:r>
              <a:rPr lang="zh-CN" altLang="en-US" sz="2000" b="1" dirty="0">
                <a:solidFill>
                  <a:srgbClr val="FFFF00"/>
                </a:solidFill>
                <a:latin typeface="宋体" panose="02010600030101010101" pitchFamily="2" charset="-122"/>
                <a:sym typeface="+mn-ea"/>
              </a:rPr>
              <a:t>标识性概念</a:t>
            </a:r>
            <a:r>
              <a:rPr lang="en-US" altLang="zh-CN" sz="2000" b="1" dirty="0">
                <a:solidFill>
                  <a:srgbClr val="FFFF00"/>
                </a:solidFill>
                <a:latin typeface="宋体" panose="02010600030101010101" pitchFamily="2" charset="-122"/>
                <a:sym typeface="+mn-ea"/>
              </a:rPr>
              <a:t>”</a:t>
            </a:r>
            <a:r>
              <a:rPr lang="zh-CN" altLang="en-US" sz="2000" b="1" dirty="0">
                <a:solidFill>
                  <a:srgbClr val="FFFF00"/>
                </a:solidFill>
                <a:latin typeface="宋体" panose="02010600030101010101" pitchFamily="2" charset="-122"/>
                <a:sym typeface="+mn-ea"/>
              </a:rPr>
              <a:t>，那么</a:t>
            </a:r>
            <a:r>
              <a:rPr lang="en-US" altLang="zh-CN" sz="2000" b="1" dirty="0">
                <a:solidFill>
                  <a:srgbClr val="FFFF00"/>
                </a:solidFill>
                <a:latin typeface="宋体" panose="02010600030101010101" pitchFamily="2" charset="-122"/>
                <a:sym typeface="+mn-ea"/>
              </a:rPr>
              <a:t>“</a:t>
            </a:r>
            <a:r>
              <a:rPr lang="zh-CN" altLang="en-US" sz="2000" b="1" dirty="0">
                <a:solidFill>
                  <a:srgbClr val="FFFF00"/>
                </a:solidFill>
                <a:latin typeface="宋体" panose="02010600030101010101" pitchFamily="2" charset="-122"/>
                <a:sym typeface="+mn-ea"/>
              </a:rPr>
              <a:t>活动型学科课程</a:t>
            </a:r>
            <a:r>
              <a:rPr lang="en-US" altLang="zh-CN" sz="2000" b="1" dirty="0">
                <a:solidFill>
                  <a:srgbClr val="FFFF00"/>
                </a:solidFill>
                <a:latin typeface="宋体" panose="02010600030101010101" pitchFamily="2" charset="-122"/>
                <a:sym typeface="+mn-ea"/>
              </a:rPr>
              <a:t>”</a:t>
            </a:r>
            <a:r>
              <a:rPr lang="zh-CN" altLang="en-US" sz="2000" b="1" dirty="0">
                <a:solidFill>
                  <a:srgbClr val="FFFF00"/>
                </a:solidFill>
                <a:latin typeface="宋体" panose="02010600030101010101" pitchFamily="2" charset="-122"/>
                <a:sym typeface="+mn-ea"/>
              </a:rPr>
              <a:t>就是本课程</a:t>
            </a:r>
            <a:r>
              <a:rPr lang="en-US" altLang="zh-CN" sz="2000" b="1" dirty="0">
                <a:solidFill>
                  <a:srgbClr val="FFFF00"/>
                </a:solidFill>
                <a:latin typeface="宋体" panose="02010600030101010101" pitchFamily="2" charset="-122"/>
                <a:sym typeface="+mn-ea"/>
              </a:rPr>
              <a:t>“</a:t>
            </a:r>
            <a:r>
              <a:rPr lang="zh-CN" altLang="en-US" sz="2000" b="1" dirty="0">
                <a:solidFill>
                  <a:srgbClr val="FFFF00"/>
                </a:solidFill>
                <a:latin typeface="宋体" panose="02010600030101010101" pitchFamily="2" charset="-122"/>
                <a:sym typeface="+mn-ea"/>
              </a:rPr>
              <a:t>专享</a:t>
            </a:r>
            <a:r>
              <a:rPr lang="en-US" altLang="zh-CN" sz="2000" b="1" dirty="0">
                <a:solidFill>
                  <a:srgbClr val="FFFF00"/>
                </a:solidFill>
                <a:latin typeface="宋体" panose="02010600030101010101" pitchFamily="2" charset="-122"/>
                <a:sym typeface="+mn-ea"/>
              </a:rPr>
              <a:t>”</a:t>
            </a:r>
            <a:r>
              <a:rPr lang="zh-CN" altLang="en-US" sz="2000" b="1" dirty="0">
                <a:solidFill>
                  <a:srgbClr val="FFFF00"/>
                </a:solidFill>
                <a:latin typeface="宋体" panose="02010600030101010101" pitchFamily="2" charset="-122"/>
                <a:sym typeface="+mn-ea"/>
              </a:rPr>
              <a:t>的</a:t>
            </a:r>
            <a:r>
              <a:rPr lang="en-US" altLang="zh-CN" sz="2000" b="1" dirty="0">
                <a:solidFill>
                  <a:srgbClr val="FFFF00"/>
                </a:solidFill>
                <a:latin typeface="宋体" panose="02010600030101010101" pitchFamily="2" charset="-122"/>
                <a:sym typeface="+mn-ea"/>
              </a:rPr>
              <a:t>“</a:t>
            </a:r>
            <a:r>
              <a:rPr lang="zh-CN" altLang="en-US" sz="2000" b="1" dirty="0">
                <a:solidFill>
                  <a:srgbClr val="FFFF00"/>
                </a:solidFill>
                <a:latin typeface="宋体" panose="02010600030101010101" pitchFamily="2" charset="-122"/>
                <a:sym typeface="+mn-ea"/>
              </a:rPr>
              <a:t>标识性概念</a:t>
            </a:r>
            <a:r>
              <a:rPr lang="en-US" altLang="zh-CN" sz="2000" b="1" dirty="0">
                <a:solidFill>
                  <a:srgbClr val="FFFF00"/>
                </a:solidFill>
                <a:latin typeface="宋体" panose="02010600030101010101" pitchFamily="2" charset="-122"/>
                <a:sym typeface="+mn-ea"/>
              </a:rPr>
              <a:t>”</a:t>
            </a:r>
            <a:r>
              <a:rPr lang="zh-CN" altLang="en-US" sz="2000" b="1" dirty="0">
                <a:solidFill>
                  <a:srgbClr val="FFFF00"/>
                </a:solidFill>
                <a:latin typeface="宋体" panose="02010600030101010101" pitchFamily="2" charset="-122"/>
                <a:sym typeface="+mn-ea"/>
              </a:rPr>
              <a:t>。</a:t>
            </a:r>
            <a:endParaRPr lang="zh-CN" altLang="en-US" sz="2000" b="1" dirty="0">
              <a:sym typeface="+mn-ea"/>
            </a:endParaRPr>
          </a:p>
        </p:txBody>
      </p:sp>
      <p:sp>
        <p:nvSpPr>
          <p:cNvPr id="2" name="圆角矩形 1"/>
          <p:cNvSpPr/>
          <p:nvPr/>
        </p:nvSpPr>
        <p:spPr>
          <a:xfrm>
            <a:off x="539720" y="836820"/>
            <a:ext cx="8214890" cy="792055"/>
          </a:xfrm>
          <a:prstGeom prst="round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00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rPr>
              <a:t>看点三：以塑造活动型学科课程为主线</a:t>
            </a:r>
            <a:endParaRPr lang="zh-CN" altLang="en-US" dirty="0"/>
          </a:p>
        </p:txBody>
      </p:sp>
    </p:spTree>
  </p:cSld>
  <p:clrMapOvr>
    <a:masterClrMapping/>
  </p:clrMapOvr>
  <p:transition spd="slow">
    <p:random/>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p:cNvSpPr>
          <p:nvPr>
            <p:ph type="title"/>
          </p:nvPr>
        </p:nvSpPr>
        <p:spPr>
          <a:xfrm>
            <a:off x="1045548" y="304800"/>
            <a:ext cx="7543800" cy="1431925"/>
          </a:xfrm>
        </p:spPr>
        <p:txBody>
          <a:bodyPr wrap="square" lIns="91440" tIns="45720" rIns="91440" bIns="45720" anchor="ctr"/>
          <a:lstStyle/>
          <a:p>
            <a:pPr algn="ctr"/>
            <a:r>
              <a:rPr lang="en-US" altLang="zh-CN" sz="3200" dirty="0" smtClean="0">
                <a:solidFill>
                  <a:srgbClr val="00FF00"/>
                </a:solidFill>
                <a:effectLst>
                  <a:outerShdw blurRad="38100" dist="25400" dir="5400000" algn="ctr" rotWithShape="0">
                    <a:srgbClr val="6E747A">
                      <a:alpha val="43000"/>
                    </a:srgbClr>
                  </a:outerShdw>
                </a:effectLst>
                <a:latin typeface="宋体" panose="02010600030101010101" pitchFamily="2" charset="-122"/>
              </a:rPr>
              <a:t>1</a:t>
            </a:r>
            <a:r>
              <a:rPr lang="zh-CN" altLang="en-US" sz="3200" dirty="0" smtClean="0">
                <a:solidFill>
                  <a:srgbClr val="00FF00"/>
                </a:solidFill>
                <a:effectLst>
                  <a:outerShdw blurRad="38100" dist="25400" dir="5400000" algn="ctr" rotWithShape="0">
                    <a:srgbClr val="6E747A">
                      <a:alpha val="43000"/>
                    </a:srgbClr>
                  </a:outerShdw>
                </a:effectLst>
                <a:latin typeface="宋体" panose="02010600030101010101" pitchFamily="2" charset="-122"/>
              </a:rPr>
              <a:t>、什么是活动型</a:t>
            </a:r>
            <a:r>
              <a:rPr lang="zh-CN" altLang="en-US" sz="3200" dirty="0">
                <a:solidFill>
                  <a:srgbClr val="00FF00"/>
                </a:solidFill>
                <a:effectLst>
                  <a:outerShdw blurRad="38100" dist="25400" dir="5400000" algn="ctr" rotWithShape="0">
                    <a:srgbClr val="6E747A">
                      <a:alpha val="43000"/>
                    </a:srgbClr>
                  </a:outerShdw>
                </a:effectLst>
                <a:latin typeface="宋体" panose="02010600030101010101" pitchFamily="2" charset="-122"/>
              </a:rPr>
              <a:t>学科</a:t>
            </a:r>
            <a:r>
              <a:rPr lang="zh-CN" altLang="en-US" sz="3200" dirty="0" smtClean="0">
                <a:solidFill>
                  <a:srgbClr val="00FF00"/>
                </a:solidFill>
                <a:effectLst>
                  <a:outerShdw blurRad="38100" dist="25400" dir="5400000" algn="ctr" rotWithShape="0">
                    <a:srgbClr val="6E747A">
                      <a:alpha val="43000"/>
                    </a:srgbClr>
                  </a:outerShdw>
                </a:effectLst>
                <a:latin typeface="宋体" panose="02010600030101010101" pitchFamily="2" charset="-122"/>
              </a:rPr>
              <a:t>课程？</a:t>
            </a:r>
            <a:endParaRPr lang="zh-CN" altLang="en-US" sz="3200" dirty="0">
              <a:solidFill>
                <a:srgbClr val="00FF00"/>
              </a:solidFill>
              <a:effectLst>
                <a:outerShdw blurRad="38100" dist="25400" dir="5400000" algn="ctr" rotWithShape="0">
                  <a:srgbClr val="6E747A">
                    <a:alpha val="43000"/>
                  </a:srgbClr>
                </a:outerShdw>
              </a:effectLst>
              <a:latin typeface="宋体" panose="02010600030101010101" pitchFamily="2" charset="-122"/>
            </a:endParaRPr>
          </a:p>
        </p:txBody>
      </p:sp>
      <p:sp>
        <p:nvSpPr>
          <p:cNvPr id="79874" name="Rectangle 3"/>
          <p:cNvSpPr>
            <a:spLocks noGrp="1"/>
          </p:cNvSpPr>
          <p:nvPr>
            <p:ph idx="1"/>
          </p:nvPr>
        </p:nvSpPr>
        <p:spPr>
          <a:xfrm>
            <a:off x="1418325" y="1898815"/>
            <a:ext cx="6798247" cy="3240225"/>
          </a:xfrm>
        </p:spPr>
        <p:txBody>
          <a:bodyPr wrap="square" lIns="91440" tIns="45720" rIns="91440" bIns="45720" anchor="t"/>
          <a:lstStyle/>
          <a:p>
            <a:pPr marL="0" indent="0">
              <a:lnSpc>
                <a:spcPct val="140000"/>
              </a:lnSpc>
              <a:buNone/>
            </a:pPr>
            <a:r>
              <a:rPr lang="zh-CN" altLang="en-US" sz="2000" b="1" dirty="0" smtClean="0">
                <a:sym typeface="Arial" panose="020B0604020202020204" pitchFamily="34" charset="0"/>
              </a:rPr>
              <a:t>      </a:t>
            </a:r>
            <a:r>
              <a:rPr lang="zh-CN" altLang="en-US" sz="2400" b="1" dirty="0" smtClean="0">
                <a:sym typeface="Arial" panose="020B0604020202020204" pitchFamily="34" charset="0"/>
              </a:rPr>
              <a:t>学科</a:t>
            </a:r>
            <a:r>
              <a:rPr lang="zh-CN" altLang="en-US" sz="2400" b="1" dirty="0">
                <a:sym typeface="Arial" panose="020B0604020202020204" pitchFamily="34" charset="0"/>
              </a:rPr>
              <a:t>课程的内容采取活动设计的方式呈现，包括社会实践活动，即</a:t>
            </a:r>
            <a:r>
              <a:rPr lang="zh-CN" altLang="en-US" sz="2400" b="1" dirty="0">
                <a:solidFill>
                  <a:srgbClr val="FFFF00"/>
                </a:solidFill>
                <a:sym typeface="Arial" panose="020B0604020202020204" pitchFamily="34" charset="0"/>
              </a:rPr>
              <a:t>“课程内容活动化”</a:t>
            </a:r>
            <a:r>
              <a:rPr lang="zh-CN" altLang="en-US" sz="2400" b="1" dirty="0">
                <a:sym typeface="Arial" panose="020B0604020202020204" pitchFamily="34" charset="0"/>
              </a:rPr>
              <a:t>；或者说学科内容的课程方式就是一系列活动及其结构化设计，即</a:t>
            </a:r>
            <a:r>
              <a:rPr lang="zh-CN" altLang="en-US" sz="2400" b="1" dirty="0">
                <a:solidFill>
                  <a:srgbClr val="FFFF00"/>
                </a:solidFill>
                <a:sym typeface="Arial" panose="020B0604020202020204" pitchFamily="34" charset="0"/>
              </a:rPr>
              <a:t>“活动设计内容化”</a:t>
            </a:r>
            <a:r>
              <a:rPr lang="zh-CN" altLang="en-US" sz="2400" b="1" dirty="0" smtClean="0">
                <a:sym typeface="Arial" panose="020B0604020202020204" pitchFamily="34" charset="0"/>
              </a:rPr>
              <a:t>。</a:t>
            </a:r>
            <a:endParaRPr lang="en-US" altLang="zh-CN" sz="2400" b="1" dirty="0" smtClean="0">
              <a:sym typeface="Arial" panose="020B0604020202020204" pitchFamily="34" charset="0"/>
            </a:endParaRPr>
          </a:p>
          <a:p>
            <a:pPr marL="0" indent="0">
              <a:lnSpc>
                <a:spcPct val="140000"/>
              </a:lnSpc>
              <a:buNone/>
            </a:pPr>
            <a:r>
              <a:rPr lang="zh-CN" altLang="en-US" sz="2400" b="1" dirty="0" smtClean="0">
                <a:solidFill>
                  <a:srgbClr val="FFFF00"/>
                </a:solidFill>
                <a:latin typeface="宋体" panose="02010600030101010101" pitchFamily="2" charset="-122"/>
                <a:sym typeface="+mn-ea"/>
              </a:rPr>
              <a:t> </a:t>
            </a:r>
            <a:r>
              <a:rPr lang="zh-CN" altLang="en-US" sz="2400" b="1" dirty="0" smtClean="0">
                <a:solidFill>
                  <a:srgbClr val="FF0000"/>
                </a:solidFill>
                <a:latin typeface="宋体" panose="02010600030101010101" pitchFamily="2" charset="-122"/>
                <a:sym typeface="+mn-ea"/>
              </a:rPr>
              <a:t>◆  </a:t>
            </a:r>
            <a:r>
              <a:rPr lang="zh-CN" altLang="en-US" sz="2400" b="1" dirty="0" smtClean="0">
                <a:solidFill>
                  <a:srgbClr val="FFFF00"/>
                </a:solidFill>
                <a:sym typeface="+mn-ea"/>
              </a:rPr>
              <a:t>要</a:t>
            </a:r>
            <a:r>
              <a:rPr lang="zh-CN" altLang="en-US" sz="2400" b="1" dirty="0">
                <a:solidFill>
                  <a:srgbClr val="FFFF00"/>
                </a:solidFill>
                <a:sym typeface="+mn-ea"/>
              </a:rPr>
              <a:t>说变化，</a:t>
            </a:r>
            <a:r>
              <a:rPr lang="zh-CN" altLang="en-US" sz="2400" b="1" dirty="0">
                <a:solidFill>
                  <a:srgbClr val="FFFF00"/>
                </a:solidFill>
              </a:rPr>
              <a:t>塑造活动型学科课程</a:t>
            </a:r>
            <a:r>
              <a:rPr lang="zh-CN" altLang="en-US" sz="2400" b="1" dirty="0">
                <a:solidFill>
                  <a:srgbClr val="FFFF00"/>
                </a:solidFill>
                <a:sym typeface="+mn-ea"/>
              </a:rPr>
              <a:t>最具特色、也备受争议</a:t>
            </a:r>
            <a:r>
              <a:rPr lang="zh-CN" altLang="en-US" sz="2400" b="1" dirty="0" smtClean="0">
                <a:solidFill>
                  <a:srgbClr val="FFFF00"/>
                </a:solidFill>
                <a:sym typeface="+mn-ea"/>
              </a:rPr>
              <a:t>。</a:t>
            </a:r>
            <a:endParaRPr lang="en-US" altLang="zh-CN" sz="2400" b="1" dirty="0" smtClean="0">
              <a:solidFill>
                <a:srgbClr val="FFFF00"/>
              </a:solidFill>
              <a:latin typeface="宋体" panose="02010600030101010101" pitchFamily="2" charset="-122"/>
              <a:sym typeface="+mn-ea"/>
            </a:endParaRPr>
          </a:p>
          <a:p>
            <a:pPr>
              <a:lnSpc>
                <a:spcPct val="150000"/>
              </a:lnSpc>
              <a:buNone/>
            </a:pPr>
            <a:r>
              <a:rPr lang="zh-CN" altLang="en-US" sz="2000" b="1" dirty="0" smtClean="0">
                <a:solidFill>
                  <a:srgbClr val="FFFF00"/>
                </a:solidFill>
                <a:latin typeface="宋体" panose="02010600030101010101" pitchFamily="2" charset="-122"/>
                <a:sym typeface="+mn-ea"/>
              </a:rPr>
              <a:t>   </a:t>
            </a:r>
            <a:endParaRPr lang="zh-CN" altLang="en-US" sz="2000" b="1" dirty="0">
              <a:solidFill>
                <a:schemeClr val="tx1"/>
              </a:solidFill>
              <a:latin typeface="宋体" panose="02010600030101010101" pitchFamily="2" charset="-122"/>
              <a:sym typeface="+mn-ea"/>
            </a:endParaRPr>
          </a:p>
          <a:p>
            <a:pPr>
              <a:lnSpc>
                <a:spcPct val="150000"/>
              </a:lnSpc>
              <a:buNone/>
            </a:pPr>
            <a:r>
              <a:rPr lang="zh-CN" altLang="en-US" sz="2400" b="1" dirty="0"/>
              <a:t>     </a:t>
            </a:r>
          </a:p>
        </p:txBody>
      </p:sp>
      <p:sp>
        <p:nvSpPr>
          <p:cNvPr id="4" name="文本框 3"/>
          <p:cNvSpPr txBox="1"/>
          <p:nvPr/>
        </p:nvSpPr>
        <p:spPr>
          <a:xfrm>
            <a:off x="1585381" y="5285229"/>
            <a:ext cx="6600836" cy="584775"/>
          </a:xfrm>
          <a:prstGeom prst="rect">
            <a:avLst/>
          </a:prstGeom>
          <a:noFill/>
          <a:ln w="28575">
            <a:solidFill>
              <a:srgbClr val="FFFF00"/>
            </a:solidFill>
          </a:ln>
        </p:spPr>
        <p:txBody>
          <a:bodyPr wrap="square" rtlCol="0">
            <a:spAutoFit/>
          </a:bodyPr>
          <a:lstStyle/>
          <a:p>
            <a:pPr algn="ctr">
              <a:lnSpc>
                <a:spcPct val="160000"/>
              </a:lnSpc>
            </a:pPr>
            <a:r>
              <a:rPr lang="zh-CN" altLang="en-US" sz="2000" b="1" dirty="0" smtClean="0">
                <a:solidFill>
                  <a:srgbClr val="00FF00"/>
                </a:solidFill>
                <a:latin typeface="楷体" panose="02010609060101010101" pitchFamily="49" charset="-122"/>
                <a:ea typeface="楷体" panose="02010609060101010101" pitchFamily="49" charset="-122"/>
              </a:rPr>
              <a:t>思考题：</a:t>
            </a:r>
            <a:r>
              <a:rPr lang="zh-CN" altLang="en-US" sz="2000" b="1" dirty="0">
                <a:solidFill>
                  <a:srgbClr val="00FF00"/>
                </a:solidFill>
                <a:latin typeface="楷体" panose="02010609060101010101" pitchFamily="49" charset="-122"/>
                <a:ea typeface="楷体" panose="02010609060101010101" pitchFamily="49" charset="-122"/>
                <a:sym typeface="+mn-ea"/>
              </a:rPr>
              <a:t>“活动课”还是</a:t>
            </a:r>
            <a:r>
              <a:rPr lang="zh-CN" altLang="en-US" sz="2000" b="1" dirty="0" smtClean="0">
                <a:solidFill>
                  <a:srgbClr val="00FF00"/>
                </a:solidFill>
                <a:latin typeface="楷体" panose="02010609060101010101" pitchFamily="49" charset="-122"/>
                <a:ea typeface="楷体" panose="02010609060101010101" pitchFamily="49" charset="-122"/>
                <a:sym typeface="+mn-ea"/>
              </a:rPr>
              <a:t>“学科课”</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cSld>
  <p:clrMapOvr>
    <a:masterClrMapping/>
  </p:clrMapOvr>
  <p:transition spd="slow">
    <p:random/>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p:cNvSpPr>
          <p:nvPr>
            <p:ph type="title"/>
          </p:nvPr>
        </p:nvSpPr>
        <p:spPr/>
        <p:txBody>
          <a:bodyPr wrap="square" lIns="91440" tIns="45720" rIns="91440" bIns="45720" anchor="ctr"/>
          <a:lstStyle/>
          <a:p>
            <a:pPr algn="ctr"/>
            <a:r>
              <a:rPr lang="zh-CN" altLang="en-US" sz="3600" dirty="0">
                <a:solidFill>
                  <a:srgbClr val="FFFF00"/>
                </a:solidFill>
              </a:rPr>
              <a:t>“非驴非马”之辨</a:t>
            </a:r>
          </a:p>
        </p:txBody>
      </p:sp>
      <p:sp>
        <p:nvSpPr>
          <p:cNvPr id="80898" name="Rectangle 3"/>
          <p:cNvSpPr>
            <a:spLocks noGrp="1"/>
          </p:cNvSpPr>
          <p:nvPr>
            <p:ph idx="1"/>
          </p:nvPr>
        </p:nvSpPr>
        <p:spPr>
          <a:xfrm>
            <a:off x="971751" y="1908175"/>
            <a:ext cx="7638850" cy="4970780"/>
          </a:xfrm>
        </p:spPr>
        <p:txBody>
          <a:bodyPr wrap="square" lIns="91440" tIns="45720" rIns="91440" bIns="45720" anchor="t"/>
          <a:lstStyle/>
          <a:p>
            <a:pPr>
              <a:lnSpc>
                <a:spcPct val="150000"/>
              </a:lnSpc>
            </a:pPr>
            <a:r>
              <a:rPr lang="zh-CN" altLang="en-US" sz="2000" b="1" dirty="0" smtClean="0"/>
              <a:t>课程既</a:t>
            </a:r>
            <a:r>
              <a:rPr lang="zh-CN" altLang="en-US" sz="2000" b="1" dirty="0"/>
              <a:t>秉持“活动课程”尊重学生主体地位的理念，包括学生的经验、学生的关切、学生自主选择的权利、学生自行建构知识的过程，等等；又坚持“学科课程”以学科内容为本位，包括“学科观念、思维模式和探究技能，结构化的学科知识和技能”，等等。</a:t>
            </a:r>
          </a:p>
          <a:p>
            <a:pPr>
              <a:lnSpc>
                <a:spcPct val="150000"/>
              </a:lnSpc>
            </a:pPr>
            <a:r>
              <a:rPr lang="zh-CN" altLang="en-US" sz="2000" b="1" dirty="0" smtClean="0">
                <a:sym typeface="+mn-ea"/>
              </a:rPr>
              <a:t>课程类型依然归属</a:t>
            </a:r>
            <a:r>
              <a:rPr lang="zh-CN" altLang="en-US" sz="2000" b="1" dirty="0">
                <a:sym typeface="+mn-ea"/>
              </a:rPr>
              <a:t>学科课程，是</a:t>
            </a:r>
            <a:r>
              <a:rPr lang="zh-CN" altLang="en-US" sz="2000" b="1" dirty="0" smtClean="0">
                <a:sym typeface="+mn-ea"/>
              </a:rPr>
              <a:t>因为活动</a:t>
            </a:r>
            <a:r>
              <a:rPr lang="zh-CN" altLang="en-US" sz="2000" b="1" dirty="0">
                <a:sym typeface="+mn-ea"/>
              </a:rPr>
              <a:t>设计作为学科内容的载体，是可选择、可调整的，并不具有课程内容的意义。也就是说，这种课程的学科内容是确定的，活动安排是不确定的。</a:t>
            </a:r>
          </a:p>
          <a:p>
            <a:pPr marL="0" indent="0">
              <a:lnSpc>
                <a:spcPct val="140000"/>
              </a:lnSpc>
              <a:buNone/>
            </a:pPr>
            <a:endParaRPr lang="zh-CN" altLang="en-US" sz="1800" b="1" dirty="0">
              <a:solidFill>
                <a:srgbClr val="FFFF00"/>
              </a:solidFill>
              <a:sym typeface="+mn-ea"/>
            </a:endParaRPr>
          </a:p>
          <a:p>
            <a:pPr marL="0" indent="0">
              <a:lnSpc>
                <a:spcPct val="140000"/>
              </a:lnSpc>
              <a:buNone/>
            </a:pPr>
            <a:endParaRPr lang="zh-CN" altLang="en-US" sz="2000" b="1" dirty="0"/>
          </a:p>
          <a:p>
            <a:pPr marL="0" indent="0">
              <a:lnSpc>
                <a:spcPct val="150000"/>
              </a:lnSpc>
              <a:buNone/>
            </a:pPr>
            <a:endParaRPr lang="zh-CN" altLang="en-US" sz="2000" b="1" dirty="0"/>
          </a:p>
        </p:txBody>
      </p:sp>
      <p:sp>
        <p:nvSpPr>
          <p:cNvPr id="80899" name="AutoShape 4"/>
          <p:cNvSpPr/>
          <p:nvPr/>
        </p:nvSpPr>
        <p:spPr>
          <a:xfrm>
            <a:off x="539750" y="476250"/>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rgbClr val="FF0000"/>
                </a:solidFill>
                <a:latin typeface="Tahoma" panose="020B0604030504040204" pitchFamily="34" charset="0"/>
                <a:ea typeface="隶书" panose="02010509060101010101" pitchFamily="49" charset="-122"/>
                <a:sym typeface="+mn-ea"/>
              </a:rPr>
              <a:t>辩点</a:t>
            </a:r>
          </a:p>
        </p:txBody>
      </p:sp>
    </p:spTree>
  </p:cSld>
  <p:clrMapOvr>
    <a:masterClrMapping/>
  </p:clrMapOvr>
  <p:transition spd="slow">
    <p:random/>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文本占位符 67586"/>
          <p:cNvSpPr>
            <a:spLocks noGrp="1"/>
          </p:cNvSpPr>
          <p:nvPr>
            <p:ph idx="1"/>
          </p:nvPr>
        </p:nvSpPr>
        <p:spPr>
          <a:xfrm>
            <a:off x="1066800" y="1981200"/>
            <a:ext cx="7466013" cy="4400550"/>
          </a:xfrm>
        </p:spPr>
        <p:txBody>
          <a:bodyPr wrap="square" lIns="91440" tIns="45720" rIns="91440" bIns="45720" anchor="t"/>
          <a:lstStyle/>
          <a:p>
            <a:pPr>
              <a:lnSpc>
                <a:spcPct val="180000"/>
              </a:lnSpc>
              <a:buNone/>
            </a:pPr>
            <a:r>
              <a:rPr lang="zh-CN" altLang="en-US" sz="2000" b="1" dirty="0"/>
              <a:t>            </a:t>
            </a:r>
            <a:r>
              <a:rPr lang="zh-CN" altLang="en-US" sz="2000" b="1" dirty="0" smtClean="0"/>
              <a:t>恰恰</a:t>
            </a:r>
            <a:r>
              <a:rPr lang="zh-CN" altLang="en-US" sz="2000" b="1" dirty="0"/>
              <a:t>是活动型学科课程的构想突破了课程论的常规，更体现“坚持改革方向，问题导向</a:t>
            </a:r>
            <a:r>
              <a:rPr lang="zh-CN" altLang="en-US" sz="2000" b="1" dirty="0" smtClean="0"/>
              <a:t>”。</a:t>
            </a:r>
            <a:r>
              <a:rPr lang="zh-CN" altLang="en-US" sz="2000" b="1" dirty="0"/>
              <a:t>支持这种构想的理由，原本就不必</a:t>
            </a:r>
            <a:r>
              <a:rPr lang="zh-CN" altLang="en-US" sz="2000" b="1" dirty="0" smtClean="0"/>
              <a:t>“出自何典” 。</a:t>
            </a:r>
            <a:r>
              <a:rPr lang="zh-CN" altLang="en-US" sz="2000" b="1" dirty="0"/>
              <a:t>还是那句话：当前改革的举措，是当前问题“倒逼”出来的</a:t>
            </a:r>
            <a:r>
              <a:rPr lang="zh-CN" altLang="en-US" sz="2000" b="1" dirty="0" smtClean="0"/>
              <a:t>。</a:t>
            </a:r>
            <a:endParaRPr lang="en-US" altLang="zh-CN" sz="2000" b="1" dirty="0" smtClean="0"/>
          </a:p>
          <a:p>
            <a:pPr>
              <a:lnSpc>
                <a:spcPct val="180000"/>
              </a:lnSpc>
              <a:buNone/>
            </a:pPr>
            <a:r>
              <a:rPr lang="zh-CN" altLang="en-US" sz="2000" b="1" dirty="0" smtClean="0">
                <a:solidFill>
                  <a:srgbClr val="FF0000"/>
                </a:solidFill>
                <a:latin typeface="宋体" panose="02010600030101010101" pitchFamily="2" charset="-122"/>
                <a:sym typeface="+mn-ea"/>
              </a:rPr>
              <a:t>     ◆ </a:t>
            </a:r>
            <a:r>
              <a:rPr lang="zh-CN" altLang="en-US" sz="2000" b="1" dirty="0" smtClean="0">
                <a:solidFill>
                  <a:srgbClr val="FFFF00"/>
                </a:solidFill>
                <a:sym typeface="+mn-ea"/>
              </a:rPr>
              <a:t>无论是</a:t>
            </a:r>
            <a:r>
              <a:rPr lang="zh-CN" altLang="en-US" sz="2000" b="1" dirty="0">
                <a:solidFill>
                  <a:srgbClr val="FFFF00"/>
                </a:solidFill>
                <a:sym typeface="+mn-ea"/>
              </a:rPr>
              <a:t>活动课程承载学科内容的新使命</a:t>
            </a:r>
            <a:r>
              <a:rPr lang="zh-CN" altLang="en-US" sz="2000" b="1" dirty="0" smtClean="0">
                <a:solidFill>
                  <a:srgbClr val="FFFF00"/>
                </a:solidFill>
                <a:sym typeface="+mn-ea"/>
              </a:rPr>
              <a:t>，还是</a:t>
            </a:r>
            <a:r>
              <a:rPr lang="zh-CN" altLang="en-US" sz="2000" b="1" dirty="0">
                <a:solidFill>
                  <a:srgbClr val="FFFF00"/>
                </a:solidFill>
                <a:sym typeface="+mn-ea"/>
              </a:rPr>
              <a:t>学科课程转换实施方式的新</a:t>
            </a:r>
            <a:r>
              <a:rPr lang="zh-CN" altLang="en-US" sz="2000" b="1" dirty="0" smtClean="0">
                <a:solidFill>
                  <a:srgbClr val="FFFF00"/>
                </a:solidFill>
                <a:sym typeface="+mn-ea"/>
              </a:rPr>
              <a:t>类型，我们论证活动型学科课程的全部意义和价值，就在于它能否面对当前的真问题。</a:t>
            </a:r>
            <a:endParaRPr lang="zh-CN" altLang="en-US" sz="2000" b="1" dirty="0">
              <a:solidFill>
                <a:srgbClr val="FFFF00"/>
              </a:solidFill>
              <a:sym typeface="+mn-ea"/>
            </a:endParaRPr>
          </a:p>
          <a:p>
            <a:pPr>
              <a:lnSpc>
                <a:spcPct val="180000"/>
              </a:lnSpc>
              <a:buNone/>
            </a:pPr>
            <a:endParaRPr lang="zh-CN" altLang="en-US" sz="2000" b="1" dirty="0"/>
          </a:p>
          <a:p>
            <a:pPr>
              <a:lnSpc>
                <a:spcPct val="180000"/>
              </a:lnSpc>
              <a:buNone/>
            </a:pPr>
            <a:r>
              <a:rPr lang="zh-CN" altLang="en-US" sz="2000" b="1" dirty="0"/>
              <a:t>     </a:t>
            </a:r>
            <a:endParaRPr lang="zh-CN" altLang="en-US" sz="2000" b="1" dirty="0">
              <a:solidFill>
                <a:srgbClr val="FFFF00"/>
              </a:solidFill>
            </a:endParaRPr>
          </a:p>
        </p:txBody>
      </p:sp>
      <p:sp>
        <p:nvSpPr>
          <p:cNvPr id="82946" name="AutoShape 4"/>
          <p:cNvSpPr/>
          <p:nvPr/>
        </p:nvSpPr>
        <p:spPr>
          <a:xfrm>
            <a:off x="530225" y="377508"/>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sym typeface="+mn-ea"/>
              </a:rPr>
              <a:t>点评</a:t>
            </a:r>
          </a:p>
        </p:txBody>
      </p:sp>
      <p:sp>
        <p:nvSpPr>
          <p:cNvPr id="82947" name="文本框 67588"/>
          <p:cNvSpPr txBox="1"/>
          <p:nvPr/>
        </p:nvSpPr>
        <p:spPr>
          <a:xfrm>
            <a:off x="2916238" y="765175"/>
            <a:ext cx="4032250" cy="641350"/>
          </a:xfrm>
          <a:prstGeom prst="rect">
            <a:avLst/>
          </a:prstGeom>
          <a:noFill/>
          <a:ln w="9525">
            <a:noFill/>
          </a:ln>
        </p:spPr>
        <p:txBody>
          <a:bodyPr anchor="t">
            <a:spAutoFit/>
          </a:bodyPr>
          <a:lstStyle/>
          <a:p>
            <a:pPr lvl="0" indent="0" algn="ctr"/>
            <a:r>
              <a:rPr lang="zh-CN" altLang="en-US" b="1" dirty="0" smtClean="0">
                <a:solidFill>
                  <a:srgbClr val="FFFF00"/>
                </a:solidFill>
                <a:latin typeface="Arial" panose="020B0604020202020204" pitchFamily="34" charset="0"/>
                <a:ea typeface="宋体" panose="02010600030101010101" pitchFamily="2" charset="-122"/>
              </a:rPr>
              <a:t>我们别无选择</a:t>
            </a:r>
            <a:endParaRPr lang="zh-CN" altLang="en-US" b="1" dirty="0">
              <a:solidFill>
                <a:srgbClr val="FFFF00"/>
              </a:solidFill>
              <a:latin typeface="Arial" panose="020B0604020202020204" pitchFamily="34" charset="0"/>
              <a:ea typeface="宋体" panose="02010600030101010101" pitchFamily="2" charset="-122"/>
            </a:endParaRPr>
          </a:p>
        </p:txBody>
      </p:sp>
    </p:spTree>
  </p:cSld>
  <p:clrMapOvr>
    <a:masterClrMapping/>
  </p:clrMapOvr>
  <p:transition spd="slow">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内容占位符 1"/>
          <p:cNvSpPr>
            <a:spLocks noGrp="1"/>
          </p:cNvSpPr>
          <p:nvPr>
            <p:ph/>
          </p:nvPr>
        </p:nvSpPr>
        <p:spPr>
          <a:xfrm>
            <a:off x="1146176" y="476795"/>
            <a:ext cx="6522040" cy="1093243"/>
          </a:xfrm>
        </p:spPr>
        <p:txBody>
          <a:bodyPr wrap="square" lIns="91440" tIns="45720" rIns="91440" bIns="45720" anchor="ctr" anchorCtr="1"/>
          <a:lstStyle/>
          <a:p>
            <a:pPr marL="0" lvl="0" indent="0" algn="ctr">
              <a:buNone/>
            </a:pPr>
            <a:r>
              <a:rPr lang="zh-CN" altLang="en-US" sz="4000" dirty="0" smtClean="0">
                <a:solidFill>
                  <a:srgbClr val="FFFF00"/>
                </a:solidFill>
                <a:latin typeface="微软雅黑" panose="020B0503020204020204" charset="-122"/>
                <a:ea typeface="微软雅黑" panose="020B0503020204020204" charset="-122"/>
                <a:sym typeface="+mn-ea"/>
              </a:rPr>
              <a:t>必修课程</a:t>
            </a:r>
            <a:endParaRPr lang="zh-CN" altLang="en-US" sz="4000" dirty="0">
              <a:solidFill>
                <a:srgbClr val="FFFF00"/>
              </a:solidFill>
              <a:latin typeface="微软雅黑" panose="020B0503020204020204" charset="-122"/>
              <a:ea typeface="微软雅黑" panose="020B0503020204020204" charset="-122"/>
              <a:sym typeface="+mn-ea"/>
            </a:endParaRPr>
          </a:p>
        </p:txBody>
      </p:sp>
      <p:sp>
        <p:nvSpPr>
          <p:cNvPr id="29698" name="文本框 99"/>
          <p:cNvSpPr txBox="1">
            <a:spLocks noChangeArrowheads="1"/>
          </p:cNvSpPr>
          <p:nvPr/>
        </p:nvSpPr>
        <p:spPr bwMode="auto">
          <a:xfrm>
            <a:off x="1273175" y="1873250"/>
            <a:ext cx="7011035"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355600">
              <a:defRPr sz="3600">
                <a:solidFill>
                  <a:schemeClr val="tx1"/>
                </a:solidFill>
                <a:latin typeface="Arial" panose="020B0604020202020204" pitchFamily="34" charset="0"/>
                <a:ea typeface="宋体" panose="02010600030101010101" pitchFamily="2" charset="-122"/>
              </a:defRPr>
            </a:lvl1pPr>
            <a:lvl2pPr>
              <a:defRPr sz="3600">
                <a:solidFill>
                  <a:schemeClr val="tx1"/>
                </a:solidFill>
                <a:latin typeface="Arial" panose="020B0604020202020204" pitchFamily="34" charset="0"/>
                <a:ea typeface="宋体" panose="02010600030101010101" pitchFamily="2" charset="-122"/>
              </a:defRPr>
            </a:lvl2pPr>
            <a:lvl3pPr>
              <a:defRPr sz="3600">
                <a:solidFill>
                  <a:schemeClr val="tx1"/>
                </a:solidFill>
                <a:latin typeface="Arial" panose="020B0604020202020204" pitchFamily="34" charset="0"/>
                <a:ea typeface="宋体" panose="02010600030101010101" pitchFamily="2" charset="-122"/>
              </a:defRPr>
            </a:lvl3pPr>
            <a:lvl4pPr>
              <a:defRPr sz="3600">
                <a:solidFill>
                  <a:schemeClr val="tx1"/>
                </a:solidFill>
                <a:latin typeface="Arial" panose="020B0604020202020204" pitchFamily="34" charset="0"/>
                <a:ea typeface="宋体" panose="02010600030101010101" pitchFamily="2" charset="-122"/>
              </a:defRPr>
            </a:lvl4pPr>
            <a:lvl5pPr>
              <a:defRPr sz="3600">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lvl="0" indent="0" rtl="0">
              <a:lnSpc>
                <a:spcPct val="150000"/>
              </a:lnSpc>
              <a:defRPr/>
            </a:pPr>
            <a:r>
              <a:rPr lang="zh-CN" altLang="en-US" sz="1800" b="1" dirty="0" smtClean="0">
                <a:latin typeface="+mn-ea"/>
                <a:ea typeface="+mn-ea"/>
                <a:cs typeface="+mn-cs"/>
                <a:sym typeface="+mn-ea"/>
              </a:rPr>
              <a:t>    </a:t>
            </a:r>
            <a:r>
              <a:rPr lang="zh-CN" altLang="en-US" sz="2000" b="1" dirty="0" smtClean="0">
                <a:latin typeface="+mn-ea"/>
                <a:ea typeface="+mn-ea"/>
                <a:cs typeface="+mn-cs"/>
                <a:sym typeface="+mn-ea"/>
              </a:rPr>
              <a:t>彰显</a:t>
            </a:r>
            <a:r>
              <a:rPr lang="zh-CN" altLang="en-US" sz="2000" b="1" noProof="0" dirty="0" smtClean="0">
                <a:ln>
                  <a:noFill/>
                </a:ln>
                <a:effectLst/>
                <a:uLnTx/>
                <a:uFillTx/>
                <a:latin typeface="+mn-ea"/>
                <a:ea typeface="+mn-ea"/>
                <a:cs typeface="+mn-cs"/>
                <a:sym typeface="+mn-ea"/>
              </a:rPr>
              <a:t>中国特色</a:t>
            </a:r>
            <a:r>
              <a:rPr lang="zh-CN" altLang="en-US" sz="2000" b="1" dirty="0" smtClean="0">
                <a:latin typeface="+mn-ea"/>
                <a:ea typeface="+mn-ea"/>
                <a:cs typeface="+mn-cs"/>
                <a:sym typeface="+mn-ea"/>
              </a:rPr>
              <a:t>社会主义的时代主题，</a:t>
            </a:r>
            <a:r>
              <a:rPr lang="zh-CN" altLang="en-US" sz="2000" b="1" noProof="0" dirty="0" smtClean="0">
                <a:ln>
                  <a:noFill/>
                </a:ln>
                <a:effectLst/>
                <a:uLnTx/>
                <a:uFillTx/>
                <a:latin typeface="+mn-ea"/>
                <a:ea typeface="+mn-ea"/>
                <a:cs typeface="+mn-cs"/>
                <a:sym typeface="+mn-ea"/>
              </a:rPr>
              <a:t>构建总体框架。其中，模块</a:t>
            </a:r>
            <a:r>
              <a:rPr kumimoji="0" lang="en-US" altLang="zh-CN" sz="2000" b="1" i="0" u="none" strike="noStrike" kern="1200" cap="none" spc="0" normalizeH="0" baseline="0" noProof="0" dirty="0" smtClean="0">
                <a:ln>
                  <a:noFill/>
                </a:ln>
                <a:solidFill>
                  <a:schemeClr val="tx1"/>
                </a:solidFill>
                <a:effectLst/>
                <a:uLnTx/>
                <a:uFillTx/>
                <a:latin typeface="+mn-ea"/>
                <a:ea typeface="+mn-ea"/>
                <a:cs typeface="+mn-cs"/>
              </a:rPr>
              <a:t>1</a:t>
            </a:r>
            <a:r>
              <a:rPr kumimoji="0" lang="zh-CN" altLang="en-US" sz="2000" b="1" i="0" u="none" strike="noStrike" kern="1200" cap="none" spc="0" normalizeH="0" baseline="0" noProof="0" dirty="0" smtClean="0">
                <a:ln>
                  <a:noFill/>
                </a:ln>
                <a:solidFill>
                  <a:schemeClr val="tx1"/>
                </a:solidFill>
                <a:effectLst/>
                <a:uLnTx/>
                <a:uFillTx/>
                <a:latin typeface="+mn-ea"/>
                <a:ea typeface="+mn-ea"/>
                <a:cs typeface="+mn-cs"/>
              </a:rPr>
              <a:t>采取历时性方式，</a:t>
            </a:r>
            <a:r>
              <a:rPr kumimoji="0" lang="en-US" altLang="zh-CN" sz="2000" b="1" i="0" u="none" strike="noStrike" kern="1200" cap="none" spc="0" normalizeH="0" baseline="0" noProof="0" dirty="0" smtClean="0">
                <a:ln>
                  <a:noFill/>
                </a:ln>
                <a:solidFill>
                  <a:schemeClr val="tx1"/>
                </a:solidFill>
                <a:effectLst/>
                <a:uLnTx/>
                <a:uFillTx/>
                <a:latin typeface="+mn-ea"/>
                <a:ea typeface="+mn-ea"/>
                <a:cs typeface="+mn-cs"/>
              </a:rPr>
              <a:t>讲</a:t>
            </a:r>
            <a:r>
              <a:rPr kumimoji="0" lang="en-US" altLang="zh-CN" sz="2000" b="1" i="0" u="none" strike="noStrike" kern="1200" cap="none" spc="0" normalizeH="0" baseline="0" noProof="0" dirty="0" smtClean="0">
                <a:ln>
                  <a:noFill/>
                </a:ln>
                <a:solidFill>
                  <a:srgbClr val="FFFF00"/>
                </a:solidFill>
                <a:effectLst/>
                <a:uLnTx/>
                <a:uFillTx/>
                <a:latin typeface="+mn-ea"/>
                <a:ea typeface="+mn-ea"/>
                <a:cs typeface="+mn-cs"/>
              </a:rPr>
              <a:t>为何开创和发展中国特色社会主义</a:t>
            </a:r>
            <a:r>
              <a:rPr kumimoji="0" lang="zh-CN" altLang="en-US" sz="2000" b="1" i="0" u="none" strike="noStrike" kern="1200" cap="none" spc="0" normalizeH="0" baseline="0" noProof="0" dirty="0" smtClean="0">
                <a:ln>
                  <a:noFill/>
                </a:ln>
                <a:solidFill>
                  <a:schemeClr val="tx1"/>
                </a:solidFill>
                <a:effectLst/>
                <a:uLnTx/>
                <a:uFillTx/>
                <a:latin typeface="+mn-ea"/>
                <a:ea typeface="+mn-ea"/>
                <a:cs typeface="+mn-cs"/>
              </a:rPr>
              <a:t>；模块</a:t>
            </a:r>
            <a:r>
              <a:rPr lang="en-US" altLang="zh-CN" sz="2000" b="1" strike="noStrike" noProof="0" dirty="0" smtClean="0">
                <a:ln>
                  <a:noFill/>
                </a:ln>
                <a:effectLst/>
                <a:uLnTx/>
                <a:uFillTx/>
                <a:latin typeface="+mn-ea"/>
                <a:ea typeface="+mn-ea"/>
                <a:cs typeface="+mn-cs"/>
                <a:sym typeface="+mn-ea"/>
              </a:rPr>
              <a:t>2、3、4</a:t>
            </a:r>
            <a:r>
              <a:rPr kumimoji="0" lang="en-US" altLang="zh-CN" sz="2000" b="1" i="0" u="none" strike="noStrike" kern="1200" cap="none" spc="0" normalizeH="0" baseline="0" noProof="0" dirty="0" smtClean="0">
                <a:ln>
                  <a:noFill/>
                </a:ln>
                <a:solidFill>
                  <a:schemeClr val="tx1"/>
                </a:solidFill>
                <a:effectLst/>
                <a:uLnTx/>
                <a:uFillTx/>
                <a:latin typeface="+mn-ea"/>
                <a:ea typeface="+mn-ea"/>
                <a:cs typeface="+mn-cs"/>
              </a:rPr>
              <a:t>依托</a:t>
            </a:r>
            <a:r>
              <a:rPr kumimoji="0" lang="zh-CN" altLang="en-US" sz="2000" b="1" i="0" u="none" strike="noStrike" kern="1200" cap="none" spc="0" normalizeH="0" baseline="0" noProof="0" dirty="0" smtClean="0">
                <a:ln>
                  <a:noFill/>
                </a:ln>
                <a:solidFill>
                  <a:schemeClr val="tx1"/>
                </a:solidFill>
                <a:effectLst/>
                <a:uLnTx/>
                <a:uFillTx/>
                <a:latin typeface="+mn-ea"/>
                <a:ea typeface="+mn-ea"/>
                <a:cs typeface="+mn-cs"/>
              </a:rPr>
              <a:t>模块</a:t>
            </a:r>
            <a:r>
              <a:rPr kumimoji="0" lang="en-US" altLang="zh-CN" sz="2000" b="1" i="0" u="none" strike="noStrike" kern="1200" cap="none" spc="0" normalizeH="0" baseline="0" noProof="0" dirty="0" smtClean="0">
                <a:ln>
                  <a:noFill/>
                </a:ln>
                <a:solidFill>
                  <a:schemeClr val="tx1"/>
                </a:solidFill>
                <a:effectLst/>
                <a:uLnTx/>
                <a:uFillTx/>
                <a:latin typeface="+mn-ea"/>
                <a:ea typeface="+mn-ea"/>
                <a:cs typeface="+mn-cs"/>
              </a:rPr>
              <a:t>1的讲授，</a:t>
            </a:r>
            <a:r>
              <a:rPr kumimoji="0" lang="zh-CN" altLang="en-US" sz="2000" b="1" i="0" u="none" strike="noStrike" kern="1200" cap="none" spc="0" normalizeH="0" baseline="0" noProof="0" dirty="0" smtClean="0">
                <a:ln>
                  <a:noFill/>
                </a:ln>
                <a:solidFill>
                  <a:schemeClr val="tx1"/>
                </a:solidFill>
                <a:effectLst/>
                <a:uLnTx/>
                <a:uFillTx/>
                <a:latin typeface="+mn-ea"/>
                <a:ea typeface="+mn-ea"/>
                <a:cs typeface="+mn-cs"/>
              </a:rPr>
              <a:t>采取共时性方式</a:t>
            </a:r>
            <a:r>
              <a:rPr kumimoji="0" lang="en-US" altLang="zh-CN" sz="2000" b="1" i="0" u="none" strike="noStrike" kern="1200" cap="none" spc="0" normalizeH="0" baseline="0" noProof="0" dirty="0" smtClean="0">
                <a:ln>
                  <a:noFill/>
                </a:ln>
                <a:solidFill>
                  <a:schemeClr val="tx1"/>
                </a:solidFill>
                <a:effectLst/>
                <a:uLnTx/>
                <a:uFillTx/>
                <a:latin typeface="+mn-ea"/>
                <a:ea typeface="+mn-ea"/>
                <a:cs typeface="+mn-cs"/>
              </a:rPr>
              <a:t>，讲</a:t>
            </a:r>
            <a:r>
              <a:rPr kumimoji="0" lang="en-US" altLang="zh-CN" sz="2000" b="1" i="0" u="none" strike="noStrike" kern="1200" cap="none" spc="0" normalizeH="0" baseline="0" noProof="0" dirty="0" smtClean="0">
                <a:ln>
                  <a:noFill/>
                </a:ln>
                <a:solidFill>
                  <a:srgbClr val="FFFF00"/>
                </a:solidFill>
                <a:effectLst/>
                <a:uLnTx/>
                <a:uFillTx/>
                <a:latin typeface="+mn-ea"/>
                <a:ea typeface="+mn-ea"/>
                <a:cs typeface="+mn-cs"/>
              </a:rPr>
              <a:t>如何坚持和发展中国特色社会主义</a:t>
            </a:r>
            <a:r>
              <a:rPr kumimoji="0" lang="en-US" altLang="zh-CN" sz="2000" b="1" i="0" u="none" strike="noStrike" kern="1200" cap="none" spc="0" normalizeH="0" baseline="0" noProof="0" dirty="0" smtClean="0">
                <a:ln>
                  <a:noFill/>
                </a:ln>
                <a:solidFill>
                  <a:schemeClr val="tx1"/>
                </a:solidFill>
                <a:effectLst/>
                <a:uLnTx/>
                <a:uFillTx/>
                <a:latin typeface="+mn-ea"/>
                <a:ea typeface="+mn-ea"/>
                <a:cs typeface="+mn-cs"/>
              </a:rPr>
              <a:t>。</a:t>
            </a:r>
            <a:endParaRPr kumimoji="0" lang="zh-CN" altLang="en-US" sz="2000" b="1" i="0" u="none" strike="noStrike" kern="1200" cap="none" spc="0" normalizeH="0" baseline="0" noProof="0" dirty="0" smtClean="0">
              <a:ln>
                <a:noFill/>
              </a:ln>
              <a:solidFill>
                <a:schemeClr val="tx1"/>
              </a:solidFill>
              <a:effectLst/>
              <a:uLnTx/>
              <a:uFillTx/>
              <a:latin typeface="+mn-ea"/>
              <a:ea typeface="+mn-ea"/>
              <a:cs typeface="+mn-cs"/>
            </a:endParaRPr>
          </a:p>
          <a:p>
            <a:pPr marL="0" marR="0" lvl="0" indent="355600" algn="l" defTabSz="914400" rtl="0" eaLnBrk="1" fontAlgn="base" latinLnBrk="0" hangingPunct="1">
              <a:lnSpc>
                <a:spcPct val="150000"/>
              </a:lnSpc>
              <a:spcBef>
                <a:spcPct val="0"/>
              </a:spcBef>
              <a:spcAft>
                <a:spcPct val="0"/>
              </a:spcAft>
              <a:buClrTx/>
              <a:buSzTx/>
              <a:buFont typeface="Arial" panose="020B0604020202020204" pitchFamily="34" charset="0"/>
              <a:buNone/>
              <a:defRPr/>
            </a:pPr>
            <a:r>
              <a:rPr lang="zh-CN" altLang="en-US" sz="2000" b="1" strike="noStrike" noProof="1">
                <a:solidFill>
                  <a:srgbClr val="FF0000"/>
                </a:solidFill>
                <a:latin typeface="+mn-ea"/>
                <a:ea typeface="+mn-ea"/>
                <a:cs typeface="+mn-ea"/>
                <a:sym typeface="+mn-ea"/>
              </a:rPr>
              <a:t>◆ </a:t>
            </a:r>
            <a:r>
              <a:rPr kumimoji="0" lang="zh-CN" altLang="en-US" sz="2000" b="1" i="0" u="none" strike="noStrike" kern="1200" cap="none" spc="0" normalizeH="0" baseline="0" noProof="0" dirty="0" smtClean="0">
                <a:ln>
                  <a:noFill/>
                </a:ln>
                <a:solidFill>
                  <a:srgbClr val="FFFF00"/>
                </a:solidFill>
                <a:effectLst/>
                <a:uLnTx/>
                <a:uFillTx/>
                <a:latin typeface="+mn-ea"/>
                <a:ea typeface="+mn-ea"/>
                <a:cs typeface="+mn-cs"/>
              </a:rPr>
              <a:t>既鲜明贯彻“坚持不懈传播马克思主义科学理论，抓好马克思主义理论教育”，又充分体现新时代中国特色社会主义理论创新和实践创新。</a:t>
            </a:r>
          </a:p>
        </p:txBody>
      </p:sp>
      <p:sp>
        <p:nvSpPr>
          <p:cNvPr id="4" name="AutoShape 4"/>
          <p:cNvSpPr/>
          <p:nvPr/>
        </p:nvSpPr>
        <p:spPr>
          <a:xfrm>
            <a:off x="899745" y="404813"/>
            <a:ext cx="1296090" cy="115208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rgbClr val="FF0000"/>
                </a:solidFill>
                <a:latin typeface="Tahoma" panose="020B0604030504040204" pitchFamily="34" charset="0"/>
                <a:ea typeface="隶书" panose="02010509060101010101" pitchFamily="49" charset="-122"/>
              </a:rPr>
              <a:t>重构</a:t>
            </a:r>
            <a:endParaRPr lang="zh-CN" altLang="en-US" sz="3200" dirty="0">
              <a:solidFill>
                <a:srgbClr val="FF0000"/>
              </a:solidFill>
              <a:latin typeface="Tahoma" panose="020B0604030504040204" pitchFamily="34" charset="0"/>
              <a:ea typeface="隶书" panose="02010509060101010101" pitchFamily="49" charset="-122"/>
            </a:endParaRPr>
          </a:p>
        </p:txBody>
      </p:sp>
    </p:spTree>
    <p:extLst>
      <p:ext uri="{BB962C8B-B14F-4D97-AF65-F5344CB8AC3E}">
        <p14:creationId xmlns:p14="http://schemas.microsoft.com/office/powerpoint/2010/main" val="3217873866"/>
      </p:ext>
    </p:extLst>
  </p:cSld>
  <p:clrMapOvr>
    <a:masterClrMapping/>
  </p:clrMapOvr>
  <p:transition spd="slow">
    <p:rand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标题 1"/>
          <p:cNvSpPr>
            <a:spLocks noGrp="1"/>
          </p:cNvSpPr>
          <p:nvPr>
            <p:ph type="title"/>
          </p:nvPr>
        </p:nvSpPr>
        <p:spPr>
          <a:xfrm>
            <a:off x="2411413" y="260350"/>
            <a:ext cx="4902200" cy="1457325"/>
          </a:xfrm>
        </p:spPr>
        <p:txBody>
          <a:bodyPr wrap="square" lIns="91440" tIns="45720" rIns="91440" bIns="45720" anchor="ctr"/>
          <a:lstStyle/>
          <a:p>
            <a:pPr algn="ctr"/>
            <a:r>
              <a:rPr lang="zh-CN" altLang="en-US" sz="3200" dirty="0" smtClean="0">
                <a:solidFill>
                  <a:srgbClr val="FFFF00"/>
                </a:solidFill>
                <a:sym typeface="+mn-ea"/>
              </a:rPr>
              <a:t>聆听</a:t>
            </a:r>
            <a:r>
              <a:rPr lang="zh-CN" altLang="zh-CN" sz="3200" dirty="0" smtClean="0">
                <a:solidFill>
                  <a:srgbClr val="FFFF00"/>
                </a:solidFill>
                <a:sym typeface="+mn-ea"/>
              </a:rPr>
              <a:t>时代的</a:t>
            </a:r>
            <a:r>
              <a:rPr lang="zh-CN" altLang="en-US" sz="3200" dirty="0" smtClean="0">
                <a:solidFill>
                  <a:srgbClr val="FFFF00"/>
                </a:solidFill>
                <a:sym typeface="+mn-ea"/>
              </a:rPr>
              <a:t>声音</a:t>
            </a:r>
            <a:endParaRPr lang="zh-CN" altLang="zh-CN" sz="3200" dirty="0">
              <a:solidFill>
                <a:srgbClr val="FFFF00"/>
              </a:solidFill>
              <a:sym typeface="+mn-ea"/>
            </a:endParaRPr>
          </a:p>
        </p:txBody>
      </p:sp>
      <p:sp>
        <p:nvSpPr>
          <p:cNvPr id="83970" name="内容占位符 2"/>
          <p:cNvSpPr>
            <a:spLocks noGrp="1"/>
          </p:cNvSpPr>
          <p:nvPr>
            <p:ph idx="1"/>
          </p:nvPr>
        </p:nvSpPr>
        <p:spPr/>
        <p:txBody>
          <a:bodyPr wrap="square" lIns="91440" tIns="45720" rIns="91440" bIns="45720" anchor="t"/>
          <a:lstStyle/>
          <a:p>
            <a:pPr marL="0" indent="0">
              <a:lnSpc>
                <a:spcPct val="150000"/>
              </a:lnSpc>
              <a:buNone/>
            </a:pPr>
            <a:r>
              <a:rPr lang="en-US" altLang="zh-CN" sz="2000" b="1" dirty="0"/>
              <a:t>       </a:t>
            </a:r>
            <a:r>
              <a:rPr lang="zh-CN" altLang="zh-CN" sz="2000" b="1" dirty="0"/>
              <a:t>“社会总是在发展的，新情况新问题总是层出不穷的，其中有一些可以凭老经验、用老办法来应对和解决，同时也有不少是老经验、老办法不能应对和解决的。”否则就会“肌无力”。“创新可大可小，揭示一条规律是创新，提出一种学说是创新，阐明一个道理是创新，创造一种解决问题的办法也是创新。”“要善于提炼</a:t>
            </a:r>
            <a:r>
              <a:rPr lang="zh-CN" altLang="zh-CN" sz="2000" b="1" dirty="0">
                <a:solidFill>
                  <a:srgbClr val="FFFF00"/>
                </a:solidFill>
              </a:rPr>
              <a:t>标识性概念</a:t>
            </a:r>
            <a:r>
              <a:rPr lang="zh-CN" altLang="zh-CN" sz="2000" b="1" dirty="0"/>
              <a:t>，打造易于被理解和接受的新概念、新范畴、新表述”，“体现原创性、主体性、时代性。”“主要的困难不是答案，而是问题。</a:t>
            </a:r>
            <a:r>
              <a:rPr lang="zh-CN" altLang="zh-CN" sz="2000" b="1" dirty="0" smtClean="0"/>
              <a:t>”</a:t>
            </a:r>
            <a:endParaRPr lang="zh-CN" altLang="en-US" sz="2000" b="1" dirty="0"/>
          </a:p>
        </p:txBody>
      </p:sp>
      <p:sp>
        <p:nvSpPr>
          <p:cNvPr id="83971" name="AutoShape 4"/>
          <p:cNvSpPr/>
          <p:nvPr/>
        </p:nvSpPr>
        <p:spPr>
          <a:xfrm>
            <a:off x="539750" y="404813"/>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链接</a:t>
            </a:r>
          </a:p>
        </p:txBody>
      </p:sp>
    </p:spTree>
  </p:cSld>
  <p:clrMapOvr>
    <a:masterClrMapping/>
  </p:clrMapOvr>
  <p:transition spd="slow">
    <p:random/>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p:cNvSpPr>
          <p:nvPr>
            <p:ph type="title"/>
          </p:nvPr>
        </p:nvSpPr>
        <p:spPr>
          <a:xfrm>
            <a:off x="721360" y="732155"/>
            <a:ext cx="7865745" cy="1464945"/>
          </a:xfrm>
        </p:spPr>
        <p:txBody>
          <a:bodyPr wrap="square" lIns="91440" tIns="45720" rIns="91440" bIns="45720" anchor="ctr">
            <a:scene3d>
              <a:camera prst="orthographicFront"/>
              <a:lightRig rig="threePt" dir="t"/>
            </a:scene3d>
          </a:bodyPr>
          <a:lstStyle/>
          <a:p>
            <a:pPr algn="ctr"/>
            <a:r>
              <a:rPr lang="en-US" altLang="zh-CN" sz="3200" dirty="0" smtClean="0">
                <a:solidFill>
                  <a:srgbClr val="00FF00"/>
                </a:solidFill>
                <a:effectLst>
                  <a:outerShdw blurRad="38100" dist="25400" dir="5400000" algn="ctr" rotWithShape="0">
                    <a:srgbClr val="6E747A">
                      <a:alpha val="43000"/>
                    </a:srgbClr>
                  </a:outerShdw>
                </a:effectLst>
                <a:latin typeface="宋体" panose="02010600030101010101" pitchFamily="2" charset="-122"/>
              </a:rPr>
              <a:t>2</a:t>
            </a:r>
            <a:r>
              <a:rPr lang="zh-CN" altLang="en-US" sz="3200" dirty="0" smtClean="0">
                <a:solidFill>
                  <a:srgbClr val="00FF00"/>
                </a:solidFill>
                <a:effectLst>
                  <a:outerShdw blurRad="38100" dist="25400" dir="5400000" algn="ctr" rotWithShape="0">
                    <a:srgbClr val="6E747A">
                      <a:alpha val="43000"/>
                    </a:srgbClr>
                  </a:outerShdw>
                </a:effectLst>
                <a:latin typeface="宋体" panose="02010600030101010101" pitchFamily="2" charset="-122"/>
              </a:rPr>
              <a:t>、为何塑造活动型</a:t>
            </a:r>
            <a:r>
              <a:rPr lang="zh-CN" altLang="en-US" sz="3200" dirty="0">
                <a:solidFill>
                  <a:srgbClr val="00FF00"/>
                </a:solidFill>
                <a:effectLst>
                  <a:outerShdw blurRad="38100" dist="25400" dir="5400000" algn="ctr" rotWithShape="0">
                    <a:srgbClr val="6E747A">
                      <a:alpha val="43000"/>
                    </a:srgbClr>
                  </a:outerShdw>
                </a:effectLst>
                <a:latin typeface="宋体" panose="02010600030101010101" pitchFamily="2" charset="-122"/>
              </a:rPr>
              <a:t>学科</a:t>
            </a:r>
            <a:r>
              <a:rPr lang="zh-CN" altLang="en-US" sz="3200" dirty="0" smtClean="0">
                <a:solidFill>
                  <a:srgbClr val="00FF00"/>
                </a:solidFill>
                <a:effectLst>
                  <a:outerShdw blurRad="38100" dist="25400" dir="5400000" algn="ctr" rotWithShape="0">
                    <a:srgbClr val="6E747A">
                      <a:alpha val="43000"/>
                    </a:srgbClr>
                  </a:outerShdw>
                </a:effectLst>
                <a:latin typeface="宋体" panose="02010600030101010101" pitchFamily="2" charset="-122"/>
              </a:rPr>
              <a:t>课程？</a:t>
            </a:r>
            <a:r>
              <a:rPr lang="zh-CN" altLang="en-US" sz="3200" dirty="0">
                <a:solidFill>
                  <a:srgbClr val="00FF00"/>
                </a:solidFill>
                <a:effectLst>
                  <a:outerShdw blurRad="38100" dist="25400" dir="5400000" algn="ctr" rotWithShape="0">
                    <a:srgbClr val="6E747A">
                      <a:alpha val="43000"/>
                    </a:srgbClr>
                  </a:outerShdw>
                </a:effectLst>
                <a:latin typeface="宋体" panose="02010600030101010101" pitchFamily="2" charset="-122"/>
              </a:rPr>
              <a:t/>
            </a:r>
            <a:br>
              <a:rPr lang="zh-CN" altLang="en-US" sz="3200" dirty="0">
                <a:solidFill>
                  <a:srgbClr val="00FF00"/>
                </a:solidFill>
                <a:effectLst>
                  <a:outerShdw blurRad="38100" dist="25400" dir="5400000" algn="ctr" rotWithShape="0">
                    <a:srgbClr val="6E747A">
                      <a:alpha val="43000"/>
                    </a:srgbClr>
                  </a:outerShdw>
                </a:effectLst>
                <a:latin typeface="宋体" panose="02010600030101010101" pitchFamily="2" charset="-122"/>
              </a:rPr>
            </a:br>
            <a:endParaRPr lang="zh-CN" altLang="en-US" sz="3200" dirty="0">
              <a:solidFill>
                <a:srgbClr val="00FF00"/>
              </a:solidFill>
              <a:effectLst>
                <a:outerShdw blurRad="38100" dist="25400" dir="5400000" algn="ctr" rotWithShape="0">
                  <a:srgbClr val="6E747A">
                    <a:alpha val="43000"/>
                  </a:srgbClr>
                </a:outerShdw>
              </a:effectLst>
              <a:latin typeface="宋体" panose="02010600030101010101" pitchFamily="2" charset="-122"/>
            </a:endParaRPr>
          </a:p>
        </p:txBody>
      </p:sp>
      <p:sp>
        <p:nvSpPr>
          <p:cNvPr id="84994" name="Rectangle 3"/>
          <p:cNvSpPr>
            <a:spLocks noGrp="1"/>
          </p:cNvSpPr>
          <p:nvPr>
            <p:ph idx="1"/>
          </p:nvPr>
        </p:nvSpPr>
        <p:spPr>
          <a:xfrm>
            <a:off x="1331913" y="1989138"/>
            <a:ext cx="6911975" cy="4248150"/>
          </a:xfrm>
        </p:spPr>
        <p:txBody>
          <a:bodyPr wrap="square" lIns="91440" tIns="45720" rIns="91440" bIns="45720" anchor="t"/>
          <a:lstStyle/>
          <a:p>
            <a:pPr>
              <a:lnSpc>
                <a:spcPct val="150000"/>
              </a:lnSpc>
              <a:buNone/>
            </a:pPr>
            <a:r>
              <a:rPr lang="zh-CN" altLang="en-US" sz="2400" b="1" dirty="0"/>
              <a:t>          </a:t>
            </a:r>
            <a:r>
              <a:rPr lang="zh-CN" altLang="en-US" sz="2400" b="1" dirty="0" smtClean="0"/>
              <a:t> 概而言之，这</a:t>
            </a:r>
            <a:r>
              <a:rPr lang="zh-CN" altLang="en-US" sz="2400" b="1" dirty="0"/>
              <a:t>是“因势而谋、应势而动、顺势而为、乘势而上</a:t>
            </a:r>
            <a:r>
              <a:rPr lang="en-US" altLang="zh-CN" sz="2400" b="1" dirty="0"/>
              <a:t>”</a:t>
            </a:r>
            <a:r>
              <a:rPr lang="zh-CN" altLang="en-US" sz="2400" b="1" dirty="0"/>
              <a:t>之举 </a:t>
            </a:r>
            <a:r>
              <a:rPr lang="en-US" altLang="zh-CN" sz="2400" b="1" dirty="0"/>
              <a:t>—— </a:t>
            </a:r>
            <a:r>
              <a:rPr lang="zh-CN" altLang="en-US" sz="2400" b="1" dirty="0"/>
              <a:t>观思想政治课发展之势的必然选择</a:t>
            </a:r>
            <a:r>
              <a:rPr lang="zh-CN" altLang="en-US" sz="2400" b="1" dirty="0" smtClean="0"/>
              <a:t>。</a:t>
            </a:r>
            <a:endParaRPr lang="en-US" altLang="zh-CN" sz="2400" b="1" dirty="0" smtClean="0"/>
          </a:p>
          <a:p>
            <a:pPr>
              <a:lnSpc>
                <a:spcPct val="150000"/>
              </a:lnSpc>
              <a:buNone/>
            </a:pPr>
            <a:r>
              <a:rPr lang="zh-CN" altLang="en-US" sz="2400" b="1" dirty="0" smtClean="0">
                <a:solidFill>
                  <a:srgbClr val="FF0000"/>
                </a:solidFill>
                <a:latin typeface="宋体" panose="02010600030101010101" pitchFamily="2" charset="-122"/>
                <a:sym typeface="+mn-ea"/>
              </a:rPr>
              <a:t>  ◆  </a:t>
            </a:r>
            <a:r>
              <a:rPr lang="zh-CN" altLang="en-US" sz="2400" b="1" dirty="0">
                <a:solidFill>
                  <a:srgbClr val="FFFF00"/>
                </a:solidFill>
                <a:latin typeface="宋体" panose="02010600030101010101" pitchFamily="2" charset="-122"/>
                <a:sym typeface="+mn-ea"/>
              </a:rPr>
              <a:t>阐明</a:t>
            </a:r>
            <a:r>
              <a:rPr lang="zh-CN" altLang="en-US" sz="2400" b="1" dirty="0" smtClean="0">
                <a:solidFill>
                  <a:srgbClr val="FFFF00"/>
                </a:solidFill>
                <a:effectLst>
                  <a:outerShdw blurRad="38100" dist="25400" dir="5400000" algn="ctr" rotWithShape="0">
                    <a:srgbClr val="6E747A">
                      <a:alpha val="43000"/>
                    </a:srgbClr>
                  </a:outerShdw>
                </a:effectLst>
                <a:latin typeface="宋体" panose="02010600030101010101" pitchFamily="2" charset="-122"/>
                <a:sym typeface="+mn-ea"/>
              </a:rPr>
              <a:t>活动型</a:t>
            </a:r>
            <a:r>
              <a:rPr lang="zh-CN" altLang="en-US" sz="2400" b="1" dirty="0">
                <a:solidFill>
                  <a:srgbClr val="FFFF00"/>
                </a:solidFill>
                <a:effectLst>
                  <a:outerShdw blurRad="38100" dist="25400" dir="5400000" algn="ctr" rotWithShape="0">
                    <a:srgbClr val="6E747A">
                      <a:alpha val="43000"/>
                    </a:srgbClr>
                  </a:outerShdw>
                </a:effectLst>
                <a:latin typeface="宋体" panose="02010600030101010101" pitchFamily="2" charset="-122"/>
                <a:sym typeface="+mn-ea"/>
              </a:rPr>
              <a:t>学科课程的理由，基于核心</a:t>
            </a:r>
            <a:r>
              <a:rPr lang="zh-CN" altLang="en-US" sz="2400" b="1" dirty="0" smtClean="0">
                <a:solidFill>
                  <a:srgbClr val="FFFF00"/>
                </a:solidFill>
                <a:effectLst>
                  <a:outerShdw blurRad="38100" dist="25400" dir="5400000" algn="ctr" rotWithShape="0">
                    <a:srgbClr val="6E747A">
                      <a:alpha val="43000"/>
                    </a:srgbClr>
                  </a:outerShdw>
                </a:effectLst>
                <a:latin typeface="宋体" panose="02010600030101010101" pitchFamily="2" charset="-122"/>
                <a:sym typeface="+mn-ea"/>
              </a:rPr>
              <a:t>素养导向的论证逻辑</a:t>
            </a:r>
            <a:r>
              <a:rPr lang="zh-CN" altLang="en-US" sz="2400" b="1" dirty="0">
                <a:solidFill>
                  <a:srgbClr val="FFFF00"/>
                </a:solidFill>
                <a:effectLst>
                  <a:outerShdw blurRad="38100" dist="25400" dir="5400000" algn="ctr" rotWithShape="0">
                    <a:srgbClr val="6E747A">
                      <a:alpha val="43000"/>
                    </a:srgbClr>
                  </a:outerShdw>
                </a:effectLst>
                <a:latin typeface="宋体" panose="02010600030101010101" pitchFamily="2" charset="-122"/>
                <a:sym typeface="+mn-ea"/>
              </a:rPr>
              <a:t>，也出于</a:t>
            </a:r>
            <a:r>
              <a:rPr lang="zh-CN" altLang="en-US" sz="2400" b="1" dirty="0">
                <a:solidFill>
                  <a:srgbClr val="FFFF00"/>
                </a:solidFill>
                <a:sym typeface="+mn-ea"/>
              </a:rPr>
              <a:t>当前</a:t>
            </a:r>
            <a:r>
              <a:rPr lang="zh-CN" altLang="en-US" sz="2400" b="1" dirty="0">
                <a:solidFill>
                  <a:srgbClr val="FFFF00"/>
                </a:solidFill>
                <a:effectLst>
                  <a:outerShdw blurRad="38100" dist="25400" dir="5400000" algn="ctr" rotWithShape="0">
                    <a:srgbClr val="6E747A">
                      <a:alpha val="43000"/>
                    </a:srgbClr>
                  </a:outerShdw>
                </a:effectLst>
                <a:latin typeface="宋体" panose="02010600030101010101" pitchFamily="2" charset="-122"/>
                <a:sym typeface="+mn-ea"/>
              </a:rPr>
              <a:t>思想政治课程改革面临</a:t>
            </a:r>
            <a:r>
              <a:rPr lang="zh-CN" altLang="en-US" sz="2400" b="1" dirty="0" smtClean="0">
                <a:solidFill>
                  <a:srgbClr val="FFFF00"/>
                </a:solidFill>
                <a:effectLst>
                  <a:outerShdw blurRad="38100" dist="25400" dir="5400000" algn="ctr" rotWithShape="0">
                    <a:srgbClr val="6E747A">
                      <a:alpha val="43000"/>
                    </a:srgbClr>
                  </a:outerShdw>
                </a:effectLst>
                <a:latin typeface="宋体" panose="02010600030101010101" pitchFamily="2" charset="-122"/>
                <a:sym typeface="+mn-ea"/>
              </a:rPr>
              <a:t>的客观形势</a:t>
            </a:r>
            <a:r>
              <a:rPr lang="zh-CN" altLang="en-US" sz="2400" b="1" dirty="0">
                <a:solidFill>
                  <a:srgbClr val="FFFF00"/>
                </a:solidFill>
                <a:sym typeface="+mn-ea"/>
              </a:rPr>
              <a:t>。</a:t>
            </a:r>
          </a:p>
          <a:p>
            <a:pPr>
              <a:lnSpc>
                <a:spcPct val="200000"/>
              </a:lnSpc>
              <a:buNone/>
            </a:pPr>
            <a:r>
              <a:rPr lang="zh-CN" altLang="en-US" sz="2800" dirty="0" smtClean="0"/>
              <a:t> </a:t>
            </a:r>
            <a:endParaRPr lang="zh-CN" altLang="en-US" sz="2800" dirty="0"/>
          </a:p>
        </p:txBody>
      </p:sp>
    </p:spTree>
  </p:cSld>
  <p:clrMapOvr>
    <a:masterClrMapping/>
  </p:clrMapOvr>
  <p:transition spd="slow">
    <p:random/>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p:cNvSpPr>
          <p:nvPr>
            <p:ph type="title"/>
          </p:nvPr>
        </p:nvSpPr>
        <p:spPr/>
        <p:txBody>
          <a:bodyPr wrap="square" lIns="91440" tIns="45720" rIns="91440" bIns="45720" anchor="ctr"/>
          <a:lstStyle/>
          <a:p>
            <a:pPr algn="ctr"/>
            <a:r>
              <a:rPr lang="zh-CN" altLang="en-US" sz="3600" dirty="0">
                <a:solidFill>
                  <a:srgbClr val="FFFF00"/>
                </a:solidFill>
              </a:rPr>
              <a:t>因势而谋</a:t>
            </a:r>
          </a:p>
        </p:txBody>
      </p:sp>
      <p:sp>
        <p:nvSpPr>
          <p:cNvPr id="86018" name="Rectangle 3"/>
          <p:cNvSpPr>
            <a:spLocks noGrp="1"/>
          </p:cNvSpPr>
          <p:nvPr>
            <p:ph idx="1"/>
          </p:nvPr>
        </p:nvSpPr>
        <p:spPr>
          <a:xfrm>
            <a:off x="1403780" y="2060905"/>
            <a:ext cx="7206820" cy="4035094"/>
          </a:xfrm>
        </p:spPr>
        <p:txBody>
          <a:bodyPr wrap="square" lIns="91440" tIns="45720" rIns="91440" bIns="45720" anchor="t"/>
          <a:lstStyle/>
          <a:p>
            <a:pPr marL="0" indent="0">
              <a:lnSpc>
                <a:spcPct val="150000"/>
              </a:lnSpc>
              <a:buNone/>
            </a:pPr>
            <a:r>
              <a:rPr lang="zh-CN" altLang="en-US" sz="2400" b="1" dirty="0" smtClean="0"/>
              <a:t>      因</a:t>
            </a:r>
            <a:r>
              <a:rPr lang="zh-CN" altLang="en-US" sz="2400" b="1" dirty="0"/>
              <a:t>课程形态之大势而谋</a:t>
            </a:r>
            <a:r>
              <a:rPr lang="en-US" altLang="zh-CN" sz="2400" b="1" dirty="0"/>
              <a:t>   ——  </a:t>
            </a:r>
            <a:r>
              <a:rPr lang="zh-CN" altLang="en-US" sz="2400" b="1" dirty="0"/>
              <a:t>一种以核心素养的培育为主导而不是以学科体系或学生经验为主导的课程类型。</a:t>
            </a:r>
            <a:r>
              <a:rPr lang="zh-CN" altLang="en-US" sz="2400" dirty="0"/>
              <a:t> </a:t>
            </a:r>
          </a:p>
          <a:p>
            <a:pPr marL="0" lvl="0" indent="0">
              <a:lnSpc>
                <a:spcPct val="150000"/>
              </a:lnSpc>
              <a:buNone/>
            </a:pPr>
            <a:r>
              <a:rPr lang="zh-CN" altLang="en-US" sz="2400" b="1" dirty="0" smtClean="0">
                <a:solidFill>
                  <a:srgbClr val="FF0000"/>
                </a:solidFill>
                <a:latin typeface="宋体" panose="02010600030101010101" pitchFamily="2" charset="-122"/>
                <a:sym typeface="+mn-ea"/>
              </a:rPr>
              <a:t>◆  </a:t>
            </a:r>
            <a:r>
              <a:rPr lang="zh-CN" altLang="en-US" sz="2400" b="1" dirty="0" smtClean="0">
                <a:solidFill>
                  <a:srgbClr val="FFFF00"/>
                </a:solidFill>
                <a:sym typeface="+mn-ea"/>
              </a:rPr>
              <a:t>这种</a:t>
            </a:r>
            <a:r>
              <a:rPr lang="zh-CN" altLang="en-US" sz="2400" b="1" dirty="0">
                <a:solidFill>
                  <a:srgbClr val="FFFF00"/>
                </a:solidFill>
                <a:sym typeface="+mn-ea"/>
              </a:rPr>
              <a:t>跨学科整合的课程形态，有中华历史文化的渊源和革命文化的基因，</a:t>
            </a:r>
            <a:r>
              <a:rPr lang="zh-CN" altLang="en-US" sz="2400" b="1" dirty="0">
                <a:solidFill>
                  <a:srgbClr val="FFFF00"/>
                </a:solidFill>
                <a:latin typeface="宋体" panose="02010600030101010101" pitchFamily="2" charset="-122"/>
                <a:sym typeface="+mn-ea"/>
              </a:rPr>
              <a:t>纵然经历过多次大的调整，其根本意义和价值，一脉相承。</a:t>
            </a:r>
            <a:r>
              <a:rPr lang="zh-CN" altLang="en-US" sz="2400" noProof="1"/>
              <a:t> </a:t>
            </a:r>
            <a:endParaRPr lang="zh-CN" altLang="en-US" sz="2400" b="1" noProof="1">
              <a:solidFill>
                <a:srgbClr val="FFFF00"/>
              </a:solidFill>
            </a:endParaRPr>
          </a:p>
          <a:p>
            <a:pPr marL="0" indent="0">
              <a:lnSpc>
                <a:spcPct val="190000"/>
              </a:lnSpc>
              <a:buNone/>
            </a:pPr>
            <a:endParaRPr lang="zh-CN" altLang="en-US" sz="2400" dirty="0"/>
          </a:p>
        </p:txBody>
      </p:sp>
      <p:sp>
        <p:nvSpPr>
          <p:cNvPr id="92163" name="AutoShape 4"/>
          <p:cNvSpPr/>
          <p:nvPr/>
        </p:nvSpPr>
        <p:spPr>
          <a:xfrm>
            <a:off x="611505" y="260350"/>
            <a:ext cx="1143000" cy="1396365"/>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b="1" dirty="0">
                <a:solidFill>
                  <a:srgbClr val="FF0000"/>
                </a:solidFill>
                <a:latin typeface="隶书" panose="02010509060101010101" pitchFamily="49" charset="-122"/>
                <a:ea typeface="隶书" panose="02010509060101010101" pitchFamily="49" charset="-122"/>
                <a:sym typeface="+mn-ea"/>
              </a:rPr>
              <a:t>理由一</a:t>
            </a:r>
          </a:p>
        </p:txBody>
      </p:sp>
    </p:spTree>
  </p:cSld>
  <p:clrMapOvr>
    <a:masterClrMapping/>
  </p:clrMapOvr>
  <p:transition spd="slow">
    <p:random/>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标题 95233"/>
          <p:cNvSpPr>
            <a:spLocks noGrp="1"/>
          </p:cNvSpPr>
          <p:nvPr>
            <p:ph type="title"/>
          </p:nvPr>
        </p:nvSpPr>
        <p:spPr>
          <a:xfrm>
            <a:off x="2439988" y="279400"/>
            <a:ext cx="4498975" cy="1403350"/>
          </a:xfrm>
        </p:spPr>
        <p:txBody>
          <a:bodyPr wrap="square" lIns="91440" tIns="45720" rIns="91440" bIns="45720" anchor="ctr"/>
          <a:lstStyle/>
          <a:p>
            <a:pPr algn="ctr"/>
            <a:r>
              <a:rPr lang="zh-CN" altLang="en-US" sz="3600" dirty="0">
                <a:solidFill>
                  <a:srgbClr val="FFFF00"/>
                </a:solidFill>
              </a:rPr>
              <a:t>永远的话题</a:t>
            </a:r>
          </a:p>
        </p:txBody>
      </p:sp>
      <p:sp>
        <p:nvSpPr>
          <p:cNvPr id="95235" name="文本占位符 95234"/>
          <p:cNvSpPr>
            <a:spLocks noGrp="1"/>
          </p:cNvSpPr>
          <p:nvPr>
            <p:ph idx="1"/>
          </p:nvPr>
        </p:nvSpPr>
        <p:spPr>
          <a:xfrm>
            <a:off x="1066800" y="1981200"/>
            <a:ext cx="7537450" cy="4687888"/>
          </a:xfrm>
        </p:spPr>
        <p:txBody>
          <a:bodyPr vert="horz" wrap="square" lIns="91440" tIns="45720" rIns="91440" bIns="45720" numCol="1" anchor="t" anchorCtr="0" compatLnSpc="1"/>
          <a:lstStyle/>
          <a:p>
            <a:pPr marL="342900" marR="0" lvl="0" indent="-342900" algn="l" defTabSz="914400" rtl="0" eaLnBrk="1" fontAlgn="base" latinLnBrk="0" hangingPunct="1">
              <a:lnSpc>
                <a:spcPct val="140000"/>
              </a:lnSpc>
              <a:spcBef>
                <a:spcPct val="20000"/>
              </a:spcBef>
              <a:spcAft>
                <a:spcPct val="0"/>
              </a:spcAft>
              <a:buClr>
                <a:schemeClr val="hlink"/>
              </a:buClr>
              <a:buSzPct val="70000"/>
              <a:buFont typeface="Wingdings" panose="05000000000000000000" pitchFamily="2" charset="2"/>
              <a:buChar char="n"/>
              <a:defRPr/>
            </a:pPr>
            <a:r>
              <a:rPr kumimoji="0" lang="zh-CN" altLang="en-US" sz="20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mn-lt"/>
                <a:ea typeface="+mn-ea"/>
                <a:cs typeface="+mn-cs"/>
              </a:rPr>
              <a:t>作为中国特色的德育课程，具有不同于其他任何国家相关课程的核心价值；</a:t>
            </a:r>
          </a:p>
          <a:p>
            <a:pPr marL="342900" marR="0" lvl="0" indent="-342900" algn="l" defTabSz="914400" rtl="0" eaLnBrk="1" fontAlgn="base" latinLnBrk="0" hangingPunct="1">
              <a:lnSpc>
                <a:spcPct val="140000"/>
              </a:lnSpc>
              <a:spcBef>
                <a:spcPct val="20000"/>
              </a:spcBef>
              <a:spcAft>
                <a:spcPct val="0"/>
              </a:spcAft>
              <a:buClr>
                <a:schemeClr val="hlink"/>
              </a:buClr>
              <a:buSzPct val="70000"/>
              <a:buFont typeface="Wingdings" panose="05000000000000000000" pitchFamily="2" charset="2"/>
              <a:buChar char="n"/>
              <a:defRPr/>
            </a:pPr>
            <a:r>
              <a:rPr kumimoji="0" lang="zh-CN" altLang="en-US" sz="20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mn-lt"/>
                <a:ea typeface="+mn-ea"/>
                <a:cs typeface="+mn-cs"/>
              </a:rPr>
              <a:t>作为一门学科课程，具有不同于一般德育工作的学科特点；</a:t>
            </a:r>
          </a:p>
          <a:p>
            <a:pPr marL="342900" marR="0" lvl="0" indent="-342900" algn="l" defTabSz="914400" rtl="0" eaLnBrk="1" fontAlgn="base" latinLnBrk="0" hangingPunct="1">
              <a:lnSpc>
                <a:spcPct val="140000"/>
              </a:lnSpc>
              <a:spcBef>
                <a:spcPct val="20000"/>
              </a:spcBef>
              <a:spcAft>
                <a:spcPct val="0"/>
              </a:spcAft>
              <a:buClr>
                <a:schemeClr val="hlink"/>
              </a:buClr>
              <a:buSzPct val="70000"/>
              <a:buFont typeface="Wingdings" panose="05000000000000000000" pitchFamily="2" charset="2"/>
              <a:buChar char="n"/>
              <a:defRPr/>
            </a:pPr>
            <a:r>
              <a:rPr kumimoji="0" lang="zh-CN" altLang="en-US" sz="20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mn-lt"/>
                <a:ea typeface="+mn-ea"/>
                <a:cs typeface="+mn-cs"/>
              </a:rPr>
              <a:t>作为学科课程体系中的科目，具有不同于一般科目的整合方式；</a:t>
            </a:r>
          </a:p>
          <a:p>
            <a:pPr marL="342900" marR="0" lvl="0" indent="-342900" algn="l" defTabSz="914400" rtl="0" eaLnBrk="1" fontAlgn="base" latinLnBrk="0" hangingPunct="1">
              <a:lnSpc>
                <a:spcPct val="140000"/>
              </a:lnSpc>
              <a:spcBef>
                <a:spcPct val="20000"/>
              </a:spcBef>
              <a:spcAft>
                <a:spcPct val="0"/>
              </a:spcAft>
              <a:buClr>
                <a:schemeClr val="hlink"/>
              </a:buClr>
              <a:buSzPct val="70000"/>
              <a:buFont typeface="Wingdings" panose="05000000000000000000" pitchFamily="2" charset="2"/>
              <a:buChar char="n"/>
              <a:defRPr/>
            </a:pPr>
            <a:r>
              <a:rPr kumimoji="0" lang="zh-CN" altLang="en-US" sz="20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mn-lt"/>
                <a:ea typeface="+mn-ea"/>
                <a:cs typeface="+mn-cs"/>
              </a:rPr>
              <a:t>作为专门进行思想政治教育的学科，具有不同于一般学科教育</a:t>
            </a:r>
            <a:r>
              <a:rPr kumimoji="0" lang="zh-CN" altLang="zh-CN" sz="20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mn-lt"/>
                <a:ea typeface="+mn-ea"/>
                <a:cs typeface="+mn-cs"/>
              </a:rPr>
              <a:t>立德树人</a:t>
            </a:r>
            <a:r>
              <a:rPr kumimoji="0" lang="zh-CN" altLang="en-US" sz="20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mn-lt"/>
                <a:ea typeface="+mn-ea"/>
                <a:cs typeface="+mn-cs"/>
              </a:rPr>
              <a:t>的功能。</a:t>
            </a:r>
          </a:p>
          <a:p>
            <a:pPr lvl="0">
              <a:lnSpc>
                <a:spcPct val="150000"/>
              </a:lnSpc>
              <a:buNone/>
              <a:defRPr/>
            </a:pPr>
            <a:r>
              <a:rPr lang="zh-CN" altLang="en-US" sz="2000" b="1" dirty="0" smtClean="0">
                <a:ln>
                  <a:noFill/>
                </a:ln>
                <a:solidFill>
                  <a:srgbClr val="FF0000"/>
                </a:solidFill>
                <a:effectLst/>
                <a:uLnTx/>
                <a:uFillTx/>
                <a:sym typeface="+mn-ea"/>
              </a:rPr>
              <a:t>◆ </a:t>
            </a:r>
            <a:r>
              <a:rPr lang="zh-CN" altLang="en-US" sz="2000" b="1" dirty="0" smtClean="0">
                <a:solidFill>
                  <a:srgbClr val="FFFF00"/>
                </a:solidFill>
                <a:sym typeface="+mn-ea"/>
              </a:rPr>
              <a:t>把握</a:t>
            </a:r>
            <a:r>
              <a:rPr lang="zh-CN" altLang="en-US" sz="2000" b="1" dirty="0" smtClean="0">
                <a:ln>
                  <a:noFill/>
                </a:ln>
                <a:solidFill>
                  <a:srgbClr val="FFFF00"/>
                </a:solidFill>
                <a:effectLst/>
                <a:uLnTx/>
                <a:uFillTx/>
                <a:sym typeface="+mn-ea"/>
              </a:rPr>
              <a:t>课程形态</a:t>
            </a:r>
            <a:r>
              <a:rPr lang="zh-CN" altLang="en-US" sz="2000" b="1" dirty="0">
                <a:solidFill>
                  <a:srgbClr val="FFFF00"/>
                </a:solidFill>
                <a:sym typeface="+mn-ea"/>
              </a:rPr>
              <a:t>的特征</a:t>
            </a:r>
            <a:r>
              <a:rPr lang="zh-CN" altLang="en-US" sz="2000" b="1" dirty="0" smtClean="0">
                <a:solidFill>
                  <a:srgbClr val="FFFF00"/>
                </a:solidFill>
                <a:sym typeface="+mn-ea"/>
              </a:rPr>
              <a:t>，是</a:t>
            </a:r>
            <a:r>
              <a:rPr lang="zh-CN" altLang="en-US" sz="2000" b="1" dirty="0" smtClean="0">
                <a:ln>
                  <a:noFill/>
                </a:ln>
                <a:solidFill>
                  <a:srgbClr val="FFFF00"/>
                </a:solidFill>
                <a:effectLst/>
                <a:uLnTx/>
                <a:uFillTx/>
                <a:sym typeface="+mn-ea"/>
              </a:rPr>
              <a:t>历次课程调整永远的话题，在本次素养导向的课标修订的论证中更具基础性、先导性。它是确定</a:t>
            </a:r>
            <a:r>
              <a:rPr lang="zh-CN" altLang="en-US" sz="2000" b="1" dirty="0" smtClean="0">
                <a:solidFill>
                  <a:srgbClr val="FFFF00"/>
                </a:solidFill>
                <a:sym typeface="+mn-ea"/>
              </a:rPr>
              <a:t>课程内容整合及其目标设置</a:t>
            </a:r>
            <a:r>
              <a:rPr lang="zh-CN" altLang="en-US" sz="2000" b="1" dirty="0">
                <a:solidFill>
                  <a:srgbClr val="FFFF00"/>
                </a:solidFill>
                <a:sym typeface="+mn-ea"/>
              </a:rPr>
              <a:t>与</a:t>
            </a:r>
            <a:r>
              <a:rPr lang="zh-CN" altLang="en-US" sz="2000" b="1" dirty="0" smtClean="0">
                <a:ln>
                  <a:noFill/>
                </a:ln>
                <a:solidFill>
                  <a:srgbClr val="FFFF00"/>
                </a:solidFill>
                <a:effectLst/>
                <a:uLnTx/>
                <a:uFillTx/>
                <a:sym typeface="+mn-ea"/>
              </a:rPr>
              <a:t>实施方法论的逻辑起点。</a:t>
            </a:r>
            <a:endParaRPr kumimoji="0" lang="zh-CN" altLang="en-US" sz="2000" b="1" i="0" u="none" strike="noStrike" kern="1200" cap="none" spc="0" normalizeH="0" baseline="0" noProof="1">
              <a:ln>
                <a:noFill/>
              </a:ln>
              <a:solidFill>
                <a:srgbClr val="FFFF00"/>
              </a:solidFill>
              <a:effectLst/>
              <a:uLnTx/>
              <a:uFillTx/>
            </a:endParaRPr>
          </a:p>
        </p:txBody>
      </p:sp>
      <p:sp>
        <p:nvSpPr>
          <p:cNvPr id="11267" name="AutoShape 4"/>
          <p:cNvSpPr/>
          <p:nvPr/>
        </p:nvSpPr>
        <p:spPr>
          <a:xfrm>
            <a:off x="385763" y="466725"/>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特征</a:t>
            </a:r>
          </a:p>
        </p:txBody>
      </p:sp>
    </p:spTree>
    <p:extLst>
      <p:ext uri="{BB962C8B-B14F-4D97-AF65-F5344CB8AC3E}">
        <p14:creationId xmlns:p14="http://schemas.microsoft.com/office/powerpoint/2010/main" val="1427624606"/>
      </p:ext>
    </p:extLst>
  </p:cSld>
  <p:clrMapOvr>
    <a:masterClrMapping/>
  </p:clrMapOvr>
  <p:transition spd="slow">
    <p:random/>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7041" name="Organization Chart 2"/>
          <p:cNvGrpSpPr/>
          <p:nvPr/>
        </p:nvGrpSpPr>
        <p:grpSpPr>
          <a:xfrm>
            <a:off x="1187450" y="1628775"/>
            <a:ext cx="7543800" cy="1735138"/>
            <a:chOff x="1134" y="1270"/>
            <a:chExt cx="2880" cy="720"/>
          </a:xfrm>
        </p:grpSpPr>
        <p:sp>
          <p:nvSpPr>
            <p:cNvPr id="87042" name="AutoShape 3"/>
            <p:cNvSpPr>
              <a:spLocks noChangeAspect="1" noTextEdit="1"/>
            </p:cNvSpPr>
            <p:nvPr/>
          </p:nvSpPr>
          <p:spPr>
            <a:xfrm>
              <a:off x="1134" y="1270"/>
              <a:ext cx="2880" cy="720"/>
            </a:xfrm>
            <a:prstGeom prst="rect">
              <a:avLst/>
            </a:prstGeom>
            <a:noFill/>
            <a:ln w="9525">
              <a:noFill/>
            </a:ln>
          </p:spPr>
          <p:txBody>
            <a:bodyPr anchor="t"/>
            <a:lstStyle/>
            <a:p>
              <a:pPr lvl="0" indent="0"/>
              <a:endParaRPr lang="zh-CN" altLang="en-US">
                <a:latin typeface="Arial" panose="020B0604020202020204" pitchFamily="34" charset="0"/>
                <a:ea typeface="宋体" panose="02010600030101010101" pitchFamily="2" charset="-122"/>
              </a:endParaRPr>
            </a:p>
          </p:txBody>
        </p:sp>
        <p:cxnSp>
          <p:nvCxnSpPr>
            <p:cNvPr id="87043" name="_s1028"/>
            <p:cNvCxnSpPr>
              <a:stCxn id="87049" idx="0"/>
              <a:endCxn id="87046" idx="2"/>
            </p:cNvCxnSpPr>
            <p:nvPr/>
          </p:nvCxnSpPr>
          <p:spPr>
            <a:xfrm rot="5400000" flipH="1">
              <a:off x="3006" y="1126"/>
              <a:ext cx="144" cy="1008"/>
            </a:xfrm>
            <a:prstGeom prst="bentConnector3">
              <a:avLst>
                <a:gd name="adj1" fmla="val 20931"/>
              </a:avLst>
            </a:prstGeom>
            <a:ln w="28575" cap="flat" cmpd="sng">
              <a:solidFill>
                <a:srgbClr val="00FFFF"/>
              </a:solidFill>
              <a:prstDash val="solid"/>
              <a:miter/>
              <a:headEnd type="none" w="med" len="med"/>
              <a:tailEnd type="none" w="med" len="med"/>
            </a:ln>
          </p:spPr>
        </p:cxnSp>
        <p:cxnSp>
          <p:nvCxnSpPr>
            <p:cNvPr id="87044" name="_s1029"/>
            <p:cNvCxnSpPr>
              <a:stCxn id="87048" idx="0"/>
              <a:endCxn id="87046" idx="2"/>
            </p:cNvCxnSpPr>
            <p:nvPr/>
          </p:nvCxnSpPr>
          <p:spPr>
            <a:xfrm rot="-5400000">
              <a:off x="2477" y="1604"/>
              <a:ext cx="144" cy="1"/>
            </a:xfrm>
            <a:prstGeom prst="straightConnector1">
              <a:avLst/>
            </a:prstGeom>
            <a:ln w="28575" cap="flat" cmpd="sng">
              <a:solidFill>
                <a:schemeClr val="tx1"/>
              </a:solidFill>
              <a:prstDash val="solid"/>
              <a:round/>
              <a:headEnd type="none" w="med" len="med"/>
              <a:tailEnd type="none" w="med" len="med"/>
            </a:ln>
          </p:spPr>
        </p:cxnSp>
        <p:cxnSp>
          <p:nvCxnSpPr>
            <p:cNvPr id="87045" name="_s1030"/>
            <p:cNvCxnSpPr>
              <a:stCxn id="87047" idx="0"/>
              <a:endCxn id="87046" idx="2"/>
            </p:cNvCxnSpPr>
            <p:nvPr/>
          </p:nvCxnSpPr>
          <p:spPr>
            <a:xfrm rot="-5400000">
              <a:off x="1998" y="1126"/>
              <a:ext cx="144" cy="1008"/>
            </a:xfrm>
            <a:prstGeom prst="bentConnector3">
              <a:avLst>
                <a:gd name="adj1" fmla="val 20931"/>
              </a:avLst>
            </a:prstGeom>
            <a:ln w="28575" cap="flat" cmpd="sng">
              <a:solidFill>
                <a:srgbClr val="00FFFF"/>
              </a:solidFill>
              <a:prstDash val="solid"/>
              <a:miter/>
              <a:headEnd type="none" w="med" len="med"/>
              <a:tailEnd type="none" w="med" len="med"/>
            </a:ln>
          </p:spPr>
        </p:cxnSp>
        <p:sp>
          <p:nvSpPr>
            <p:cNvPr id="87046" name="_s1031"/>
            <p:cNvSpPr/>
            <p:nvPr/>
          </p:nvSpPr>
          <p:spPr>
            <a:xfrm>
              <a:off x="2142" y="1270"/>
              <a:ext cx="864" cy="288"/>
            </a:xfrm>
            <a:prstGeom prst="roundRect">
              <a:avLst>
                <a:gd name="adj" fmla="val 16667"/>
              </a:avLst>
            </a:prstGeom>
            <a:solidFill>
              <a:schemeClr val="accent1"/>
            </a:solidFill>
            <a:ln w="38100" cap="flat" cmpd="sng">
              <a:solidFill>
                <a:srgbClr val="993366"/>
              </a:solidFill>
              <a:prstDash val="solid"/>
              <a:round/>
              <a:headEnd type="none" w="med" len="med"/>
              <a:tailEnd type="none" w="med" len="med"/>
            </a:ln>
          </p:spPr>
          <p:txBody>
            <a:bodyPr wrap="none" lIns="0" tIns="0" rIns="0" bIns="0" anchor="ctr"/>
            <a:lstStyle/>
            <a:p>
              <a:pPr lvl="0" indent="0" algn="ctr"/>
              <a:r>
                <a:rPr lang="zh-CN" altLang="en-US" sz="3200" b="1" dirty="0">
                  <a:solidFill>
                    <a:srgbClr val="800000"/>
                  </a:solidFill>
                  <a:latin typeface="Arial" panose="020B0604020202020204" pitchFamily="34" charset="0"/>
                  <a:ea typeface="隶书" panose="02010509060101010101" pitchFamily="49" charset="-122"/>
                </a:rPr>
                <a:t>思想政治课</a:t>
              </a:r>
            </a:p>
          </p:txBody>
        </p:sp>
        <p:sp>
          <p:nvSpPr>
            <p:cNvPr id="87047" name="_s1032"/>
            <p:cNvSpPr/>
            <p:nvPr/>
          </p:nvSpPr>
          <p:spPr>
            <a:xfrm>
              <a:off x="1134" y="1702"/>
              <a:ext cx="864" cy="288"/>
            </a:xfrm>
            <a:prstGeom prst="roundRect">
              <a:avLst>
                <a:gd name="adj" fmla="val 16667"/>
              </a:avLst>
            </a:prstGeom>
            <a:solidFill>
              <a:schemeClr val="folHlink"/>
            </a:solidFill>
            <a:ln w="38100" cap="flat" cmpd="sng">
              <a:solidFill>
                <a:srgbClr val="339933"/>
              </a:solidFill>
              <a:prstDash val="solid"/>
              <a:round/>
              <a:headEnd type="none" w="med" len="med"/>
              <a:tailEnd type="none" w="med" len="med"/>
            </a:ln>
          </p:spPr>
          <p:txBody>
            <a:bodyPr wrap="none" lIns="0" tIns="0" rIns="0" bIns="0" anchor="ctr"/>
            <a:lstStyle/>
            <a:p>
              <a:pPr lvl="0" indent="0" algn="ctr"/>
              <a:r>
                <a:rPr lang="zh-CN" altLang="en-US" sz="2400" b="1" dirty="0">
                  <a:solidFill>
                    <a:schemeClr val="bg1"/>
                  </a:solidFill>
                  <a:latin typeface="Arial" panose="020B0604020202020204" pitchFamily="34" charset="0"/>
                  <a:ea typeface="宋体" panose="02010600030101010101" pitchFamily="2" charset="-122"/>
                </a:rPr>
                <a:t>学科内容</a:t>
              </a:r>
            </a:p>
          </p:txBody>
        </p:sp>
        <p:sp>
          <p:nvSpPr>
            <p:cNvPr id="87048" name="_s1033"/>
            <p:cNvSpPr/>
            <p:nvPr/>
          </p:nvSpPr>
          <p:spPr>
            <a:xfrm>
              <a:off x="2142" y="1702"/>
              <a:ext cx="864" cy="288"/>
            </a:xfrm>
            <a:prstGeom prst="roundRect">
              <a:avLst>
                <a:gd name="adj" fmla="val 16667"/>
              </a:avLst>
            </a:prstGeom>
            <a:solidFill>
              <a:schemeClr val="folHlink"/>
            </a:solidFill>
            <a:ln w="38100" cap="flat" cmpd="sng">
              <a:solidFill>
                <a:srgbClr val="339933"/>
              </a:solidFill>
              <a:prstDash val="solid"/>
              <a:round/>
              <a:headEnd type="none" w="med" len="med"/>
              <a:tailEnd type="none" w="med" len="med"/>
            </a:ln>
          </p:spPr>
          <p:txBody>
            <a:bodyPr wrap="none" lIns="0" tIns="0" rIns="0" bIns="0" anchor="ctr"/>
            <a:lstStyle/>
            <a:p>
              <a:pPr lvl="0" indent="0" algn="ctr"/>
              <a:r>
                <a:rPr lang="zh-CN" altLang="en-US" sz="2400" b="1" dirty="0">
                  <a:solidFill>
                    <a:schemeClr val="bg1"/>
                  </a:solidFill>
                  <a:latin typeface="Arial" panose="020B0604020202020204" pitchFamily="34" charset="0"/>
                  <a:ea typeface="宋体" panose="02010600030101010101" pitchFamily="2" charset="-122"/>
                </a:rPr>
                <a:t>核心素养</a:t>
              </a:r>
            </a:p>
          </p:txBody>
        </p:sp>
        <p:sp>
          <p:nvSpPr>
            <p:cNvPr id="87049" name="_s1034"/>
            <p:cNvSpPr/>
            <p:nvPr/>
          </p:nvSpPr>
          <p:spPr>
            <a:xfrm>
              <a:off x="3150" y="1702"/>
              <a:ext cx="864" cy="288"/>
            </a:xfrm>
            <a:prstGeom prst="roundRect">
              <a:avLst>
                <a:gd name="adj" fmla="val 16667"/>
              </a:avLst>
            </a:prstGeom>
            <a:solidFill>
              <a:schemeClr val="folHlink"/>
            </a:solidFill>
            <a:ln w="38100" cap="flat" cmpd="sng">
              <a:solidFill>
                <a:srgbClr val="339933"/>
              </a:solidFill>
              <a:prstDash val="solid"/>
              <a:round/>
              <a:headEnd type="none" w="med" len="med"/>
              <a:tailEnd type="none" w="med" len="med"/>
            </a:ln>
          </p:spPr>
          <p:txBody>
            <a:bodyPr wrap="none" lIns="0" tIns="0" rIns="0" bIns="0" anchor="ctr"/>
            <a:lstStyle/>
            <a:p>
              <a:pPr lvl="0" indent="0" algn="ctr"/>
              <a:r>
                <a:rPr lang="zh-CN" altLang="en-US" sz="2400" b="1" dirty="0">
                  <a:solidFill>
                    <a:schemeClr val="bg1"/>
                  </a:solidFill>
                  <a:latin typeface="Arial" panose="020B0604020202020204" pitchFamily="34" charset="0"/>
                  <a:ea typeface="宋体" panose="02010600030101010101" pitchFamily="2" charset="-122"/>
                </a:rPr>
                <a:t>课程内容</a:t>
              </a:r>
            </a:p>
          </p:txBody>
        </p:sp>
      </p:grpSp>
      <p:sp>
        <p:nvSpPr>
          <p:cNvPr id="87050" name="AutoShape 11"/>
          <p:cNvSpPr/>
          <p:nvPr/>
        </p:nvSpPr>
        <p:spPr>
          <a:xfrm>
            <a:off x="1260475" y="3429000"/>
            <a:ext cx="1800225" cy="1868488"/>
          </a:xfrm>
          <a:prstGeom prst="upArrowCallout">
            <a:avLst>
              <a:gd name="adj1" fmla="val 25000"/>
              <a:gd name="adj2" fmla="val 25000"/>
              <a:gd name="adj3" fmla="val 16544"/>
              <a:gd name="adj4" fmla="val 66667"/>
            </a:avLst>
          </a:prstGeom>
          <a:solidFill>
            <a:schemeClr val="accent1"/>
          </a:solidFill>
          <a:ln w="38100" cap="flat" cmpd="sng">
            <a:solidFill>
              <a:srgbClr val="0000FF"/>
            </a:solidFill>
            <a:prstDash val="solid"/>
            <a:miter/>
            <a:headEnd type="none" w="med" len="med"/>
            <a:tailEnd type="none" w="med" len="med"/>
          </a:ln>
        </p:spPr>
        <p:txBody>
          <a:bodyPr wrap="none" anchor="ctr"/>
          <a:lstStyle/>
          <a:p>
            <a:pPr lvl="0" indent="0" algn="ctr"/>
            <a:r>
              <a:rPr lang="zh-CN" altLang="en-US" sz="2000" b="1" dirty="0">
                <a:solidFill>
                  <a:schemeClr val="bg1"/>
                </a:solidFill>
                <a:latin typeface="Arial" panose="020B0604020202020204" pitchFamily="34" charset="0"/>
                <a:ea typeface="宋体" panose="02010600030101010101" pitchFamily="2" charset="-122"/>
              </a:rPr>
              <a:t>哲学、经济学</a:t>
            </a:r>
          </a:p>
          <a:p>
            <a:pPr lvl="0" indent="0" algn="ctr"/>
            <a:r>
              <a:rPr lang="zh-CN" altLang="en-US" sz="2000" b="1" dirty="0">
                <a:solidFill>
                  <a:schemeClr val="bg1"/>
                </a:solidFill>
                <a:latin typeface="Arial" panose="020B0604020202020204" pitchFamily="34" charset="0"/>
                <a:ea typeface="宋体" panose="02010600030101010101" pitchFamily="2" charset="-122"/>
              </a:rPr>
              <a:t>政治学、法学</a:t>
            </a:r>
            <a:r>
              <a:rPr lang="zh-CN" altLang="en-US" dirty="0">
                <a:solidFill>
                  <a:schemeClr val="bg1"/>
                </a:solidFill>
                <a:latin typeface="Arial" panose="020B0604020202020204" pitchFamily="34" charset="0"/>
                <a:ea typeface="宋体" panose="02010600030101010101" pitchFamily="2" charset="-122"/>
              </a:rPr>
              <a:t> </a:t>
            </a:r>
          </a:p>
        </p:txBody>
      </p:sp>
      <p:sp>
        <p:nvSpPr>
          <p:cNvPr id="87051" name="AutoShape 12"/>
          <p:cNvSpPr/>
          <p:nvPr/>
        </p:nvSpPr>
        <p:spPr>
          <a:xfrm>
            <a:off x="3924300" y="3357563"/>
            <a:ext cx="2016125" cy="1943100"/>
          </a:xfrm>
          <a:prstGeom prst="upArrowCallout">
            <a:avLst>
              <a:gd name="adj1" fmla="val 28004"/>
              <a:gd name="adj2" fmla="val 28009"/>
              <a:gd name="adj3" fmla="val 16625"/>
              <a:gd name="adj4" fmla="val 66667"/>
            </a:avLst>
          </a:prstGeom>
          <a:solidFill>
            <a:schemeClr val="accent1"/>
          </a:solidFill>
          <a:ln w="38100" cap="flat" cmpd="sng">
            <a:solidFill>
              <a:srgbClr val="0000FF"/>
            </a:solidFill>
            <a:prstDash val="solid"/>
            <a:miter/>
            <a:headEnd type="none" w="med" len="med"/>
            <a:tailEnd type="none" w="med" len="med"/>
          </a:ln>
        </p:spPr>
        <p:txBody>
          <a:bodyPr wrap="none" anchor="ctr"/>
          <a:lstStyle/>
          <a:p>
            <a:pPr lvl="0" indent="0" algn="ctr"/>
            <a:r>
              <a:rPr lang="zh-CN" altLang="en-US" sz="2000" b="1" dirty="0">
                <a:solidFill>
                  <a:schemeClr val="bg1"/>
                </a:solidFill>
                <a:latin typeface="Arial" panose="020B0604020202020204" pitchFamily="34" charset="0"/>
                <a:ea typeface="宋体" panose="02010600030101010101" pitchFamily="2" charset="-122"/>
              </a:rPr>
              <a:t>政治认同</a:t>
            </a:r>
          </a:p>
          <a:p>
            <a:pPr lvl="0" indent="0" algn="ctr"/>
            <a:r>
              <a:rPr lang="zh-CN" altLang="en-US" sz="2000" b="1" dirty="0">
                <a:solidFill>
                  <a:schemeClr val="bg1"/>
                </a:solidFill>
                <a:latin typeface="Arial" panose="020B0604020202020204" pitchFamily="34" charset="0"/>
                <a:ea typeface="宋体" panose="02010600030101010101" pitchFamily="2" charset="-122"/>
              </a:rPr>
              <a:t>科学精神</a:t>
            </a:r>
          </a:p>
          <a:p>
            <a:pPr lvl="0" indent="0" algn="ctr"/>
            <a:r>
              <a:rPr lang="zh-CN" altLang="en-US" sz="2000" b="1" dirty="0">
                <a:solidFill>
                  <a:schemeClr val="bg1"/>
                </a:solidFill>
                <a:latin typeface="Arial" panose="020B0604020202020204" pitchFamily="34" charset="0"/>
                <a:ea typeface="宋体" panose="02010600030101010101" pitchFamily="2" charset="-122"/>
              </a:rPr>
              <a:t>法治意识</a:t>
            </a:r>
          </a:p>
          <a:p>
            <a:pPr lvl="0" indent="0" algn="ctr"/>
            <a:r>
              <a:rPr lang="zh-CN" altLang="en-US" sz="2000" b="1" dirty="0">
                <a:solidFill>
                  <a:schemeClr val="bg1"/>
                </a:solidFill>
                <a:latin typeface="Arial" panose="020B0604020202020204" pitchFamily="34" charset="0"/>
                <a:ea typeface="宋体" panose="02010600030101010101" pitchFamily="2" charset="-122"/>
              </a:rPr>
              <a:t>公共参与</a:t>
            </a:r>
          </a:p>
        </p:txBody>
      </p:sp>
      <p:sp>
        <p:nvSpPr>
          <p:cNvPr id="87052" name="AutoShape 13"/>
          <p:cNvSpPr/>
          <p:nvPr/>
        </p:nvSpPr>
        <p:spPr>
          <a:xfrm>
            <a:off x="6732588" y="3357563"/>
            <a:ext cx="1728787" cy="1943100"/>
          </a:xfrm>
          <a:prstGeom prst="upArrowCallout">
            <a:avLst>
              <a:gd name="adj1" fmla="val 25000"/>
              <a:gd name="adj2" fmla="val 25000"/>
              <a:gd name="adj3" fmla="val 16531"/>
              <a:gd name="adj4" fmla="val 66667"/>
            </a:avLst>
          </a:prstGeom>
          <a:solidFill>
            <a:schemeClr val="accent1"/>
          </a:solidFill>
          <a:ln w="38100" cap="flat" cmpd="sng">
            <a:solidFill>
              <a:srgbClr val="0000FF"/>
            </a:solidFill>
            <a:prstDash val="solid"/>
            <a:miter/>
            <a:headEnd type="none" w="med" len="med"/>
            <a:tailEnd type="none" w="med" len="med"/>
          </a:ln>
        </p:spPr>
        <p:txBody>
          <a:bodyPr wrap="none" anchor="ctr"/>
          <a:lstStyle/>
          <a:p>
            <a:pPr lvl="0" indent="0" algn="ctr"/>
            <a:r>
              <a:rPr lang="zh-CN" altLang="en-US" sz="2000" b="1" dirty="0" smtClean="0">
                <a:solidFill>
                  <a:schemeClr val="bg1"/>
                </a:solidFill>
                <a:latin typeface="Arial" panose="020B0604020202020204" pitchFamily="34" charset="0"/>
                <a:ea typeface="宋体" panose="02010600030101010101" pitchFamily="2" charset="-122"/>
              </a:rPr>
              <a:t>必修</a:t>
            </a:r>
            <a:endParaRPr lang="en-US" altLang="zh-CN" sz="2000" b="1" dirty="0" smtClean="0">
              <a:solidFill>
                <a:schemeClr val="bg1"/>
              </a:solidFill>
              <a:latin typeface="Arial" panose="020B0604020202020204" pitchFamily="34" charset="0"/>
              <a:ea typeface="宋体" panose="02010600030101010101" pitchFamily="2" charset="-122"/>
            </a:endParaRPr>
          </a:p>
          <a:p>
            <a:pPr lvl="0" indent="0" algn="ctr"/>
            <a:r>
              <a:rPr lang="zh-CN" altLang="en-US" sz="2000" b="1" dirty="0" smtClean="0">
                <a:solidFill>
                  <a:schemeClr val="bg1"/>
                </a:solidFill>
                <a:latin typeface="Arial" panose="020B0604020202020204" pitchFamily="34" charset="0"/>
                <a:ea typeface="宋体" panose="02010600030101010101" pitchFamily="2" charset="-122"/>
              </a:rPr>
              <a:t>选择性必修</a:t>
            </a:r>
            <a:endParaRPr lang="zh-CN" altLang="en-US" sz="2000" b="1" dirty="0">
              <a:solidFill>
                <a:schemeClr val="bg1"/>
              </a:solidFill>
              <a:latin typeface="Arial" panose="020B0604020202020204" pitchFamily="34" charset="0"/>
              <a:ea typeface="宋体" panose="02010600030101010101" pitchFamily="2" charset="-122"/>
            </a:endParaRPr>
          </a:p>
          <a:p>
            <a:pPr lvl="0" indent="0" algn="ctr"/>
            <a:r>
              <a:rPr lang="zh-CN" altLang="en-US" sz="2000" b="1" dirty="0" smtClean="0">
                <a:solidFill>
                  <a:schemeClr val="bg1"/>
                </a:solidFill>
                <a:latin typeface="Arial" panose="020B0604020202020204" pitchFamily="34" charset="0"/>
                <a:ea typeface="宋体" panose="02010600030101010101" pitchFamily="2" charset="-122"/>
              </a:rPr>
              <a:t>选修</a:t>
            </a:r>
            <a:endParaRPr lang="en-US" altLang="zh-CN" b="1" dirty="0">
              <a:solidFill>
                <a:schemeClr val="bg1"/>
              </a:solidFill>
              <a:latin typeface="Arial" panose="020B0604020202020204" pitchFamily="34" charset="0"/>
              <a:ea typeface="宋体" panose="02010600030101010101" pitchFamily="2" charset="-122"/>
            </a:endParaRPr>
          </a:p>
        </p:txBody>
      </p:sp>
      <p:sp>
        <p:nvSpPr>
          <p:cNvPr id="87053" name="AutoShape 14"/>
          <p:cNvSpPr/>
          <p:nvPr/>
        </p:nvSpPr>
        <p:spPr>
          <a:xfrm>
            <a:off x="2843213" y="3357563"/>
            <a:ext cx="1511300" cy="360362"/>
          </a:xfrm>
          <a:prstGeom prst="curvedUpArrow">
            <a:avLst>
              <a:gd name="adj1" fmla="val 83876"/>
              <a:gd name="adj2" fmla="val 167753"/>
              <a:gd name="adj3" fmla="val 33250"/>
            </a:avLst>
          </a:prstGeom>
          <a:solidFill>
            <a:schemeClr val="accent1"/>
          </a:solidFill>
          <a:ln w="9525" cap="flat" cmpd="sng">
            <a:solidFill>
              <a:schemeClr val="tx1"/>
            </a:solidFill>
            <a:prstDash val="solid"/>
            <a:miter/>
            <a:headEnd type="none" w="med" len="med"/>
            <a:tailEnd type="none" w="med" len="med"/>
          </a:ln>
        </p:spPr>
        <p:txBody>
          <a:bodyPr wrap="none" anchor="ctr"/>
          <a:lstStyle/>
          <a:p>
            <a:pPr lvl="0" indent="0" algn="ctr"/>
            <a:endParaRPr lang="zh-CN" altLang="en-US" dirty="0">
              <a:latin typeface="Arial" panose="020B0604020202020204" pitchFamily="34" charset="0"/>
              <a:ea typeface="宋体" panose="02010600030101010101" pitchFamily="2" charset="-122"/>
            </a:endParaRPr>
          </a:p>
        </p:txBody>
      </p:sp>
      <p:sp>
        <p:nvSpPr>
          <p:cNvPr id="87054" name="AutoShape 15"/>
          <p:cNvSpPr/>
          <p:nvPr/>
        </p:nvSpPr>
        <p:spPr>
          <a:xfrm>
            <a:off x="5651500" y="3357563"/>
            <a:ext cx="1439863" cy="360362"/>
          </a:xfrm>
          <a:prstGeom prst="curvedUpArrow">
            <a:avLst>
              <a:gd name="adj1" fmla="val 79912"/>
              <a:gd name="adj2" fmla="val 159824"/>
              <a:gd name="adj3" fmla="val 33250"/>
            </a:avLst>
          </a:prstGeom>
          <a:solidFill>
            <a:schemeClr val="accent1"/>
          </a:solidFill>
          <a:ln w="9525" cap="flat" cmpd="sng">
            <a:solidFill>
              <a:schemeClr val="tx1"/>
            </a:solidFill>
            <a:prstDash val="solid"/>
            <a:miter/>
            <a:headEnd type="none" w="med" len="med"/>
            <a:tailEnd type="none" w="med" len="med"/>
          </a:ln>
        </p:spPr>
        <p:txBody>
          <a:bodyPr wrap="none" anchor="ctr"/>
          <a:lstStyle/>
          <a:p>
            <a:pPr lvl="0" indent="0" algn="ctr"/>
            <a:endParaRPr lang="zh-CN" altLang="en-US" dirty="0">
              <a:latin typeface="Arial" panose="020B0604020202020204" pitchFamily="34" charset="0"/>
              <a:ea typeface="宋体" panose="02010600030101010101" pitchFamily="2" charset="-122"/>
            </a:endParaRPr>
          </a:p>
        </p:txBody>
      </p:sp>
      <p:cxnSp>
        <p:nvCxnSpPr>
          <p:cNvPr id="87055" name="AutoShape 20"/>
          <p:cNvCxnSpPr>
            <a:stCxn id="87047" idx="0"/>
            <a:endCxn id="87046" idx="2"/>
          </p:cNvCxnSpPr>
          <p:nvPr/>
        </p:nvCxnSpPr>
        <p:spPr>
          <a:xfrm flipV="1">
            <a:off x="2268538" y="5589588"/>
            <a:ext cx="5400675" cy="1587"/>
          </a:xfrm>
          <a:prstGeom prst="straightConnector1">
            <a:avLst/>
          </a:prstGeom>
          <a:ln w="76200" cap="flat" cmpd="sng">
            <a:solidFill>
              <a:srgbClr val="339933"/>
            </a:solidFill>
            <a:prstDash val="solid"/>
            <a:round/>
            <a:headEnd type="none" w="med" len="med"/>
            <a:tailEnd type="none" w="med" len="med"/>
          </a:ln>
        </p:spPr>
      </p:cxnSp>
      <p:sp>
        <p:nvSpPr>
          <p:cNvPr id="87056" name="AutoShape 4"/>
          <p:cNvSpPr/>
          <p:nvPr/>
        </p:nvSpPr>
        <p:spPr>
          <a:xfrm>
            <a:off x="611188" y="260350"/>
            <a:ext cx="1214437" cy="150495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chemeClr val="bg1"/>
                </a:solidFill>
                <a:latin typeface="Tahoma" panose="020B0604030504040204" pitchFamily="34" charset="0"/>
                <a:ea typeface="隶书" panose="02010509060101010101" pitchFamily="49" charset="-122"/>
              </a:rPr>
              <a:t>审视</a:t>
            </a:r>
            <a:endParaRPr lang="zh-CN" altLang="en-US" sz="3200" dirty="0">
              <a:solidFill>
                <a:schemeClr val="bg1"/>
              </a:solidFill>
              <a:latin typeface="Tahoma" panose="020B0604030504040204" pitchFamily="34" charset="0"/>
              <a:ea typeface="隶书" panose="02010509060101010101" pitchFamily="49" charset="-122"/>
            </a:endParaRPr>
          </a:p>
        </p:txBody>
      </p:sp>
      <p:sp>
        <p:nvSpPr>
          <p:cNvPr id="87057" name="Text Box 24"/>
          <p:cNvSpPr txBox="1"/>
          <p:nvPr/>
        </p:nvSpPr>
        <p:spPr>
          <a:xfrm>
            <a:off x="3170238" y="476250"/>
            <a:ext cx="3705225" cy="641350"/>
          </a:xfrm>
          <a:prstGeom prst="rect">
            <a:avLst/>
          </a:prstGeom>
          <a:noFill/>
          <a:ln w="12700">
            <a:noFill/>
          </a:ln>
        </p:spPr>
        <p:txBody>
          <a:bodyPr anchor="t">
            <a:spAutoFit/>
          </a:bodyPr>
          <a:lstStyle/>
          <a:p>
            <a:pPr lvl="0" indent="0" algn="ctr"/>
            <a:r>
              <a:rPr lang="zh-CN" altLang="en-US" b="1" dirty="0" smtClean="0">
                <a:solidFill>
                  <a:srgbClr val="FFFF00"/>
                </a:solidFill>
                <a:latin typeface="Arial" panose="020B0604020202020204" pitchFamily="34" charset="0"/>
                <a:ea typeface="宋体" panose="02010600030101010101" pitchFamily="2" charset="-122"/>
              </a:rPr>
              <a:t>三</a:t>
            </a:r>
            <a:r>
              <a:rPr lang="zh-CN" altLang="en-US" b="1" dirty="0">
                <a:solidFill>
                  <a:srgbClr val="FFFF00"/>
                </a:solidFill>
                <a:latin typeface="Arial" panose="020B0604020202020204" pitchFamily="34" charset="0"/>
                <a:ea typeface="宋体" panose="02010600030101010101" pitchFamily="2" charset="-122"/>
              </a:rPr>
              <a:t>组“集合”</a:t>
            </a:r>
          </a:p>
        </p:txBody>
      </p:sp>
      <p:sp>
        <p:nvSpPr>
          <p:cNvPr id="87058" name="文本框 1047"/>
          <p:cNvSpPr txBox="1"/>
          <p:nvPr/>
        </p:nvSpPr>
        <p:spPr>
          <a:xfrm>
            <a:off x="3276600" y="5876925"/>
            <a:ext cx="3671888" cy="457200"/>
          </a:xfrm>
          <a:prstGeom prst="rect">
            <a:avLst/>
          </a:prstGeom>
          <a:solidFill>
            <a:srgbClr val="339933"/>
          </a:solidFill>
          <a:ln w="12700">
            <a:noFill/>
          </a:ln>
        </p:spPr>
        <p:txBody>
          <a:bodyPr anchor="t">
            <a:spAutoFit/>
          </a:bodyPr>
          <a:lstStyle/>
          <a:p>
            <a:pPr lvl="0" indent="0" algn="ctr"/>
            <a:r>
              <a:rPr lang="zh-CN" altLang="en-US" sz="2400" b="1" dirty="0">
                <a:solidFill>
                  <a:srgbClr val="FFFF00"/>
                </a:solidFill>
                <a:latin typeface="Arial" panose="020B0604020202020204" pitchFamily="34" charset="0"/>
                <a:ea typeface="宋体" panose="02010600030101010101" pitchFamily="2" charset="-122"/>
              </a:rPr>
              <a:t>“凸显观点、关注过程”</a:t>
            </a:r>
          </a:p>
        </p:txBody>
      </p:sp>
      <p:sp>
        <p:nvSpPr>
          <p:cNvPr id="87059" name="直接连接符 1048"/>
          <p:cNvSpPr/>
          <p:nvPr/>
        </p:nvSpPr>
        <p:spPr>
          <a:xfrm>
            <a:off x="4859338" y="5589588"/>
            <a:ext cx="0" cy="287337"/>
          </a:xfrm>
          <a:prstGeom prst="line">
            <a:avLst/>
          </a:prstGeom>
          <a:ln w="76200" cap="flat" cmpd="sng">
            <a:solidFill>
              <a:srgbClr val="339933"/>
            </a:solidFill>
            <a:prstDash val="solid"/>
            <a:round/>
            <a:headEnd type="none" w="med" len="med"/>
            <a:tailEnd type="none" w="med" len="med"/>
          </a:ln>
        </p:spPr>
      </p:sp>
      <p:sp>
        <p:nvSpPr>
          <p:cNvPr id="87060" name="直接连接符 1049"/>
          <p:cNvSpPr/>
          <p:nvPr/>
        </p:nvSpPr>
        <p:spPr>
          <a:xfrm flipV="1">
            <a:off x="7667625" y="5300663"/>
            <a:ext cx="0" cy="288925"/>
          </a:xfrm>
          <a:prstGeom prst="line">
            <a:avLst/>
          </a:prstGeom>
          <a:ln w="76200" cap="flat" cmpd="sng">
            <a:solidFill>
              <a:srgbClr val="339933"/>
            </a:solidFill>
            <a:prstDash val="solid"/>
            <a:round/>
            <a:headEnd type="none" w="med" len="med"/>
            <a:tailEnd type="none" w="med" len="med"/>
          </a:ln>
        </p:spPr>
      </p:sp>
      <p:sp>
        <p:nvSpPr>
          <p:cNvPr id="87061" name="直接连接符 1050"/>
          <p:cNvSpPr/>
          <p:nvPr/>
        </p:nvSpPr>
        <p:spPr>
          <a:xfrm flipV="1">
            <a:off x="2268538" y="5300663"/>
            <a:ext cx="0" cy="288925"/>
          </a:xfrm>
          <a:prstGeom prst="line">
            <a:avLst/>
          </a:prstGeom>
          <a:ln w="76200" cap="flat" cmpd="sng">
            <a:solidFill>
              <a:srgbClr val="339933"/>
            </a:solidFill>
            <a:prstDash val="solid"/>
            <a:round/>
            <a:headEnd type="none" w="med" len="med"/>
            <a:tailEnd type="none" w="med" len="med"/>
          </a:ln>
        </p:spPr>
      </p:sp>
      <p:sp>
        <p:nvSpPr>
          <p:cNvPr id="87062" name="直接连接符 1051"/>
          <p:cNvSpPr/>
          <p:nvPr/>
        </p:nvSpPr>
        <p:spPr>
          <a:xfrm>
            <a:off x="3059113" y="4652963"/>
            <a:ext cx="865187" cy="0"/>
          </a:xfrm>
          <a:prstGeom prst="line">
            <a:avLst/>
          </a:prstGeom>
          <a:ln w="76200" cap="flat" cmpd="sng">
            <a:solidFill>
              <a:srgbClr val="339933"/>
            </a:solidFill>
            <a:prstDash val="solid"/>
            <a:round/>
            <a:headEnd type="none" w="med" len="med"/>
            <a:tailEnd type="none" w="med" len="med"/>
          </a:ln>
        </p:spPr>
      </p:sp>
      <p:sp>
        <p:nvSpPr>
          <p:cNvPr id="87063" name="直接连接符 1052"/>
          <p:cNvSpPr/>
          <p:nvPr/>
        </p:nvSpPr>
        <p:spPr>
          <a:xfrm>
            <a:off x="5940425" y="4581525"/>
            <a:ext cx="792163" cy="0"/>
          </a:xfrm>
          <a:prstGeom prst="line">
            <a:avLst/>
          </a:prstGeom>
          <a:ln w="76200" cap="flat" cmpd="sng">
            <a:solidFill>
              <a:srgbClr val="339933"/>
            </a:solidFill>
            <a:prstDash val="solid"/>
            <a:round/>
            <a:headEnd type="none" w="med" len="med"/>
            <a:tailEnd type="none" w="med" len="med"/>
          </a:ln>
        </p:spPr>
      </p:sp>
    </p:spTree>
  </p:cSld>
  <p:clrMapOvr>
    <a:masterClrMapping/>
  </p:clrMapOvr>
  <p:transition spd="slow">
    <p:random/>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sz="3200">
                <a:solidFill>
                  <a:srgbClr val="FFFF00"/>
                </a:solidFill>
                <a:latin typeface="宋体" panose="02010600030101010101" pitchFamily="2" charset="-122"/>
                <a:ea typeface="宋体" panose="02010600030101010101" pitchFamily="2" charset="-122"/>
                <a:cs typeface="宋体" panose="02010600030101010101" pitchFamily="2" charset="-122"/>
                <a:sym typeface="+mn-ea"/>
              </a:rPr>
              <a:t>凸显观点</a:t>
            </a:r>
            <a:endParaRPr lang="zh-CN" altLang="en-US" sz="3200" u="none">
              <a:solidFill>
                <a:srgbClr val="FFFF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100" name="文本框 99"/>
          <p:cNvSpPr txBox="1"/>
          <p:nvPr/>
        </p:nvSpPr>
        <p:spPr>
          <a:xfrm>
            <a:off x="1337310" y="1736726"/>
            <a:ext cx="6906945" cy="4662815"/>
          </a:xfrm>
          <a:prstGeom prst="rect">
            <a:avLst/>
          </a:prstGeom>
          <a:noFill/>
          <a:ln w="9525">
            <a:noFill/>
          </a:ln>
        </p:spPr>
        <p:txBody>
          <a:bodyPr wrap="square">
            <a:spAutoFit/>
          </a:bodyPr>
          <a:lstStyle/>
          <a:p>
            <a:pPr marL="0" indent="355600" algn="l">
              <a:lnSpc>
                <a:spcPct val="150000"/>
              </a:lnSpc>
            </a:pPr>
            <a:r>
              <a:rPr lang="zh-CN" altLang="en-US" sz="1800" b="1" dirty="0">
                <a:latin typeface="宋体" panose="02010600030101010101" pitchFamily="2" charset="-122"/>
                <a:cs typeface="宋体" panose="02010600030101010101" pitchFamily="2" charset="-122"/>
                <a:sym typeface="+mn-ea"/>
              </a:rPr>
              <a:t>观点，即支撑课程目标的基本观点。</a:t>
            </a:r>
            <a:r>
              <a:rPr lang="zh-CN" altLang="en-US" sz="1800" b="1" u="none" dirty="0">
                <a:solidFill>
                  <a:schemeClr val="tx1"/>
                </a:solidFill>
                <a:latin typeface="宋体" panose="02010600030101010101" pitchFamily="2" charset="-122"/>
                <a:ea typeface="宋体" panose="02010600030101010101" pitchFamily="2" charset="-122"/>
                <a:cs typeface="宋体" panose="02010600030101010101" pitchFamily="2" charset="-122"/>
              </a:rPr>
              <a:t>凡属基本观点，不能仅仅归结为学科概念和原理的陈述，更要体现其引领正确价值导向的意义，这是课程的学科本质所决定。如果说作为素养表现的课程目标整合了知识、能力、情感态度价值观三个维度，那么作为细化课程目标的内容目标，则</a:t>
            </a:r>
            <a:r>
              <a:rPr lang="zh-CN" altLang="en-US" sz="1800" b="1" dirty="0">
                <a:latin typeface="宋体" panose="02010600030101010101" pitchFamily="2" charset="-122"/>
                <a:cs typeface="宋体" panose="02010600030101010101" pitchFamily="2" charset="-122"/>
                <a:sym typeface="+mn-ea"/>
              </a:rPr>
              <a:t>需要</a:t>
            </a:r>
            <a:r>
              <a:rPr lang="zh-CN" altLang="en-US" sz="1800" b="1" u="none" dirty="0">
                <a:solidFill>
                  <a:schemeClr val="tx1"/>
                </a:solidFill>
                <a:latin typeface="宋体" panose="02010600030101010101" pitchFamily="2" charset="-122"/>
                <a:ea typeface="宋体" panose="02010600030101010101" pitchFamily="2" charset="-122"/>
                <a:cs typeface="宋体" panose="02010600030101010101" pitchFamily="2" charset="-122"/>
              </a:rPr>
              <a:t>通过基本观点的表达来呈现，包括是不是（知识）、行不行（能力）、值不值（价值观）三重意义。换言之，它不是单纯的理论观点的表达，而是兼具知识建构、能力发展、价值引领的指向。</a:t>
            </a:r>
            <a:r>
              <a:rPr lang="zh-CN" altLang="en-US" sz="1800" b="1" dirty="0">
                <a:solidFill>
                  <a:schemeClr val="tx1"/>
                </a:solidFill>
                <a:latin typeface="宋体" panose="02010600030101010101" pitchFamily="2" charset="-122"/>
                <a:cs typeface="宋体" panose="02010600030101010101" pitchFamily="2" charset="-122"/>
                <a:sym typeface="+mn-ea"/>
              </a:rPr>
              <a:t>所以，我们讲凸显观点，根本上就是凸显课程目标。</a:t>
            </a:r>
          </a:p>
          <a:p>
            <a:pPr marL="0" indent="355600" algn="l">
              <a:lnSpc>
                <a:spcPct val="150000"/>
              </a:lnSpc>
            </a:pPr>
            <a:r>
              <a:rPr lang="zh-CN" altLang="en-US" sz="1800" b="1" dirty="0">
                <a:ln>
                  <a:noFill/>
                </a:ln>
                <a:solidFill>
                  <a:srgbClr val="FF0000"/>
                </a:solidFill>
                <a:effectLst/>
                <a:uLnTx/>
                <a:uFillTx/>
                <a:latin typeface="宋体" panose="02010600030101010101" pitchFamily="2" charset="-122"/>
                <a:sym typeface="+mn-ea"/>
              </a:rPr>
              <a:t>◆ </a:t>
            </a:r>
            <a:r>
              <a:rPr lang="zh-CN" altLang="en-US" sz="1800" b="1" dirty="0">
                <a:solidFill>
                  <a:srgbClr val="FFFF00"/>
                </a:solidFill>
                <a:latin typeface="宋体" panose="02010600030101010101" pitchFamily="2" charset="-122"/>
                <a:cs typeface="宋体" panose="02010600030101010101" pitchFamily="2" charset="-122"/>
                <a:sym typeface="+mn-ea"/>
              </a:rPr>
              <a:t>用观点统整三组集合，统领、统筹全部内容目标的设置与实施，</a:t>
            </a:r>
            <a:r>
              <a:rPr lang="zh-CN" altLang="en-US" sz="1800" b="1" u="none" dirty="0">
                <a:solidFill>
                  <a:srgbClr val="FFFF00"/>
                </a:solidFill>
                <a:latin typeface="宋体" panose="02010600030101010101" pitchFamily="2" charset="-122"/>
                <a:ea typeface="宋体" panose="02010600030101010101" pitchFamily="2" charset="-122"/>
                <a:cs typeface="宋体" panose="02010600030101010101" pitchFamily="2" charset="-122"/>
              </a:rPr>
              <a:t>既是把握课程</a:t>
            </a:r>
            <a:r>
              <a:rPr lang="zh-CN" altLang="en-US" sz="1800" b="1" u="none" dirty="0" smtClean="0">
                <a:solidFill>
                  <a:srgbClr val="FFFF00"/>
                </a:solidFill>
                <a:latin typeface="宋体" panose="02010600030101010101" pitchFamily="2" charset="-122"/>
                <a:ea typeface="宋体" panose="02010600030101010101" pitchFamily="2" charset="-122"/>
                <a:cs typeface="宋体" panose="02010600030101010101" pitchFamily="2" charset="-122"/>
              </a:rPr>
              <a:t>内容要求的</a:t>
            </a:r>
            <a:r>
              <a:rPr lang="zh-CN" altLang="en-US" sz="1800" b="1" u="none" dirty="0">
                <a:solidFill>
                  <a:srgbClr val="FFFF00"/>
                </a:solidFill>
                <a:latin typeface="宋体" panose="02010600030101010101" pitchFamily="2" charset="-122"/>
                <a:ea typeface="宋体" panose="02010600030101010101" pitchFamily="2" charset="-122"/>
                <a:cs typeface="宋体" panose="02010600030101010101" pitchFamily="2" charset="-122"/>
              </a:rPr>
              <a:t>思路，又是理解课程逻辑框架的思路</a:t>
            </a:r>
            <a:r>
              <a:rPr lang="zh-CN" altLang="en-US" sz="1800" b="1" u="none" dirty="0" smtClean="0">
                <a:solidFill>
                  <a:srgbClr val="FFFF00"/>
                </a:solidFill>
                <a:latin typeface="宋体" panose="02010600030101010101" pitchFamily="2" charset="-122"/>
                <a:ea typeface="宋体" panose="02010600030101010101" pitchFamily="2" charset="-122"/>
                <a:cs typeface="宋体" panose="02010600030101010101" pitchFamily="2" charset="-122"/>
              </a:rPr>
              <a:t>。</a:t>
            </a:r>
            <a:endParaRPr lang="en-US" altLang="zh-CN" sz="1800" b="1" u="none" dirty="0" smtClean="0">
              <a:solidFill>
                <a:srgbClr val="FFFF00"/>
              </a:solidFill>
              <a:latin typeface="宋体" panose="02010600030101010101" pitchFamily="2" charset="-122"/>
              <a:ea typeface="宋体" panose="02010600030101010101" pitchFamily="2" charset="-122"/>
              <a:cs typeface="宋体" panose="02010600030101010101" pitchFamily="2" charset="-122"/>
            </a:endParaRPr>
          </a:p>
          <a:p>
            <a:pPr marL="0" indent="355600" algn="l">
              <a:lnSpc>
                <a:spcPct val="150000"/>
              </a:lnSpc>
            </a:pPr>
            <a:endParaRPr lang="zh-CN" altLang="en-US" sz="1800" b="1" u="none" dirty="0">
              <a:solidFill>
                <a:srgbClr val="00FF00"/>
              </a:solidFill>
              <a:latin typeface="宋体" panose="02010600030101010101" pitchFamily="2" charset="-122"/>
              <a:cs typeface="宋体" panose="02010600030101010101" pitchFamily="2" charset="-122"/>
            </a:endParaRPr>
          </a:p>
        </p:txBody>
      </p:sp>
      <p:sp>
        <p:nvSpPr>
          <p:cNvPr id="80899" name="AutoShape 4"/>
          <p:cNvSpPr/>
          <p:nvPr/>
        </p:nvSpPr>
        <p:spPr>
          <a:xfrm>
            <a:off x="511175" y="224790"/>
            <a:ext cx="1171575" cy="128016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解读</a:t>
            </a:r>
          </a:p>
        </p:txBody>
      </p:sp>
      <p:sp>
        <p:nvSpPr>
          <p:cNvPr id="5" name="文本框 4"/>
          <p:cNvSpPr txBox="1"/>
          <p:nvPr/>
        </p:nvSpPr>
        <p:spPr>
          <a:xfrm>
            <a:off x="1457024" y="6087514"/>
            <a:ext cx="7018321" cy="504946"/>
          </a:xfrm>
          <a:prstGeom prst="rect">
            <a:avLst/>
          </a:prstGeom>
          <a:noFill/>
          <a:ln w="38100">
            <a:solidFill>
              <a:srgbClr val="FFFF00"/>
            </a:solidFill>
          </a:ln>
        </p:spPr>
        <p:txBody>
          <a:bodyPr wrap="square" rtlCol="0">
            <a:spAutoFit/>
          </a:bodyPr>
          <a:lstStyle/>
          <a:p>
            <a:pPr algn="ctr">
              <a:lnSpc>
                <a:spcPct val="160000"/>
              </a:lnSpc>
            </a:pPr>
            <a:r>
              <a:rPr lang="zh-CN" altLang="en-US" sz="2000" b="1" dirty="0" smtClean="0">
                <a:solidFill>
                  <a:srgbClr val="00FF00"/>
                </a:solidFill>
                <a:latin typeface="楷体" panose="02010609060101010101" pitchFamily="49" charset="-122"/>
                <a:ea typeface="楷体" panose="02010609060101010101" pitchFamily="49" charset="-122"/>
              </a:rPr>
              <a:t>思考题：</a:t>
            </a:r>
            <a:r>
              <a:rPr lang="zh-CN" altLang="en-US" sz="2000" b="1" dirty="0">
                <a:solidFill>
                  <a:srgbClr val="00FF00"/>
                </a:solidFill>
                <a:latin typeface="楷体" panose="02010609060101010101" pitchFamily="49" charset="-122"/>
                <a:ea typeface="楷体" panose="02010609060101010101" pitchFamily="49" charset="-122"/>
                <a:cs typeface="宋体" panose="02010600030101010101" pitchFamily="2" charset="-122"/>
              </a:rPr>
              <a:t>议题，展示观点的窗口</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cSld>
  <p:clrMapOvr>
    <a:masterClrMapping/>
  </p:clrMapOvr>
  <p:transition spd="slow">
    <p:random/>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37870" y="323850"/>
            <a:ext cx="7543800" cy="1431925"/>
          </a:xfrm>
        </p:spPr>
        <p:txBody>
          <a:bodyPr/>
          <a:lstStyle/>
          <a:p>
            <a:pPr algn="ctr"/>
            <a:r>
              <a:rPr lang="zh-CN" altLang="en-US" sz="3200">
                <a:solidFill>
                  <a:srgbClr val="FFFF00"/>
                </a:solidFill>
                <a:latin typeface="宋体" panose="02010600030101010101" pitchFamily="2" charset="-122"/>
                <a:ea typeface="宋体" panose="02010600030101010101" pitchFamily="2" charset="-122"/>
                <a:cs typeface="宋体" panose="02010600030101010101" pitchFamily="2" charset="-122"/>
                <a:sym typeface="+mn-ea"/>
              </a:rPr>
              <a:t>关注过程</a:t>
            </a:r>
            <a:endParaRPr lang="zh-CN" altLang="en-US" sz="3200" u="none">
              <a:solidFill>
                <a:srgbClr val="FFFF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100" name="文本框 99"/>
          <p:cNvSpPr txBox="1"/>
          <p:nvPr/>
        </p:nvSpPr>
        <p:spPr>
          <a:xfrm>
            <a:off x="1106487" y="1759086"/>
            <a:ext cx="7487285" cy="4801314"/>
          </a:xfrm>
          <a:prstGeom prst="rect">
            <a:avLst/>
          </a:prstGeom>
          <a:noFill/>
          <a:ln w="9525">
            <a:noFill/>
          </a:ln>
        </p:spPr>
        <p:txBody>
          <a:bodyPr wrap="square">
            <a:spAutoFit/>
          </a:bodyPr>
          <a:lstStyle/>
          <a:p>
            <a:pPr marL="0" indent="355600" algn="l">
              <a:lnSpc>
                <a:spcPct val="170000"/>
              </a:lnSpc>
            </a:pPr>
            <a:r>
              <a:rPr lang="en-US" altLang="zh-CN" sz="1800" b="1" u="none" dirty="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1800" b="1" u="none" dirty="0">
                <a:solidFill>
                  <a:schemeClr val="tx1"/>
                </a:solidFill>
                <a:latin typeface="宋体" panose="02010600030101010101" pitchFamily="2" charset="-122"/>
                <a:ea typeface="宋体" panose="02010600030101010101" pitchFamily="2" charset="-122"/>
                <a:cs typeface="宋体" panose="02010600030101010101" pitchFamily="2" charset="-122"/>
              </a:rPr>
              <a:t>过程，即达成基本观点的过程。这种过程之所以不同于一般的教学过程，就在于它不仅具有目标实施的意义，更具有目标设置的意义。如果说基本观点的确立是结果导向的价值目标，那么学习活动的经历就是过程导向的行为目标。而判定过程导向的目标，不在于提什么要求而在于有什么表现，不在于</a:t>
            </a:r>
            <a:r>
              <a:rPr lang="zh-CN" altLang="en-US" sz="1800" b="1" dirty="0">
                <a:latin typeface="宋体" panose="02010600030101010101" pitchFamily="2" charset="-122"/>
                <a:cs typeface="宋体" panose="02010600030101010101" pitchFamily="2" charset="-122"/>
                <a:sym typeface="+mn-ea"/>
              </a:rPr>
              <a:t>是什么</a:t>
            </a:r>
            <a:r>
              <a:rPr lang="zh-CN" altLang="en-US" sz="1800" b="1" u="none" dirty="0">
                <a:solidFill>
                  <a:schemeClr val="tx1"/>
                </a:solidFill>
                <a:latin typeface="宋体" panose="02010600030101010101" pitchFamily="2" charset="-122"/>
                <a:ea typeface="宋体" panose="02010600030101010101" pitchFamily="2" charset="-122"/>
                <a:cs typeface="宋体" panose="02010600030101010101" pitchFamily="2" charset="-122"/>
              </a:rPr>
              <a:t>答案而在于有</a:t>
            </a:r>
            <a:r>
              <a:rPr lang="zh-CN" altLang="en-US" sz="1800" b="1" dirty="0">
                <a:latin typeface="宋体" panose="02010600030101010101" pitchFamily="2" charset="-122"/>
                <a:cs typeface="宋体" panose="02010600030101010101" pitchFamily="2" charset="-122"/>
                <a:sym typeface="+mn-ea"/>
              </a:rPr>
              <a:t>什么</a:t>
            </a:r>
            <a:r>
              <a:rPr lang="zh-CN" altLang="en-US" sz="1800" b="1" u="none" dirty="0">
                <a:solidFill>
                  <a:schemeClr val="tx1"/>
                </a:solidFill>
                <a:latin typeface="宋体" panose="02010600030101010101" pitchFamily="2" charset="-122"/>
                <a:ea typeface="宋体" panose="02010600030101010101" pitchFamily="2" charset="-122"/>
                <a:cs typeface="宋体" panose="02010600030101010101" pitchFamily="2" charset="-122"/>
              </a:rPr>
              <a:t>行为。因此，同传统课程实施</a:t>
            </a:r>
            <a:r>
              <a:rPr lang="zh-CN" altLang="en-US" sz="1800" b="1" dirty="0">
                <a:latin typeface="宋体" panose="02010600030101010101" pitchFamily="2" charset="-122"/>
                <a:cs typeface="宋体" panose="02010600030101010101" pitchFamily="2" charset="-122"/>
                <a:sym typeface="+mn-ea"/>
              </a:rPr>
              <a:t>的</a:t>
            </a:r>
            <a:r>
              <a:rPr lang="zh-CN" altLang="en-US" sz="1800" b="1" u="none" dirty="0">
                <a:solidFill>
                  <a:schemeClr val="tx1"/>
                </a:solidFill>
                <a:latin typeface="宋体" panose="02010600030101010101" pitchFamily="2" charset="-122"/>
                <a:ea typeface="宋体" panose="02010600030101010101" pitchFamily="2" charset="-122"/>
                <a:cs typeface="宋体" panose="02010600030101010101" pitchFamily="2" charset="-122"/>
              </a:rPr>
              <a:t>过程不同，与其说它是学科逻辑的演绎，不如说它是学习主体亲历亲为的思维和操作之活动。</a:t>
            </a:r>
          </a:p>
          <a:p>
            <a:pPr indent="355600">
              <a:lnSpc>
                <a:spcPct val="170000"/>
              </a:lnSpc>
            </a:pPr>
            <a:r>
              <a:rPr lang="zh-CN" altLang="en-US" sz="1800" b="1" dirty="0">
                <a:ln>
                  <a:noFill/>
                </a:ln>
                <a:solidFill>
                  <a:srgbClr val="FF0000"/>
                </a:solidFill>
                <a:effectLst/>
                <a:uLnTx/>
                <a:uFillTx/>
                <a:latin typeface="宋体" panose="02010600030101010101" pitchFamily="2" charset="-122"/>
                <a:sym typeface="+mn-ea"/>
              </a:rPr>
              <a:t>◆ </a:t>
            </a:r>
            <a:r>
              <a:rPr lang="zh-CN" altLang="en-US" sz="1800" b="1" u="none" dirty="0">
                <a:solidFill>
                  <a:srgbClr val="FFFF00"/>
                </a:solidFill>
                <a:latin typeface="宋体" panose="02010600030101010101" pitchFamily="2" charset="-122"/>
                <a:ea typeface="宋体" panose="02010600030101010101" pitchFamily="2" charset="-122"/>
                <a:cs typeface="宋体" panose="02010600030101010101" pitchFamily="2" charset="-122"/>
              </a:rPr>
              <a:t>把活动过程的体验作为目标来规定，让课程在预</a:t>
            </a:r>
            <a:r>
              <a:rPr lang="zh-CN" altLang="en-US" sz="1800" b="1" u="none" dirty="0" smtClean="0">
                <a:solidFill>
                  <a:srgbClr val="FFFF00"/>
                </a:solidFill>
                <a:latin typeface="宋体" panose="02010600030101010101" pitchFamily="2" charset="-122"/>
                <a:ea typeface="宋体" panose="02010600030101010101" pitchFamily="2" charset="-122"/>
                <a:cs typeface="宋体" panose="02010600030101010101" pitchFamily="2" charset="-122"/>
              </a:rPr>
              <a:t>设</a:t>
            </a:r>
            <a:r>
              <a:rPr lang="zh-CN" altLang="en-US" sz="1800" b="1" dirty="0" smtClean="0">
                <a:solidFill>
                  <a:srgbClr val="FFFF00"/>
                </a:solidFill>
                <a:latin typeface="宋体" panose="02010600030101010101" pitchFamily="2" charset="-122"/>
                <a:cs typeface="宋体" panose="02010600030101010101" pitchFamily="2" charset="-122"/>
              </a:rPr>
              <a:t>的</a:t>
            </a:r>
            <a:r>
              <a:rPr lang="zh-CN" altLang="en-US" sz="1800" b="1" dirty="0">
                <a:solidFill>
                  <a:srgbClr val="FFFF00"/>
                </a:solidFill>
                <a:latin typeface="宋体" panose="02010600030101010101" pitchFamily="2" charset="-122"/>
                <a:cs typeface="宋体" panose="02010600030101010101" pitchFamily="2" charset="-122"/>
              </a:rPr>
              <a:t>活动轨道</a:t>
            </a:r>
            <a:r>
              <a:rPr lang="zh-CN" altLang="en-US" sz="1800" b="1" u="none" dirty="0">
                <a:solidFill>
                  <a:srgbClr val="FFFF00"/>
                </a:solidFill>
                <a:latin typeface="宋体" panose="02010600030101010101" pitchFamily="2" charset="-122"/>
                <a:ea typeface="宋体" panose="02010600030101010101" pitchFamily="2" charset="-122"/>
                <a:cs typeface="宋体" panose="02010600030101010101" pitchFamily="2" charset="-122"/>
              </a:rPr>
              <a:t>上运行，是一条成就学科核心素养之路</a:t>
            </a:r>
            <a:r>
              <a:rPr lang="zh-CN" altLang="en-US" sz="1800" b="1" u="none" dirty="0" smtClean="0">
                <a:solidFill>
                  <a:srgbClr val="FFFF00"/>
                </a:solidFill>
                <a:latin typeface="宋体" panose="02010600030101010101" pitchFamily="2" charset="-122"/>
                <a:ea typeface="宋体" panose="02010600030101010101" pitchFamily="2" charset="-122"/>
                <a:cs typeface="宋体" panose="02010600030101010101" pitchFamily="2" charset="-122"/>
              </a:rPr>
              <a:t>。</a:t>
            </a:r>
            <a:endParaRPr lang="en-US" altLang="zh-CN" sz="1800" b="1" u="none" dirty="0" smtClean="0">
              <a:solidFill>
                <a:srgbClr val="FFFF00"/>
              </a:solidFill>
              <a:latin typeface="宋体" panose="02010600030101010101" pitchFamily="2" charset="-122"/>
              <a:ea typeface="宋体" panose="02010600030101010101" pitchFamily="2" charset="-122"/>
              <a:cs typeface="宋体" panose="02010600030101010101" pitchFamily="2" charset="-122"/>
            </a:endParaRPr>
          </a:p>
          <a:p>
            <a:pPr indent="355600">
              <a:lnSpc>
                <a:spcPct val="170000"/>
              </a:lnSpc>
            </a:pPr>
            <a:endParaRPr lang="zh-CN" altLang="en-US" sz="1800" b="1" u="none" dirty="0">
              <a:solidFill>
                <a:srgbClr val="00FF00"/>
              </a:solidFill>
              <a:latin typeface="宋体" panose="02010600030101010101" pitchFamily="2" charset="-122"/>
              <a:cs typeface="宋体" panose="02010600030101010101" pitchFamily="2" charset="-122"/>
            </a:endParaRPr>
          </a:p>
        </p:txBody>
      </p:sp>
      <p:sp>
        <p:nvSpPr>
          <p:cNvPr id="80899" name="AutoShape 4"/>
          <p:cNvSpPr/>
          <p:nvPr/>
        </p:nvSpPr>
        <p:spPr>
          <a:xfrm>
            <a:off x="530225" y="149860"/>
            <a:ext cx="1152525" cy="135509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解读</a:t>
            </a:r>
          </a:p>
        </p:txBody>
      </p:sp>
      <p:sp>
        <p:nvSpPr>
          <p:cNvPr id="5" name="文本框 4"/>
          <p:cNvSpPr txBox="1"/>
          <p:nvPr/>
        </p:nvSpPr>
        <p:spPr>
          <a:xfrm>
            <a:off x="1263349" y="6153342"/>
            <a:ext cx="7018321" cy="584775"/>
          </a:xfrm>
          <a:prstGeom prst="rect">
            <a:avLst/>
          </a:prstGeom>
          <a:noFill/>
          <a:ln w="38100">
            <a:solidFill>
              <a:srgbClr val="FFFF00"/>
            </a:solidFill>
          </a:ln>
        </p:spPr>
        <p:txBody>
          <a:bodyPr wrap="square" rtlCol="0">
            <a:spAutoFit/>
          </a:bodyPr>
          <a:lstStyle/>
          <a:p>
            <a:pPr algn="ctr">
              <a:lnSpc>
                <a:spcPct val="160000"/>
              </a:lnSpc>
            </a:pPr>
            <a:r>
              <a:rPr lang="zh-CN" altLang="en-US" sz="2000" b="1" dirty="0" smtClean="0">
                <a:solidFill>
                  <a:srgbClr val="00FF00"/>
                </a:solidFill>
                <a:latin typeface="楷体" panose="02010609060101010101" pitchFamily="49" charset="-122"/>
                <a:ea typeface="楷体" panose="02010609060101010101" pitchFamily="49" charset="-122"/>
              </a:rPr>
              <a:t>思考题：</a:t>
            </a:r>
            <a:r>
              <a:rPr lang="zh-CN" altLang="en-US" sz="2000" b="1" dirty="0">
                <a:solidFill>
                  <a:srgbClr val="00FF00"/>
                </a:solidFill>
                <a:latin typeface="楷体" panose="02010609060101010101" pitchFamily="49" charset="-122"/>
                <a:ea typeface="楷体" panose="02010609060101010101" pitchFamily="49" charset="-122"/>
                <a:cs typeface="宋体" panose="02010600030101010101" pitchFamily="2" charset="-122"/>
              </a:rPr>
              <a:t>材料，引导过程的路标</a:t>
            </a:r>
            <a:r>
              <a:rPr lang="en-US" altLang="zh-CN" sz="2000" b="1" dirty="0">
                <a:solidFill>
                  <a:srgbClr val="00FF00"/>
                </a:solidFill>
                <a:latin typeface="楷体" panose="02010609060101010101" pitchFamily="49" charset="-122"/>
                <a:ea typeface="楷体" panose="02010609060101010101" pitchFamily="49" charset="-122"/>
                <a:cs typeface="宋体" panose="02010600030101010101" pitchFamily="2" charset="-122"/>
              </a:rPr>
              <a:t>——</a:t>
            </a:r>
            <a:r>
              <a:rPr lang="zh-CN" altLang="en-US" sz="2000" b="1" dirty="0">
                <a:solidFill>
                  <a:srgbClr val="00FF00"/>
                </a:solidFill>
                <a:latin typeface="楷体" panose="02010609060101010101" pitchFamily="49" charset="-122"/>
                <a:ea typeface="楷体" panose="02010609060101010101" pitchFamily="49" charset="-122"/>
                <a:cs typeface="宋体" panose="02010600030101010101" pitchFamily="2" charset="-122"/>
              </a:rPr>
              <a:t>一分材料一分</a:t>
            </a:r>
            <a:r>
              <a:rPr lang="zh-CN" altLang="en-US" sz="2000" b="1" dirty="0" smtClean="0">
                <a:solidFill>
                  <a:srgbClr val="00FF00"/>
                </a:solidFill>
                <a:latin typeface="楷体" panose="02010609060101010101" pitchFamily="49" charset="-122"/>
                <a:ea typeface="楷体" panose="02010609060101010101" pitchFamily="49" charset="-122"/>
                <a:cs typeface="宋体" panose="02010600030101010101" pitchFamily="2" charset="-122"/>
              </a:rPr>
              <a:t>货</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cSld>
  <p:clrMapOvr>
    <a:masterClrMapping/>
  </p:clrMapOvr>
  <p:transition spd="slow">
    <p:random/>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p:cNvSpPr>
          <p:nvPr>
            <p:ph type="title"/>
          </p:nvPr>
        </p:nvSpPr>
        <p:spPr/>
        <p:txBody>
          <a:bodyPr wrap="square" lIns="91440" tIns="45720" rIns="91440" bIns="45720" anchor="ctr"/>
          <a:lstStyle/>
          <a:p>
            <a:pPr algn="ctr"/>
            <a:r>
              <a:rPr lang="zh-CN" altLang="en-US" sz="3600" dirty="0">
                <a:solidFill>
                  <a:srgbClr val="FFFF00"/>
                </a:solidFill>
              </a:rPr>
              <a:t>应势而动</a:t>
            </a:r>
          </a:p>
        </p:txBody>
      </p:sp>
      <p:sp>
        <p:nvSpPr>
          <p:cNvPr id="88066" name="Rectangle 3"/>
          <p:cNvSpPr>
            <a:spLocks noGrp="1"/>
          </p:cNvSpPr>
          <p:nvPr>
            <p:ph idx="1"/>
          </p:nvPr>
        </p:nvSpPr>
        <p:spPr>
          <a:xfrm>
            <a:off x="755650" y="1844675"/>
            <a:ext cx="7759700" cy="4114800"/>
          </a:xfrm>
        </p:spPr>
        <p:txBody>
          <a:bodyPr wrap="square" lIns="91440" tIns="45720" rIns="91440" bIns="45720" anchor="t"/>
          <a:lstStyle/>
          <a:p>
            <a:pPr>
              <a:lnSpc>
                <a:spcPct val="150000"/>
              </a:lnSpc>
              <a:buNone/>
            </a:pPr>
            <a:r>
              <a:rPr lang="zh-CN" altLang="en-US" dirty="0"/>
              <a:t> </a:t>
            </a:r>
            <a:r>
              <a:rPr lang="zh-CN" altLang="en-US" sz="2800" b="1" dirty="0"/>
              <a:t>         应理论创新无止境之大势而动 </a:t>
            </a:r>
            <a:r>
              <a:rPr lang="en-US" altLang="zh-CN" sz="2800" b="1" dirty="0"/>
              <a:t>—— </a:t>
            </a:r>
            <a:r>
              <a:rPr lang="zh-CN" altLang="en-US" sz="2800" b="1" dirty="0"/>
              <a:t>一种响应、适合创新理论教育的课程实施方式。</a:t>
            </a:r>
            <a:endParaRPr lang="en-US" altLang="zh-CN" sz="2800" b="1" dirty="0"/>
          </a:p>
          <a:p>
            <a:pPr>
              <a:lnSpc>
                <a:spcPct val="150000"/>
              </a:lnSpc>
              <a:buNone/>
            </a:pPr>
            <a:endParaRPr lang="en-US" altLang="zh-CN" sz="2400" dirty="0"/>
          </a:p>
          <a:p>
            <a:pPr>
              <a:lnSpc>
                <a:spcPct val="150000"/>
              </a:lnSpc>
              <a:buNone/>
            </a:pPr>
            <a:r>
              <a:rPr lang="en-US" altLang="zh-CN" sz="2400" dirty="0"/>
              <a:t>         </a:t>
            </a:r>
            <a:r>
              <a:rPr lang="zh-CN" altLang="en-US" sz="2400" b="1">
                <a:ln>
                  <a:noFill/>
                </a:ln>
                <a:effectLst/>
                <a:uLnTx/>
                <a:uFillTx/>
                <a:sym typeface="+mn-ea"/>
              </a:rPr>
              <a:t> </a:t>
            </a:r>
            <a:r>
              <a:rPr lang="zh-CN" altLang="en-US" sz="2400" b="1">
                <a:ln>
                  <a:noFill/>
                </a:ln>
                <a:solidFill>
                  <a:srgbClr val="FF0000"/>
                </a:solidFill>
                <a:effectLst/>
                <a:uLnTx/>
                <a:uFillTx/>
                <a:latin typeface="宋体" panose="02010600030101010101" pitchFamily="2" charset="-122"/>
                <a:sym typeface="+mn-ea"/>
              </a:rPr>
              <a:t>◆</a:t>
            </a:r>
            <a:r>
              <a:rPr lang="en-US" altLang="zh-CN" sz="2400" b="1" dirty="0"/>
              <a:t> </a:t>
            </a:r>
            <a:r>
              <a:rPr lang="zh-CN" altLang="en-US" sz="2400" b="1" dirty="0">
                <a:solidFill>
                  <a:srgbClr val="FFFF00"/>
                </a:solidFill>
              </a:rPr>
              <a:t>经验告诉我们，必须</a:t>
            </a:r>
            <a:r>
              <a:rPr lang="zh-CN" altLang="en-US" sz="2400" b="1" dirty="0">
                <a:solidFill>
                  <a:srgbClr val="FFFF00"/>
                </a:solidFill>
                <a:sym typeface="+mn-ea"/>
              </a:rPr>
              <a:t>认可课程内容变动的合理性、必然性。“实践发展永无止境，认识真理永无止境，理论创新永无止境。</a:t>
            </a:r>
            <a:r>
              <a:rPr lang="en-US" altLang="zh-CN" sz="2400" b="1" dirty="0">
                <a:solidFill>
                  <a:srgbClr val="FFFF00"/>
                </a:solidFill>
                <a:sym typeface="+mn-ea"/>
              </a:rPr>
              <a:t>”</a:t>
            </a:r>
            <a:endParaRPr lang="en-US" altLang="zh-CN" sz="2400" b="1" dirty="0">
              <a:solidFill>
                <a:srgbClr val="FFFF00"/>
              </a:solidFill>
            </a:endParaRPr>
          </a:p>
          <a:p>
            <a:pPr>
              <a:lnSpc>
                <a:spcPct val="150000"/>
              </a:lnSpc>
              <a:buNone/>
            </a:pPr>
            <a:endParaRPr lang="zh-CN" altLang="en-US" sz="2400" b="1" dirty="0">
              <a:solidFill>
                <a:srgbClr val="FFFF00"/>
              </a:solidFill>
            </a:endParaRPr>
          </a:p>
        </p:txBody>
      </p:sp>
      <p:sp>
        <p:nvSpPr>
          <p:cNvPr id="92163" name="AutoShape 4"/>
          <p:cNvSpPr/>
          <p:nvPr/>
        </p:nvSpPr>
        <p:spPr>
          <a:xfrm>
            <a:off x="611505" y="260350"/>
            <a:ext cx="1143000" cy="1396365"/>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b="1" dirty="0">
                <a:solidFill>
                  <a:srgbClr val="FF0000"/>
                </a:solidFill>
                <a:latin typeface="隶书" panose="02010509060101010101" pitchFamily="49" charset="-122"/>
                <a:ea typeface="隶书" panose="02010509060101010101" pitchFamily="49" charset="-122"/>
                <a:sym typeface="+mn-ea"/>
              </a:rPr>
              <a:t>理由二</a:t>
            </a:r>
          </a:p>
        </p:txBody>
      </p:sp>
    </p:spTree>
  </p:cSld>
  <p:clrMapOvr>
    <a:masterClrMapping/>
  </p:clrMapOvr>
  <p:transition spd="slow">
    <p:random/>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3"/>
          <p:cNvSpPr>
            <a:spLocks noGrp="1"/>
          </p:cNvSpPr>
          <p:nvPr>
            <p:ph idx="1"/>
          </p:nvPr>
        </p:nvSpPr>
        <p:spPr>
          <a:xfrm>
            <a:off x="1175385" y="2132910"/>
            <a:ext cx="7140875" cy="4725090"/>
          </a:xfrm>
        </p:spPr>
        <p:txBody>
          <a:bodyPr wrap="square" lIns="91440" tIns="45720" rIns="91440" bIns="45720" anchor="t"/>
          <a:lstStyle/>
          <a:p>
            <a:pPr>
              <a:lnSpc>
                <a:spcPct val="150000"/>
              </a:lnSpc>
            </a:pPr>
            <a:r>
              <a:rPr lang="zh-CN" altLang="en-US" sz="2000" b="1" dirty="0"/>
              <a:t>唯有以创新理论的教学为依托，讲基本原理才管用，才能收到实效。（魂与体）</a:t>
            </a:r>
          </a:p>
          <a:p>
            <a:pPr>
              <a:lnSpc>
                <a:spcPct val="150000"/>
              </a:lnSpc>
            </a:pPr>
            <a:r>
              <a:rPr lang="zh-CN" altLang="en-US" sz="2000" b="1" dirty="0"/>
              <a:t>唯有认同课程内容变动常态化，并响应这种常态改进课程实施方式，我们的探讨才能获得实质性进展。（源与</a:t>
            </a:r>
            <a:r>
              <a:rPr lang="zh-CN" altLang="en-US" sz="2000" b="1" dirty="0" smtClean="0"/>
              <a:t>流）</a:t>
            </a:r>
            <a:endParaRPr lang="zh-CN" altLang="en-US" sz="2000" b="1" dirty="0"/>
          </a:p>
          <a:p>
            <a:pPr marL="0" indent="0">
              <a:lnSpc>
                <a:spcPct val="150000"/>
              </a:lnSpc>
              <a:buNone/>
            </a:pPr>
            <a:r>
              <a:rPr lang="zh-CN" altLang="en-US" sz="2000" b="1" dirty="0">
                <a:ln>
                  <a:noFill/>
                </a:ln>
                <a:solidFill>
                  <a:srgbClr val="FF0000"/>
                </a:solidFill>
                <a:effectLst/>
                <a:uLnTx/>
                <a:uFillTx/>
                <a:latin typeface="宋体" panose="02010600030101010101" pitchFamily="2" charset="-122"/>
                <a:sym typeface="+mn-ea"/>
              </a:rPr>
              <a:t>◆</a:t>
            </a:r>
            <a:r>
              <a:rPr lang="zh-CN" altLang="en-US" sz="2000" b="1" dirty="0"/>
              <a:t>   </a:t>
            </a:r>
            <a:r>
              <a:rPr lang="zh-CN" altLang="en-US" sz="2000" b="1" dirty="0">
                <a:solidFill>
                  <a:srgbClr val="FFFF00"/>
                </a:solidFill>
              </a:rPr>
              <a:t>坚持基本原理的教育，不是否定内容变动的理由，而是支持内容变动的理由。如果我们对课程实施的效果难尽人意有所反思，其实正是要解决那种把理论教育固化、僵化、模式化的问题。</a:t>
            </a:r>
          </a:p>
        </p:txBody>
      </p:sp>
      <p:sp>
        <p:nvSpPr>
          <p:cNvPr id="89090" name="AutoShape 4"/>
          <p:cNvSpPr/>
          <p:nvPr/>
        </p:nvSpPr>
        <p:spPr>
          <a:xfrm>
            <a:off x="611505" y="541020"/>
            <a:ext cx="1127760" cy="122428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点评</a:t>
            </a:r>
          </a:p>
        </p:txBody>
      </p:sp>
      <p:sp>
        <p:nvSpPr>
          <p:cNvPr id="89091" name="Text Box 5"/>
          <p:cNvSpPr txBox="1"/>
          <p:nvPr/>
        </p:nvSpPr>
        <p:spPr>
          <a:xfrm>
            <a:off x="2697163" y="1045845"/>
            <a:ext cx="4141787" cy="583565"/>
          </a:xfrm>
          <a:prstGeom prst="rect">
            <a:avLst/>
          </a:prstGeom>
          <a:noFill/>
          <a:ln w="12700">
            <a:noFill/>
          </a:ln>
        </p:spPr>
        <p:txBody>
          <a:bodyPr anchor="t">
            <a:spAutoFit/>
          </a:bodyPr>
          <a:lstStyle/>
          <a:p>
            <a:pPr lvl="0" indent="0" algn="ctr"/>
            <a:r>
              <a:rPr lang="zh-CN" altLang="en-US" sz="3200" b="1" dirty="0">
                <a:solidFill>
                  <a:srgbClr val="FFFF00"/>
                </a:solidFill>
                <a:latin typeface="Arial" panose="020B0604020202020204" pitchFamily="34" charset="0"/>
                <a:ea typeface="宋体" panose="02010600030101010101" pitchFamily="2" charset="-122"/>
              </a:rPr>
              <a:t>变与不变之辨</a:t>
            </a:r>
          </a:p>
        </p:txBody>
      </p:sp>
    </p:spTree>
  </p:cSld>
  <p:clrMapOvr>
    <a:masterClrMapping/>
  </p:clrMapOvr>
  <p:transition spd="slow">
    <p:random/>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p:cNvSpPr>
          <p:nvPr>
            <p:ph type="title"/>
          </p:nvPr>
        </p:nvSpPr>
        <p:spPr/>
        <p:txBody>
          <a:bodyPr wrap="square" lIns="91440" tIns="45720" rIns="91440" bIns="45720" anchor="ctr"/>
          <a:lstStyle/>
          <a:p>
            <a:pPr algn="ctr"/>
            <a:r>
              <a:rPr lang="zh-CN" altLang="en-US" sz="3600" dirty="0">
                <a:solidFill>
                  <a:srgbClr val="FFFF00"/>
                </a:solidFill>
              </a:rPr>
              <a:t>顺势而为</a:t>
            </a:r>
          </a:p>
        </p:txBody>
      </p:sp>
      <p:sp>
        <p:nvSpPr>
          <p:cNvPr id="90114" name="Rectangle 3"/>
          <p:cNvSpPr>
            <a:spLocks noGrp="1"/>
          </p:cNvSpPr>
          <p:nvPr>
            <p:ph idx="1"/>
          </p:nvPr>
        </p:nvSpPr>
        <p:spPr>
          <a:xfrm>
            <a:off x="899745" y="2204915"/>
            <a:ext cx="7543800" cy="4114800"/>
          </a:xfrm>
        </p:spPr>
        <p:txBody>
          <a:bodyPr wrap="square" lIns="91440" tIns="45720" rIns="91440" bIns="45720" anchor="t"/>
          <a:lstStyle/>
          <a:p>
            <a:pPr>
              <a:lnSpc>
                <a:spcPct val="150000"/>
              </a:lnSpc>
              <a:buNone/>
            </a:pPr>
            <a:r>
              <a:rPr lang="zh-CN" altLang="en-US" sz="2400" dirty="0"/>
              <a:t>   </a:t>
            </a:r>
            <a:r>
              <a:rPr lang="zh-CN" altLang="en-US" sz="2400" dirty="0" smtClean="0"/>
              <a:t>        </a:t>
            </a:r>
            <a:r>
              <a:rPr lang="zh-CN" altLang="en-US" sz="2400" b="1" dirty="0" smtClean="0"/>
              <a:t>顺</a:t>
            </a:r>
            <a:r>
              <a:rPr lang="zh-CN" altLang="en-US" sz="2400" b="1" dirty="0"/>
              <a:t>社会变革之大势而为 </a:t>
            </a:r>
            <a:r>
              <a:rPr lang="en-US" altLang="zh-CN" sz="2400" b="1" dirty="0"/>
              <a:t>—— </a:t>
            </a:r>
            <a:r>
              <a:rPr lang="zh-CN" altLang="en-US" sz="2400" b="1" dirty="0"/>
              <a:t>一种以</a:t>
            </a:r>
            <a:r>
              <a:rPr lang="en-US" altLang="zh-CN" sz="2400" b="1" dirty="0"/>
              <a:t>“</a:t>
            </a:r>
            <a:r>
              <a:rPr lang="zh-CN" altLang="en-US" sz="2400" b="1" dirty="0"/>
              <a:t>议题</a:t>
            </a:r>
            <a:r>
              <a:rPr lang="en-US" altLang="zh-CN" sz="2400" b="1" dirty="0"/>
              <a:t>”</a:t>
            </a:r>
            <a:r>
              <a:rPr lang="zh-CN" altLang="en-US" sz="2400" b="1" dirty="0"/>
              <a:t>贯穿教学全程的</a:t>
            </a:r>
            <a:r>
              <a:rPr lang="zh-CN" altLang="en-US" sz="2400" b="1" dirty="0">
                <a:sym typeface="+mn-ea"/>
              </a:rPr>
              <a:t>辨析式学习路径</a:t>
            </a:r>
            <a:r>
              <a:rPr lang="zh-CN" altLang="en-US" sz="2400" b="1" dirty="0" smtClean="0"/>
              <a:t>。</a:t>
            </a:r>
            <a:endParaRPr lang="en-US" altLang="zh-CN" sz="2400" b="1" dirty="0" smtClean="0"/>
          </a:p>
          <a:p>
            <a:pPr>
              <a:lnSpc>
                <a:spcPct val="150000"/>
              </a:lnSpc>
              <a:buNone/>
            </a:pPr>
            <a:r>
              <a:rPr lang="en-US" altLang="zh-CN" sz="2400" dirty="0" smtClean="0"/>
              <a:t>     </a:t>
            </a:r>
            <a:r>
              <a:rPr lang="zh-CN" altLang="en-US" sz="2400" b="1" dirty="0" smtClean="0">
                <a:ln>
                  <a:noFill/>
                </a:ln>
                <a:effectLst/>
                <a:uLnTx/>
                <a:uFillTx/>
                <a:sym typeface="+mn-ea"/>
              </a:rPr>
              <a:t> </a:t>
            </a:r>
            <a:r>
              <a:rPr lang="zh-CN" altLang="en-US" sz="2400" b="1" dirty="0">
                <a:ln>
                  <a:noFill/>
                </a:ln>
                <a:solidFill>
                  <a:srgbClr val="FF0000"/>
                </a:solidFill>
                <a:effectLst/>
                <a:uLnTx/>
                <a:uFillTx/>
                <a:latin typeface="宋体" panose="02010600030101010101" pitchFamily="2" charset="-122"/>
                <a:sym typeface="+mn-ea"/>
              </a:rPr>
              <a:t>◆</a:t>
            </a:r>
            <a:r>
              <a:rPr lang="en-US" altLang="zh-CN" sz="2400" dirty="0">
                <a:solidFill>
                  <a:srgbClr val="FFFF00"/>
                </a:solidFill>
              </a:rPr>
              <a:t> </a:t>
            </a:r>
            <a:r>
              <a:rPr lang="en-US" altLang="zh-CN" sz="2400" dirty="0" smtClean="0">
                <a:solidFill>
                  <a:srgbClr val="FFFF00"/>
                </a:solidFill>
              </a:rPr>
              <a:t> </a:t>
            </a:r>
            <a:r>
              <a:rPr lang="zh-CN" altLang="en-US" sz="2400" b="1" dirty="0" smtClean="0">
                <a:solidFill>
                  <a:srgbClr val="FFFF00"/>
                </a:solidFill>
              </a:rPr>
              <a:t>进入新时代，</a:t>
            </a:r>
            <a:r>
              <a:rPr lang="zh-CN" altLang="zh-CN" sz="2400" dirty="0" smtClean="0">
                <a:solidFill>
                  <a:srgbClr val="FFFF00"/>
                </a:solidFill>
              </a:rPr>
              <a:t>“</a:t>
            </a:r>
            <a:r>
              <a:rPr lang="zh-CN" altLang="zh-CN" sz="2400" b="1" dirty="0">
                <a:solidFill>
                  <a:srgbClr val="FFFF00"/>
                </a:solidFill>
              </a:rPr>
              <a:t>当代中国正经历着我国历史上最为广泛而深刻的社会变革，也正在进行着人类历史上最为宏大而独特的实践创新。”</a:t>
            </a:r>
          </a:p>
          <a:p>
            <a:pPr>
              <a:lnSpc>
                <a:spcPct val="200000"/>
              </a:lnSpc>
              <a:buNone/>
            </a:pPr>
            <a:r>
              <a:rPr lang="zh-CN" altLang="en-US" dirty="0"/>
              <a:t> </a:t>
            </a:r>
          </a:p>
        </p:txBody>
      </p:sp>
      <p:sp>
        <p:nvSpPr>
          <p:cNvPr id="92163" name="AutoShape 4"/>
          <p:cNvSpPr/>
          <p:nvPr/>
        </p:nvSpPr>
        <p:spPr>
          <a:xfrm>
            <a:off x="611505" y="260350"/>
            <a:ext cx="1143000" cy="1396365"/>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b="1" dirty="0">
                <a:solidFill>
                  <a:srgbClr val="FF0000"/>
                </a:solidFill>
                <a:latin typeface="隶书" panose="02010509060101010101" pitchFamily="49" charset="-122"/>
                <a:ea typeface="隶书" panose="02010509060101010101" pitchFamily="49" charset="-122"/>
                <a:sym typeface="+mn-ea"/>
              </a:rPr>
              <a:t>理由三</a:t>
            </a:r>
          </a:p>
        </p:txBody>
      </p:sp>
    </p:spTree>
  </p:cSld>
  <p:clrMapOvr>
    <a:masterClrMapping/>
  </p:clrMapOvr>
  <p:transition spd="slow">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内容占位符 1"/>
          <p:cNvSpPr>
            <a:spLocks noGrp="1"/>
          </p:cNvSpPr>
          <p:nvPr>
            <p:ph/>
          </p:nvPr>
        </p:nvSpPr>
        <p:spPr>
          <a:xfrm>
            <a:off x="1187765" y="1916895"/>
            <a:ext cx="7422835" cy="4179105"/>
          </a:xfrm>
        </p:spPr>
        <p:txBody>
          <a:bodyPr anchor="t"/>
          <a:lstStyle/>
          <a:p>
            <a:pPr>
              <a:lnSpc>
                <a:spcPct val="150000"/>
              </a:lnSpc>
            </a:pPr>
            <a:r>
              <a:rPr lang="zh-CN" altLang="en-US" sz="1800" b="1" dirty="0"/>
              <a:t>模块</a:t>
            </a:r>
            <a:r>
              <a:rPr lang="en-US" altLang="zh-CN" sz="1800" b="1" dirty="0" smtClean="0"/>
              <a:t>1</a:t>
            </a:r>
            <a:r>
              <a:rPr lang="zh-CN" altLang="en-US" sz="1800" b="1" dirty="0" smtClean="0"/>
              <a:t>：</a:t>
            </a:r>
            <a:r>
              <a:rPr lang="zh-CN" altLang="en-US" sz="1800" b="1" dirty="0"/>
              <a:t>以中国特色社会主义的选择为主题，以社会形态的历史演进为主线，以树立理想信念为主旨。</a:t>
            </a:r>
          </a:p>
          <a:p>
            <a:pPr>
              <a:lnSpc>
                <a:spcPct val="150000"/>
              </a:lnSpc>
            </a:pPr>
            <a:r>
              <a:rPr lang="zh-CN" altLang="en-US" sz="1800" b="1" dirty="0"/>
              <a:t>模块</a:t>
            </a:r>
            <a:r>
              <a:rPr lang="en-US" altLang="zh-CN" sz="1800" b="1" dirty="0" smtClean="0"/>
              <a:t>2</a:t>
            </a:r>
            <a:r>
              <a:rPr lang="zh-CN" altLang="en-US" sz="1800" b="1" dirty="0" smtClean="0"/>
              <a:t>：</a:t>
            </a:r>
            <a:r>
              <a:rPr lang="zh-CN" altLang="en-US" sz="1800" b="1" dirty="0"/>
              <a:t>以发展中国特色社会主义经济为主题，以经济体制改革为主线，以树立新发展理念为主旨。</a:t>
            </a:r>
          </a:p>
          <a:p>
            <a:pPr>
              <a:lnSpc>
                <a:spcPct val="150000"/>
              </a:lnSpc>
            </a:pPr>
            <a:r>
              <a:rPr lang="zh-CN" altLang="en-US" sz="1800" b="1" dirty="0" smtClean="0"/>
              <a:t>模块</a:t>
            </a:r>
            <a:r>
              <a:rPr lang="en-US" altLang="zh-CN" sz="1800" b="1" dirty="0" smtClean="0"/>
              <a:t>3</a:t>
            </a:r>
            <a:r>
              <a:rPr lang="zh-CN" altLang="en-US" sz="1800" b="1" dirty="0" smtClean="0"/>
              <a:t>：</a:t>
            </a:r>
            <a:r>
              <a:rPr lang="zh-CN" altLang="en-US" sz="1800" b="1" dirty="0"/>
              <a:t>以发展中国特色社会主义政治为主题，以三者统一为主线，以坚定政治立场和方向为主旨。</a:t>
            </a:r>
          </a:p>
          <a:p>
            <a:pPr>
              <a:lnSpc>
                <a:spcPct val="150000"/>
              </a:lnSpc>
            </a:pPr>
            <a:r>
              <a:rPr lang="zh-CN" altLang="en-US" sz="1800" b="1" dirty="0"/>
              <a:t>模块</a:t>
            </a:r>
            <a:r>
              <a:rPr lang="en-US" altLang="zh-CN" sz="1800" b="1" dirty="0" smtClean="0"/>
              <a:t>4</a:t>
            </a:r>
            <a:r>
              <a:rPr lang="zh-CN" altLang="en-US" sz="1800" b="1" dirty="0" smtClean="0"/>
              <a:t>：</a:t>
            </a:r>
            <a:r>
              <a:rPr lang="zh-CN" altLang="en-US" sz="1800" b="1" dirty="0"/>
              <a:t>以马克思主义哲学为主题，以四大观点为主线，以树立三观和文化自信为主旨</a:t>
            </a:r>
            <a:r>
              <a:rPr lang="zh-CN" altLang="en-US" sz="1800" b="1" dirty="0" smtClean="0"/>
              <a:t>。</a:t>
            </a:r>
            <a:endParaRPr lang="en-US" altLang="zh-CN" sz="1800" b="1" dirty="0" smtClean="0"/>
          </a:p>
          <a:p>
            <a:pPr marL="0" indent="0">
              <a:lnSpc>
                <a:spcPct val="150000"/>
              </a:lnSpc>
              <a:buNone/>
            </a:pPr>
            <a:r>
              <a:rPr lang="zh-CN" altLang="en-US" sz="1800" b="1" dirty="0">
                <a:solidFill>
                  <a:srgbClr val="FF0000"/>
                </a:solidFill>
                <a:sym typeface="宋体" panose="02010600030101010101" pitchFamily="2" charset="-122"/>
              </a:rPr>
              <a:t>◆  </a:t>
            </a:r>
            <a:r>
              <a:rPr lang="zh-CN" altLang="en-US" sz="1800" b="1" dirty="0" smtClean="0">
                <a:solidFill>
                  <a:srgbClr val="FFFF00"/>
                </a:solidFill>
                <a:sym typeface="宋体" panose="02010600030101010101" pitchFamily="2" charset="-122"/>
              </a:rPr>
              <a:t>以</a:t>
            </a:r>
            <a:r>
              <a:rPr lang="zh-CN" altLang="en-US" sz="1800" b="1" dirty="0">
                <a:solidFill>
                  <a:srgbClr val="FFFF00"/>
                </a:solidFill>
                <a:sym typeface="宋体" panose="02010600030101010101" pitchFamily="2" charset="-122"/>
              </a:rPr>
              <a:t>“四个自信”</a:t>
            </a:r>
            <a:r>
              <a:rPr lang="zh-CN" altLang="en-US" sz="1800" b="1" dirty="0" smtClean="0">
                <a:solidFill>
                  <a:srgbClr val="FFFF00"/>
                </a:solidFill>
                <a:sym typeface="宋体" panose="02010600030101010101" pitchFamily="2" charset="-122"/>
              </a:rPr>
              <a:t>为四梁，</a:t>
            </a:r>
            <a:r>
              <a:rPr lang="zh-CN" altLang="en-US" sz="1800" b="1" dirty="0">
                <a:solidFill>
                  <a:srgbClr val="FFFF00"/>
                </a:solidFill>
                <a:sym typeface="宋体" panose="02010600030101010101" pitchFamily="2" charset="-122"/>
              </a:rPr>
              <a:t>内容涵盖了“六大建设” 的总体布局，“四个全面” 的战略布局。</a:t>
            </a:r>
            <a:endParaRPr lang="zh-CN" altLang="en-US" sz="1800" b="1" dirty="0">
              <a:solidFill>
                <a:srgbClr val="FFFF00"/>
              </a:solidFill>
            </a:endParaRPr>
          </a:p>
          <a:p>
            <a:pPr>
              <a:lnSpc>
                <a:spcPct val="150000"/>
              </a:lnSpc>
            </a:pPr>
            <a:endParaRPr lang="zh-CN" altLang="en-US" sz="2000" b="1" dirty="0"/>
          </a:p>
          <a:p>
            <a:endParaRPr lang="zh-CN" altLang="en-US" sz="2000" dirty="0"/>
          </a:p>
        </p:txBody>
      </p:sp>
      <p:sp>
        <p:nvSpPr>
          <p:cNvPr id="3" name="文本框 2"/>
          <p:cNvSpPr txBox="1"/>
          <p:nvPr/>
        </p:nvSpPr>
        <p:spPr>
          <a:xfrm>
            <a:off x="3421854" y="802112"/>
            <a:ext cx="2954655" cy="646331"/>
          </a:xfrm>
          <a:prstGeom prst="rect">
            <a:avLst/>
          </a:prstGeom>
          <a:noFill/>
        </p:spPr>
        <p:txBody>
          <a:bodyPr wrap="none" rtlCol="0" anchor="t">
            <a:spAutoFit/>
          </a:bodyPr>
          <a:lstStyle/>
          <a:p>
            <a:pPr fontAlgn="base"/>
            <a:r>
              <a:rPr lang="zh-CN" altLang="en-US" b="1" strike="noStrike" noProof="1" smtClean="0">
                <a:solidFill>
                  <a:srgbClr val="FFFF00"/>
                </a:solidFill>
              </a:rPr>
              <a:t>模块框架分析</a:t>
            </a:r>
            <a:endParaRPr lang="zh-CN" altLang="en-US" b="1" strike="noStrike" noProof="1">
              <a:solidFill>
                <a:srgbClr val="FFFF00"/>
              </a:solidFill>
            </a:endParaRPr>
          </a:p>
        </p:txBody>
      </p:sp>
      <p:sp>
        <p:nvSpPr>
          <p:cNvPr id="23555" name="AutoShape 4"/>
          <p:cNvSpPr/>
          <p:nvPr/>
        </p:nvSpPr>
        <p:spPr>
          <a:xfrm>
            <a:off x="1043755" y="620805"/>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chemeClr val="bg1"/>
                </a:solidFill>
                <a:latin typeface="Tahoma" panose="020B0604030504040204" pitchFamily="34" charset="0"/>
                <a:ea typeface="隶书" panose="02010509060101010101" pitchFamily="49" charset="-122"/>
              </a:rPr>
              <a:t>解构</a:t>
            </a:r>
            <a:endParaRPr lang="zh-CN" altLang="en-US" sz="3200" dirty="0">
              <a:solidFill>
                <a:schemeClr val="bg1"/>
              </a:solidFill>
              <a:latin typeface="Tahoma" panose="020B0604030504040204" pitchFamily="34" charset="0"/>
              <a:ea typeface="隶书" panose="02010509060101010101" pitchFamily="49" charset="-122"/>
            </a:endParaRPr>
          </a:p>
        </p:txBody>
      </p:sp>
    </p:spTree>
    <p:extLst>
      <p:ext uri="{BB962C8B-B14F-4D97-AF65-F5344CB8AC3E}">
        <p14:creationId xmlns:p14="http://schemas.microsoft.com/office/powerpoint/2010/main" val="3123377285"/>
      </p:ext>
    </p:extLst>
  </p:cSld>
  <p:clrMapOvr>
    <a:masterClrMapping/>
  </p:clrMapOvr>
  <p:transition spd="slow">
    <p:random/>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idx="4294967295"/>
          </p:nvPr>
        </p:nvSpPr>
        <p:spPr>
          <a:xfrm>
            <a:off x="2397125" y="571500"/>
            <a:ext cx="6213475" cy="1165225"/>
          </a:xfrm>
          <a:ln>
            <a:miter/>
          </a:ln>
        </p:spPr>
        <p:txBody>
          <a:bodyPr vert="horz" wrap="square" lIns="91440" tIns="45720" rIns="91440" bIns="45720" numCol="1" anchor="ctr"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200" i="0" u="none" strike="noStrike" kern="1200" cap="none" spc="0" normalizeH="0" baseline="0" noProof="1">
                <a:ln>
                  <a:noFill/>
                </a:ln>
                <a:solidFill>
                  <a:srgbClr val="FFFF00"/>
                </a:solidFill>
                <a:effectLst>
                  <a:outerShdw blurRad="38100" dist="38100" dir="2700000">
                    <a:srgbClr val="000000"/>
                  </a:outerShdw>
                </a:effectLst>
                <a:uLnTx/>
                <a:uFillTx/>
                <a:latin typeface="宋体" panose="02010600030101010101" pitchFamily="2" charset="-122"/>
                <a:ea typeface="宋体" panose="02010600030101010101" pitchFamily="2" charset="-122"/>
                <a:cs typeface="+mj-cs"/>
              </a:rPr>
              <a:t>强化辨析：转型期的必然要求</a:t>
            </a:r>
          </a:p>
        </p:txBody>
      </p:sp>
      <p:sp>
        <p:nvSpPr>
          <p:cNvPr id="39939" name="Rectangle 3"/>
          <p:cNvSpPr>
            <a:spLocks noGrp="1"/>
          </p:cNvSpPr>
          <p:nvPr>
            <p:ph type="body" idx="4294967295"/>
          </p:nvPr>
        </p:nvSpPr>
        <p:spPr>
          <a:xfrm>
            <a:off x="934721" y="1736726"/>
            <a:ext cx="7675880" cy="4388828"/>
          </a:xfrm>
          <a:ln>
            <a:miter/>
          </a:ln>
        </p:spPr>
        <p:txBody>
          <a:bodyPr vert="horz" wrap="square" lIns="91440" tIns="45720" rIns="91440" bIns="45720" numCol="1" anchor="t" anchorCtr="0" compatLnSpc="1"/>
          <a:lstStyle/>
          <a:p>
            <a:pPr marL="342900" marR="0" lvl="0" indent="-342900" algn="l" defTabSz="914400" rtl="0" eaLnBrk="1" fontAlgn="base" latinLnBrk="0" hangingPunct="1">
              <a:lnSpc>
                <a:spcPct val="110000"/>
              </a:lnSpc>
              <a:spcBef>
                <a:spcPct val="20000"/>
              </a:spcBef>
              <a:spcAft>
                <a:spcPct val="0"/>
              </a:spcAft>
              <a:buClr>
                <a:schemeClr val="hlink"/>
              </a:buClr>
              <a:buSzPct val="70000"/>
              <a:buFont typeface="Wingdings" panose="05000000000000000000" pitchFamily="2" charset="2"/>
              <a:buChar char="n"/>
              <a:defRPr/>
            </a:pPr>
            <a:r>
              <a:rPr kumimoji="0" lang="zh-CN" altLang="en-US" sz="1800" b="1" i="0" u="none" strike="noStrike" kern="1200" cap="none" spc="0" normalizeH="0" baseline="0" noProof="1" smtClean="0">
                <a:solidFill>
                  <a:schemeClr val="tx1"/>
                </a:solidFill>
                <a:effectLst>
                  <a:outerShdw blurRad="38100" dist="25400" dir="5400000" algn="ctr" rotWithShape="0">
                    <a:srgbClr val="6E747A">
                      <a:alpha val="43000"/>
                    </a:srgbClr>
                  </a:outerShdw>
                </a:effectLst>
                <a:uLnTx/>
                <a:uFillTx/>
                <a:latin typeface="+mn-lt"/>
                <a:ea typeface="+mn-ea"/>
                <a:cs typeface="+mn-cs"/>
              </a:rPr>
              <a:t>新时代的特征：</a:t>
            </a:r>
            <a:r>
              <a:rPr kumimoji="0" lang="zh-CN" altLang="en-US" sz="18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mn-lt"/>
                <a:ea typeface="+mn-ea"/>
                <a:cs typeface="+mn-cs"/>
              </a:rPr>
              <a:t>封闭          开放</a:t>
            </a:r>
          </a:p>
          <a:p>
            <a:pPr marL="342900" marR="0" lvl="0" indent="-342900" algn="l" defTabSz="914400" rtl="0" eaLnBrk="1" fontAlgn="base" latinLnBrk="0" hangingPunct="1">
              <a:lnSpc>
                <a:spcPct val="110000"/>
              </a:lnSpc>
              <a:spcBef>
                <a:spcPct val="20000"/>
              </a:spcBef>
              <a:spcAft>
                <a:spcPct val="0"/>
              </a:spcAft>
              <a:buClr>
                <a:schemeClr val="hlink"/>
              </a:buClr>
              <a:buSzPct val="70000"/>
              <a:buFont typeface="Wingdings" panose="05000000000000000000" pitchFamily="2" charset="2"/>
              <a:buChar char="n"/>
              <a:defRPr/>
            </a:pPr>
            <a:r>
              <a:rPr kumimoji="0" lang="zh-CN" altLang="en-US" sz="18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mn-lt"/>
                <a:ea typeface="+mn-ea"/>
                <a:cs typeface="+mn-cs"/>
              </a:rPr>
              <a:t>信息环境：单一，确定           多样，变化</a:t>
            </a:r>
          </a:p>
          <a:p>
            <a:pPr marL="342900" marR="0" lvl="0" indent="-342900" algn="l" defTabSz="914400" rtl="0" eaLnBrk="1" fontAlgn="base" latinLnBrk="0" hangingPunct="1">
              <a:lnSpc>
                <a:spcPct val="110000"/>
              </a:lnSpc>
              <a:spcBef>
                <a:spcPct val="20000"/>
              </a:spcBef>
              <a:spcAft>
                <a:spcPct val="0"/>
              </a:spcAft>
              <a:buClr>
                <a:schemeClr val="hlink"/>
              </a:buClr>
              <a:buSzPct val="70000"/>
              <a:buFont typeface="Wingdings" panose="05000000000000000000" pitchFamily="2" charset="2"/>
              <a:buNone/>
              <a:defRPr/>
            </a:pPr>
            <a:r>
              <a:rPr kumimoji="0" lang="zh-CN" altLang="en-US" sz="18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mn-lt"/>
                <a:ea typeface="+mn-ea"/>
                <a:cs typeface="+mn-cs"/>
              </a:rPr>
              <a:t>      受各种思想观念影响的渠道明显增多；程度明显加深（网络）。</a:t>
            </a:r>
          </a:p>
          <a:p>
            <a:pPr marL="342900" marR="0" lvl="0" indent="-342900" algn="l" defTabSz="914400" rtl="0" eaLnBrk="1" fontAlgn="base" latinLnBrk="0" hangingPunct="1">
              <a:lnSpc>
                <a:spcPct val="110000"/>
              </a:lnSpc>
              <a:spcBef>
                <a:spcPct val="20000"/>
              </a:spcBef>
              <a:spcAft>
                <a:spcPct val="0"/>
              </a:spcAft>
              <a:buClr>
                <a:schemeClr val="hlink"/>
              </a:buClr>
              <a:buSzPct val="70000"/>
              <a:buFont typeface="Wingdings" panose="05000000000000000000" pitchFamily="2" charset="2"/>
              <a:buChar char="n"/>
              <a:defRPr/>
            </a:pPr>
            <a:r>
              <a:rPr kumimoji="0" lang="zh-CN" altLang="en-US" sz="18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mn-lt"/>
                <a:ea typeface="+mn-ea"/>
                <a:cs typeface="+mn-cs"/>
              </a:rPr>
              <a:t>社会思想文化：界线分明（一清二白）       复杂（多层多面）</a:t>
            </a:r>
          </a:p>
          <a:p>
            <a:pPr marL="342900" marR="0" lvl="0" indent="-342900" algn="l" defTabSz="914400" rtl="0" eaLnBrk="1" fontAlgn="base" latinLnBrk="0" hangingPunct="1">
              <a:lnSpc>
                <a:spcPct val="110000"/>
              </a:lnSpc>
              <a:spcBef>
                <a:spcPct val="20000"/>
              </a:spcBef>
              <a:spcAft>
                <a:spcPct val="0"/>
              </a:spcAft>
              <a:buClr>
                <a:schemeClr val="hlink"/>
              </a:buClr>
              <a:buSzPct val="70000"/>
              <a:buFont typeface="Wingdings" panose="05000000000000000000" pitchFamily="2" charset="2"/>
              <a:buNone/>
              <a:defRPr/>
            </a:pPr>
            <a:r>
              <a:rPr kumimoji="0" lang="zh-CN" altLang="en-US" sz="18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mn-lt"/>
                <a:ea typeface="+mn-ea"/>
                <a:cs typeface="+mn-cs"/>
              </a:rPr>
              <a:t>      相互激荡、相互交织（吸纳与排斥：融合与斗争；渗透与抵御）</a:t>
            </a:r>
          </a:p>
          <a:p>
            <a:pPr marL="342900" marR="0" lvl="0" indent="-342900" algn="l" defTabSz="914400" rtl="0" eaLnBrk="1" fontAlgn="base" latinLnBrk="0" hangingPunct="1">
              <a:lnSpc>
                <a:spcPct val="110000"/>
              </a:lnSpc>
              <a:spcBef>
                <a:spcPct val="20000"/>
              </a:spcBef>
              <a:spcAft>
                <a:spcPct val="0"/>
              </a:spcAft>
              <a:buClr>
                <a:schemeClr val="hlink"/>
              </a:buClr>
              <a:buSzPct val="70000"/>
              <a:buFont typeface="Wingdings" panose="05000000000000000000" pitchFamily="2" charset="2"/>
              <a:buChar char="n"/>
              <a:defRPr/>
            </a:pPr>
            <a:r>
              <a:rPr kumimoji="0" lang="zh-CN" altLang="en-US" sz="18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mn-lt"/>
                <a:ea typeface="+mn-ea"/>
                <a:cs typeface="+mn-cs"/>
              </a:rPr>
              <a:t>个体思想活动：日益活跃    </a:t>
            </a:r>
          </a:p>
          <a:p>
            <a:pPr marL="342900" marR="0" lvl="0" indent="-342900" algn="l" defTabSz="914400" rtl="0" eaLnBrk="1" fontAlgn="base" latinLnBrk="0" hangingPunct="1">
              <a:lnSpc>
                <a:spcPct val="110000"/>
              </a:lnSpc>
              <a:spcBef>
                <a:spcPct val="20000"/>
              </a:spcBef>
              <a:spcAft>
                <a:spcPct val="0"/>
              </a:spcAft>
              <a:buClr>
                <a:schemeClr val="hlink"/>
              </a:buClr>
              <a:buSzPct val="70000"/>
              <a:buFont typeface="Wingdings" panose="05000000000000000000" pitchFamily="2" charset="2"/>
              <a:buNone/>
              <a:defRPr/>
            </a:pPr>
            <a:r>
              <a:rPr kumimoji="0" lang="zh-CN" altLang="en-US" sz="18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mn-lt"/>
                <a:ea typeface="+mn-ea"/>
                <a:cs typeface="+mn-cs"/>
              </a:rPr>
              <a:t>      独立性、选择性、多变性、差异性明显增强。</a:t>
            </a:r>
          </a:p>
          <a:p>
            <a:pPr marL="342900" marR="0" lvl="0" indent="-342900" algn="l" defTabSz="914400" rtl="0" eaLnBrk="1" fontAlgn="base" latinLnBrk="0" hangingPunct="1">
              <a:lnSpc>
                <a:spcPct val="110000"/>
              </a:lnSpc>
              <a:spcBef>
                <a:spcPct val="20000"/>
              </a:spcBef>
              <a:spcAft>
                <a:spcPct val="0"/>
              </a:spcAft>
              <a:buClr>
                <a:schemeClr val="hlink"/>
              </a:buClr>
              <a:buSzPct val="70000"/>
              <a:buFont typeface="Wingdings" panose="05000000000000000000" pitchFamily="2" charset="2"/>
              <a:buChar char="n"/>
              <a:defRPr/>
            </a:pPr>
            <a:r>
              <a:rPr kumimoji="0" lang="zh-CN" altLang="en-US" sz="18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mn-lt"/>
                <a:ea typeface="+mn-ea"/>
                <a:cs typeface="+mn-cs"/>
              </a:rPr>
              <a:t>要求：划一       和谐 （结果）     接受        探究（过程）</a:t>
            </a:r>
          </a:p>
          <a:p>
            <a:pPr marL="342900" marR="0" lvl="0" indent="-342900" algn="l" defTabSz="914400" rtl="0" eaLnBrk="1" fontAlgn="base" latinLnBrk="0" hangingPunct="1">
              <a:lnSpc>
                <a:spcPct val="110000"/>
              </a:lnSpc>
              <a:spcBef>
                <a:spcPct val="20000"/>
              </a:spcBef>
              <a:spcAft>
                <a:spcPct val="0"/>
              </a:spcAft>
              <a:buClr>
                <a:schemeClr val="hlink"/>
              </a:buClr>
              <a:buSzPct val="70000"/>
              <a:buFont typeface="Wingdings" panose="05000000000000000000" pitchFamily="2" charset="2"/>
              <a:buNone/>
              <a:defRPr/>
            </a:pPr>
            <a:r>
              <a:rPr kumimoji="0" lang="zh-CN" altLang="en-US" sz="18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宋体" panose="02010600030101010101" pitchFamily="2" charset="-122"/>
                <a:ea typeface="+mn-ea"/>
                <a:cs typeface="+mn-cs"/>
              </a:rPr>
              <a:t>    辩证思维具体化（识别、判断、选择、包容</a:t>
            </a:r>
            <a:r>
              <a:rPr kumimoji="0" lang="zh-CN" altLang="en-US" sz="1800" b="1" i="0" u="none" strike="noStrike" kern="1200" cap="none" spc="0" normalizeH="0" baseline="0" noProof="1" smtClean="0">
                <a:solidFill>
                  <a:schemeClr val="tx1"/>
                </a:solidFill>
                <a:effectLst>
                  <a:outerShdw blurRad="38100" dist="25400" dir="5400000" algn="ctr" rotWithShape="0">
                    <a:srgbClr val="6E747A">
                      <a:alpha val="43000"/>
                    </a:srgbClr>
                  </a:outerShdw>
                </a:effectLst>
                <a:uLnTx/>
                <a:uFillTx/>
                <a:latin typeface="宋体" panose="02010600030101010101" pitchFamily="2" charset="-122"/>
                <a:ea typeface="+mn-ea"/>
                <a:cs typeface="+mn-cs"/>
              </a:rPr>
              <a:t>等）</a:t>
            </a:r>
            <a:endParaRPr kumimoji="0" lang="zh-CN" altLang="en-US" sz="18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110000"/>
              </a:lnSpc>
              <a:spcBef>
                <a:spcPct val="20000"/>
              </a:spcBef>
              <a:spcAft>
                <a:spcPct val="0"/>
              </a:spcAft>
              <a:buClr>
                <a:schemeClr val="hlink"/>
              </a:buClr>
              <a:buSzPct val="70000"/>
              <a:buFont typeface="Wingdings" panose="05000000000000000000" pitchFamily="2" charset="2"/>
              <a:buChar char="n"/>
              <a:defRPr/>
            </a:pPr>
            <a:r>
              <a:rPr kumimoji="0" lang="zh-CN" altLang="en-US" sz="18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宋体" panose="02010600030101010101" pitchFamily="2" charset="-122"/>
                <a:ea typeface="+mn-ea"/>
                <a:cs typeface="+mn-cs"/>
              </a:rPr>
              <a:t>追求：</a:t>
            </a:r>
            <a:r>
              <a:rPr kumimoji="0" lang="zh-CN" altLang="en-US" sz="18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mn-lt"/>
                <a:ea typeface="+mn-ea"/>
                <a:cs typeface="+mn-cs"/>
              </a:rPr>
              <a:t>理想信念（激情</a:t>
            </a:r>
            <a:r>
              <a:rPr kumimoji="0" lang="en-US" altLang="x-none" sz="18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宋体" panose="02010600030101010101" pitchFamily="2" charset="-122"/>
                <a:ea typeface="+mn-ea"/>
                <a:cs typeface="+mn-cs"/>
              </a:rPr>
              <a:t>+</a:t>
            </a:r>
            <a:r>
              <a:rPr kumimoji="0" lang="zh-CN" altLang="en-US" sz="1800" b="1" i="0" u="none" strike="noStrike" kern="1200" cap="none" spc="0" normalizeH="0" baseline="0" noProof="1" smtClean="0">
                <a:solidFill>
                  <a:schemeClr val="tx1"/>
                </a:solidFill>
                <a:effectLst>
                  <a:outerShdw blurRad="38100" dist="25400" dir="5400000" algn="ctr" rotWithShape="0">
                    <a:srgbClr val="6E747A">
                      <a:alpha val="43000"/>
                    </a:srgbClr>
                  </a:outerShdw>
                </a:effectLst>
                <a:uLnTx/>
                <a:uFillTx/>
                <a:latin typeface="宋体" panose="02010600030101010101" pitchFamily="2" charset="-122"/>
                <a:ea typeface="+mn-ea"/>
                <a:cs typeface="+mn-cs"/>
              </a:rPr>
              <a:t>理性）</a:t>
            </a:r>
            <a:endParaRPr kumimoji="0" lang="zh-CN" altLang="en-US" sz="18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宋体" panose="02010600030101010101" pitchFamily="2" charset="-122"/>
              <a:ea typeface="+mn-ea"/>
              <a:cs typeface="+mn-cs"/>
            </a:endParaRPr>
          </a:p>
          <a:p>
            <a:pPr marL="0" marR="0" lvl="0" indent="0" algn="l" rtl="0" eaLnBrk="1" fontAlgn="base" latinLnBrk="0" hangingPunct="1">
              <a:lnSpc>
                <a:spcPct val="110000"/>
              </a:lnSpc>
              <a:spcAft>
                <a:spcPct val="0"/>
              </a:spcAft>
              <a:buNone/>
            </a:pPr>
            <a:r>
              <a:rPr kumimoji="0" lang="zh-CN" altLang="en-US" sz="1200" b="1" i="0" u="none" strike="noStrike" kern="1200" cap="none" spc="0" normalizeH="0" baseline="0" noProof="1">
                <a:ln>
                  <a:noFill/>
                </a:ln>
                <a:solidFill>
                  <a:srgbClr val="FF0000"/>
                </a:solidFill>
                <a:effectLst/>
                <a:uLnTx/>
                <a:uFillTx/>
                <a:latin typeface="宋体" panose="02010600030101010101" pitchFamily="2" charset="-122"/>
                <a:ea typeface="+mn-ea"/>
                <a:cs typeface="+mn-cs"/>
              </a:rPr>
              <a:t>◆  </a:t>
            </a:r>
            <a:r>
              <a:rPr kumimoji="0" lang="zh-CN" altLang="en-US" sz="1800" b="1" i="0" u="none" strike="noStrike" kern="1200" cap="none" spc="0" normalizeH="0" baseline="0" noProof="1" smtClean="0">
                <a:ln>
                  <a:noFill/>
                </a:ln>
                <a:solidFill>
                  <a:srgbClr val="FFFF00"/>
                </a:solidFill>
                <a:effectLst>
                  <a:outerShdw blurRad="38100" dist="38100" dir="2700000">
                    <a:srgbClr val="000000"/>
                  </a:outerShdw>
                </a:effectLst>
                <a:uLnTx/>
                <a:uFillTx/>
                <a:latin typeface="宋体" panose="02010600030101010101" pitchFamily="2" charset="-122"/>
                <a:ea typeface="+mn-ea"/>
                <a:cs typeface="+mn-cs"/>
              </a:rPr>
              <a:t>无论</a:t>
            </a:r>
            <a:r>
              <a:rPr kumimoji="0" lang="zh-CN" altLang="en-US" sz="1800" b="1" i="0" u="none" strike="noStrike" kern="1200" cap="none" spc="0" normalizeH="0" baseline="0" noProof="1">
                <a:ln>
                  <a:noFill/>
                </a:ln>
                <a:solidFill>
                  <a:srgbClr val="FFFF00"/>
                </a:solidFill>
                <a:effectLst>
                  <a:outerShdw blurRad="38100" dist="38100" dir="2700000">
                    <a:srgbClr val="000000"/>
                  </a:outerShdw>
                </a:effectLst>
                <a:uLnTx/>
                <a:uFillTx/>
                <a:latin typeface="宋体" panose="02010600030101010101" pitchFamily="2" charset="-122"/>
                <a:ea typeface="+mn-ea"/>
                <a:cs typeface="+mn-cs"/>
              </a:rPr>
              <a:t>着眼于能力的发展，还是立足于</a:t>
            </a:r>
            <a:r>
              <a:rPr kumimoji="0" lang="zh-CN" altLang="en-US" sz="1800" b="1" i="0" u="none" strike="noStrike" kern="1200" cap="none" spc="0" normalizeH="0" baseline="0" noProof="1">
                <a:ln>
                  <a:noFill/>
                </a:ln>
                <a:solidFill>
                  <a:srgbClr val="FFFF00"/>
                </a:solidFill>
                <a:effectLst>
                  <a:outerShdw blurRad="38100" dist="38100" dir="2700000">
                    <a:srgbClr val="000000"/>
                  </a:outerShdw>
                </a:effectLst>
                <a:uLnTx/>
                <a:uFillTx/>
                <a:latin typeface="+mn-lt"/>
                <a:ea typeface="+mn-ea"/>
                <a:cs typeface="+mn-cs"/>
              </a:rPr>
              <a:t>基本价值观的确立，都需要经历自主辨析的过程</a:t>
            </a:r>
            <a:r>
              <a:rPr kumimoji="0" lang="zh-CN" altLang="en-US" sz="1800" b="1" i="0" u="none" strike="noStrike" kern="1200" cap="none" spc="0" normalizeH="0" baseline="0" noProof="1" smtClean="0">
                <a:ln>
                  <a:noFill/>
                </a:ln>
                <a:solidFill>
                  <a:srgbClr val="FFFF00"/>
                </a:solidFill>
                <a:effectLst>
                  <a:outerShdw blurRad="38100" dist="38100" dir="2700000">
                    <a:srgbClr val="000000"/>
                  </a:outerShdw>
                </a:effectLst>
                <a:uLnTx/>
                <a:uFillTx/>
                <a:latin typeface="+mn-lt"/>
                <a:ea typeface="+mn-ea"/>
                <a:cs typeface="+mn-cs"/>
              </a:rPr>
              <a:t>。</a:t>
            </a:r>
            <a:endParaRPr kumimoji="0" lang="en-US" altLang="zh-CN" sz="1800" b="1" i="0" u="none" strike="noStrike" kern="1200" cap="none" spc="0" normalizeH="0" baseline="0" noProof="1" smtClean="0">
              <a:ln>
                <a:noFill/>
              </a:ln>
              <a:solidFill>
                <a:srgbClr val="FFFF00"/>
              </a:solidFill>
              <a:effectLst>
                <a:outerShdw blurRad="38100" dist="38100" dir="2700000">
                  <a:srgbClr val="000000"/>
                </a:outerShdw>
              </a:effectLst>
              <a:uLnTx/>
              <a:uFillTx/>
              <a:latin typeface="+mn-lt"/>
              <a:ea typeface="+mn-ea"/>
              <a:cs typeface="+mn-cs"/>
            </a:endParaRPr>
          </a:p>
          <a:p>
            <a:pPr marL="0" lvl="0" indent="0" eaLnBrk="1" hangingPunct="1">
              <a:lnSpc>
                <a:spcPct val="110000"/>
              </a:lnSpc>
              <a:buNone/>
            </a:pPr>
            <a:r>
              <a:rPr lang="zh-CN" altLang="en-US" sz="1800" b="1" noProof="1" smtClean="0">
                <a:solidFill>
                  <a:srgbClr val="00FF00"/>
                </a:solidFill>
                <a:effectLst>
                  <a:outerShdw blurRad="38100" dist="38100" dir="2700000">
                    <a:srgbClr val="000000"/>
                  </a:outerShdw>
                </a:effectLst>
              </a:rPr>
              <a:t>      </a:t>
            </a:r>
            <a:endParaRPr kumimoji="0" lang="zh-CN" altLang="en-US" sz="1800" b="1" i="0" u="none" strike="noStrike" kern="1200" cap="none" spc="0" normalizeH="0" baseline="0" noProof="1">
              <a:ln>
                <a:noFill/>
              </a:ln>
              <a:solidFill>
                <a:srgbClr val="00FF00"/>
              </a:solidFill>
              <a:effectLst>
                <a:outerShdw blurRad="38100" dist="38100" dir="2700000">
                  <a:srgbClr val="000000"/>
                </a:outerShdw>
              </a:effectLst>
              <a:uLnTx/>
              <a:uFillTx/>
            </a:endParaRPr>
          </a:p>
        </p:txBody>
      </p:sp>
      <p:sp>
        <p:nvSpPr>
          <p:cNvPr id="91139" name="Line 4"/>
          <p:cNvSpPr/>
          <p:nvPr/>
        </p:nvSpPr>
        <p:spPr>
          <a:xfrm>
            <a:off x="3541236" y="1960880"/>
            <a:ext cx="503237" cy="0"/>
          </a:xfrm>
          <a:prstGeom prst="line">
            <a:avLst/>
          </a:prstGeom>
          <a:ln w="38100" cap="flat" cmpd="sng">
            <a:solidFill>
              <a:schemeClr val="tx1"/>
            </a:solidFill>
            <a:prstDash val="solid"/>
            <a:round/>
            <a:headEnd type="none" w="med" len="med"/>
            <a:tailEnd type="triangle" w="med" len="med"/>
          </a:ln>
        </p:spPr>
      </p:sp>
      <p:sp>
        <p:nvSpPr>
          <p:cNvPr id="91140" name="Line 5"/>
          <p:cNvSpPr/>
          <p:nvPr/>
        </p:nvSpPr>
        <p:spPr>
          <a:xfrm>
            <a:off x="3792855" y="2321878"/>
            <a:ext cx="431800" cy="0"/>
          </a:xfrm>
          <a:prstGeom prst="line">
            <a:avLst/>
          </a:prstGeom>
          <a:ln w="38100" cap="flat" cmpd="sng">
            <a:solidFill>
              <a:schemeClr val="tx1"/>
            </a:solidFill>
            <a:prstDash val="solid"/>
            <a:round/>
            <a:headEnd type="none" w="med" len="med"/>
            <a:tailEnd type="triangle" w="med" len="med"/>
          </a:ln>
        </p:spPr>
      </p:sp>
      <p:sp>
        <p:nvSpPr>
          <p:cNvPr id="91141" name="Line 6"/>
          <p:cNvSpPr/>
          <p:nvPr/>
        </p:nvSpPr>
        <p:spPr>
          <a:xfrm>
            <a:off x="5293043" y="3026410"/>
            <a:ext cx="360362" cy="0"/>
          </a:xfrm>
          <a:prstGeom prst="line">
            <a:avLst/>
          </a:prstGeom>
          <a:ln w="38100" cap="flat" cmpd="sng">
            <a:solidFill>
              <a:schemeClr val="tx1"/>
            </a:solidFill>
            <a:prstDash val="solid"/>
            <a:round/>
            <a:headEnd type="none" w="med" len="med"/>
            <a:tailEnd type="triangle" w="med" len="med"/>
          </a:ln>
        </p:spPr>
      </p:sp>
      <p:sp>
        <p:nvSpPr>
          <p:cNvPr id="91142" name="Line 7"/>
          <p:cNvSpPr/>
          <p:nvPr/>
        </p:nvSpPr>
        <p:spPr>
          <a:xfrm>
            <a:off x="2617788" y="4440555"/>
            <a:ext cx="287337" cy="0"/>
          </a:xfrm>
          <a:prstGeom prst="line">
            <a:avLst/>
          </a:prstGeom>
          <a:ln w="38100" cap="flat" cmpd="sng">
            <a:solidFill>
              <a:schemeClr val="tx1"/>
            </a:solidFill>
            <a:prstDash val="solid"/>
            <a:round/>
            <a:headEnd type="none" w="med" len="med"/>
            <a:tailEnd type="triangle" w="med" len="med"/>
          </a:ln>
        </p:spPr>
      </p:sp>
      <p:sp>
        <p:nvSpPr>
          <p:cNvPr id="91143" name="Line 8"/>
          <p:cNvSpPr/>
          <p:nvPr/>
        </p:nvSpPr>
        <p:spPr>
          <a:xfrm>
            <a:off x="5328603" y="4440555"/>
            <a:ext cx="288925" cy="0"/>
          </a:xfrm>
          <a:prstGeom prst="line">
            <a:avLst/>
          </a:prstGeom>
          <a:ln w="38100" cap="flat" cmpd="sng">
            <a:solidFill>
              <a:schemeClr val="tx1"/>
            </a:solidFill>
            <a:prstDash val="solid"/>
            <a:round/>
            <a:headEnd type="none" w="med" len="med"/>
            <a:tailEnd type="triangle" w="med" len="med"/>
          </a:ln>
        </p:spPr>
      </p:sp>
      <p:sp>
        <p:nvSpPr>
          <p:cNvPr id="91144" name="Text Box 9"/>
          <p:cNvSpPr txBox="1"/>
          <p:nvPr/>
        </p:nvSpPr>
        <p:spPr>
          <a:xfrm>
            <a:off x="384783" y="260667"/>
            <a:ext cx="488950" cy="92075"/>
          </a:xfrm>
          <a:prstGeom prst="rect">
            <a:avLst/>
          </a:prstGeom>
          <a:noFill/>
          <a:ln w="9525">
            <a:noFill/>
          </a:ln>
        </p:spPr>
        <p:txBody>
          <a:bodyPr vert="eaVert" wrap="none" anchor="t">
            <a:spAutoFit/>
          </a:bodyPr>
          <a:lstStyle/>
          <a:p>
            <a:pPr lvl="0" indent="0" eaLnBrk="0" hangingPunct="0"/>
            <a:endParaRPr lang="zh-CN" altLang="en-US" sz="2000" dirty="0">
              <a:latin typeface="Arial" panose="020B0604020202020204" pitchFamily="34" charset="0"/>
              <a:ea typeface="黑体" panose="02010609060101010101" pitchFamily="49" charset="-122"/>
            </a:endParaRPr>
          </a:p>
        </p:txBody>
      </p:sp>
      <p:sp>
        <p:nvSpPr>
          <p:cNvPr id="91145" name="AutoShape 4"/>
          <p:cNvSpPr/>
          <p:nvPr/>
        </p:nvSpPr>
        <p:spPr>
          <a:xfrm>
            <a:off x="629258" y="489267"/>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点评</a:t>
            </a:r>
          </a:p>
        </p:txBody>
      </p:sp>
      <p:sp>
        <p:nvSpPr>
          <p:cNvPr id="11" name="文本框 10"/>
          <p:cNvSpPr txBox="1"/>
          <p:nvPr/>
        </p:nvSpPr>
        <p:spPr>
          <a:xfrm>
            <a:off x="1263500" y="6056644"/>
            <a:ext cx="7018321" cy="584775"/>
          </a:xfrm>
          <a:prstGeom prst="rect">
            <a:avLst/>
          </a:prstGeom>
          <a:noFill/>
          <a:ln w="38100">
            <a:solidFill>
              <a:srgbClr val="FFFF00"/>
            </a:solidFill>
          </a:ln>
        </p:spPr>
        <p:txBody>
          <a:bodyPr wrap="square" rtlCol="0">
            <a:spAutoFit/>
          </a:bodyPr>
          <a:lstStyle/>
          <a:p>
            <a:pPr algn="ctr">
              <a:lnSpc>
                <a:spcPct val="160000"/>
              </a:lnSpc>
            </a:pPr>
            <a:r>
              <a:rPr lang="zh-CN" altLang="en-US" sz="2000" b="1" dirty="0" smtClean="0">
                <a:solidFill>
                  <a:srgbClr val="00FF00"/>
                </a:solidFill>
                <a:latin typeface="楷体" panose="02010609060101010101" pitchFamily="49" charset="-122"/>
                <a:ea typeface="楷体" panose="02010609060101010101" pitchFamily="49" charset="-122"/>
              </a:rPr>
              <a:t>思考题：</a:t>
            </a:r>
            <a:r>
              <a:rPr lang="zh-CN" altLang="en-US" sz="2000" b="1" dirty="0">
                <a:solidFill>
                  <a:srgbClr val="00FF00"/>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sym typeface="+mn-ea"/>
              </a:rPr>
              <a:t>鱼和渔</a:t>
            </a:r>
            <a:r>
              <a:rPr lang="en-US" altLang="zh-CN" sz="2000" b="1" dirty="0">
                <a:solidFill>
                  <a:srgbClr val="00FF00"/>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sym typeface="+mn-ea"/>
              </a:rPr>
              <a:t>——</a:t>
            </a:r>
            <a:r>
              <a:rPr lang="zh-CN" altLang="en-US" sz="2000" b="1" dirty="0">
                <a:solidFill>
                  <a:srgbClr val="00FF00"/>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sym typeface="+mn-ea"/>
              </a:rPr>
              <a:t>“想什么”和“怎么想”</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cSld>
  <p:clrMapOvr>
    <a:masterClrMapping/>
  </p:clrMapOvr>
  <p:transition spd="slow">
    <p:random/>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标题 69633"/>
          <p:cNvSpPr>
            <a:spLocks noGrp="1"/>
          </p:cNvSpPr>
          <p:nvPr>
            <p:ph type="title"/>
          </p:nvPr>
        </p:nvSpPr>
        <p:spPr/>
        <p:txBody>
          <a:bodyPr wrap="square" lIns="91440" tIns="45720" rIns="91440" bIns="45720" anchor="ctr"/>
          <a:lstStyle/>
          <a:p>
            <a:pPr algn="ctr"/>
            <a:r>
              <a:rPr lang="zh-CN" altLang="en-US" sz="3200" dirty="0">
                <a:solidFill>
                  <a:srgbClr val="FFFF00"/>
                </a:solidFill>
              </a:rPr>
              <a:t>直面挑战的选择</a:t>
            </a:r>
          </a:p>
        </p:txBody>
      </p:sp>
      <p:sp>
        <p:nvSpPr>
          <p:cNvPr id="92162" name="文本占位符 69634"/>
          <p:cNvSpPr>
            <a:spLocks noGrp="1"/>
          </p:cNvSpPr>
          <p:nvPr>
            <p:ph idx="1"/>
          </p:nvPr>
        </p:nvSpPr>
        <p:spPr>
          <a:xfrm>
            <a:off x="1066800" y="1736724"/>
            <a:ext cx="7350125" cy="4867275"/>
          </a:xfrm>
        </p:spPr>
        <p:txBody>
          <a:bodyPr wrap="square" lIns="91440" tIns="45720" rIns="91440" bIns="45720" anchor="t"/>
          <a:lstStyle/>
          <a:p>
            <a:pPr>
              <a:lnSpc>
                <a:spcPct val="160000"/>
              </a:lnSpc>
              <a:buNone/>
            </a:pPr>
            <a:r>
              <a:rPr lang="zh-CN" altLang="en-US" sz="2400" b="1" dirty="0"/>
              <a:t>          </a:t>
            </a:r>
            <a:r>
              <a:rPr lang="zh-CN" altLang="en-US" sz="2000" b="1" dirty="0"/>
              <a:t>走进新时代，信息环境和学生成长的特点，使思想政治教育面临前所未有的挑战。顺应这种变化，直面各种挑战，唯有尊重学生自主辨识、选择的权利，帮助他们经历以</a:t>
            </a:r>
            <a:r>
              <a:rPr lang="zh-CN" altLang="en-US" sz="2000" b="1" dirty="0">
                <a:solidFill>
                  <a:srgbClr val="FFFF00"/>
                </a:solidFill>
              </a:rPr>
              <a:t>建设性批判</a:t>
            </a:r>
            <a:r>
              <a:rPr lang="zh-CN" altLang="en-US" sz="2000" b="1" dirty="0" smtClean="0">
                <a:solidFill>
                  <a:srgbClr val="FFFF00"/>
                </a:solidFill>
              </a:rPr>
              <a:t>思维</a:t>
            </a:r>
            <a:r>
              <a:rPr lang="zh-CN" altLang="en-US" sz="2000" b="1" dirty="0" smtClean="0"/>
              <a:t>为</a:t>
            </a:r>
            <a:r>
              <a:rPr lang="zh-CN" altLang="en-US" sz="2000" b="1" dirty="0"/>
              <a:t>特征的辨析过程，才能使其真学、真懂、真信、真用“基本观点”。</a:t>
            </a:r>
          </a:p>
          <a:p>
            <a:pPr>
              <a:lnSpc>
                <a:spcPct val="160000"/>
              </a:lnSpc>
              <a:buNone/>
            </a:pPr>
            <a:r>
              <a:rPr lang="zh-CN" altLang="en-US" sz="2000" b="1" dirty="0">
                <a:ln>
                  <a:noFill/>
                </a:ln>
                <a:solidFill>
                  <a:srgbClr val="FF0000"/>
                </a:solidFill>
                <a:effectLst/>
                <a:uLnTx/>
                <a:uFillTx/>
                <a:latin typeface="宋体" panose="02010600030101010101" pitchFamily="2" charset="-122"/>
                <a:sym typeface="+mn-ea"/>
              </a:rPr>
              <a:t>   </a:t>
            </a:r>
            <a:r>
              <a:rPr lang="zh-CN" altLang="en-US" sz="2000" b="1" dirty="0" smtClean="0">
                <a:ln>
                  <a:noFill/>
                </a:ln>
                <a:solidFill>
                  <a:srgbClr val="FF0000"/>
                </a:solidFill>
                <a:effectLst/>
                <a:uLnTx/>
                <a:uFillTx/>
                <a:latin typeface="宋体" panose="02010600030101010101" pitchFamily="2" charset="-122"/>
                <a:sym typeface="+mn-ea"/>
              </a:rPr>
              <a:t>◆ </a:t>
            </a:r>
            <a:r>
              <a:rPr lang="zh-CN" altLang="en-US" sz="2000" b="1" dirty="0" smtClean="0">
                <a:solidFill>
                  <a:srgbClr val="FFFF00"/>
                </a:solidFill>
              </a:rPr>
              <a:t>围绕议题，采用</a:t>
            </a:r>
            <a:r>
              <a:rPr lang="zh-CN" altLang="en-US" sz="2000" b="1" dirty="0">
                <a:solidFill>
                  <a:srgbClr val="FFFF00"/>
                </a:solidFill>
              </a:rPr>
              <a:t>辨析</a:t>
            </a:r>
            <a:r>
              <a:rPr lang="zh-CN" altLang="en-US" sz="2000" b="1" dirty="0" smtClean="0">
                <a:solidFill>
                  <a:srgbClr val="FFFF00"/>
                </a:solidFill>
              </a:rPr>
              <a:t>式学习</a:t>
            </a:r>
            <a:r>
              <a:rPr lang="zh-CN" altLang="en-US" sz="2000" b="1" dirty="0">
                <a:solidFill>
                  <a:srgbClr val="FFFF00"/>
                </a:solidFill>
              </a:rPr>
              <a:t>路径，意味着学习方式的</a:t>
            </a:r>
            <a:r>
              <a:rPr lang="zh-CN" altLang="en-US" sz="2000" b="1" dirty="0" smtClean="0">
                <a:solidFill>
                  <a:srgbClr val="FFFF00"/>
                </a:solidFill>
              </a:rPr>
              <a:t>变革；活动型</a:t>
            </a:r>
            <a:r>
              <a:rPr lang="zh-CN" altLang="en-US" sz="2000" b="1" dirty="0">
                <a:solidFill>
                  <a:srgbClr val="FFFF00"/>
                </a:solidFill>
              </a:rPr>
              <a:t>学科课程</a:t>
            </a:r>
            <a:r>
              <a:rPr lang="zh-CN" altLang="en-US" sz="2000" b="1" dirty="0" smtClean="0">
                <a:solidFill>
                  <a:srgbClr val="FFFF00"/>
                </a:solidFill>
              </a:rPr>
              <a:t>的选择，正是思想政治教育顺乎</a:t>
            </a:r>
            <a:r>
              <a:rPr lang="zh-CN" altLang="en-US" sz="2000" b="1" dirty="0">
                <a:solidFill>
                  <a:srgbClr val="FFFF00"/>
                </a:solidFill>
              </a:rPr>
              <a:t>新时代</a:t>
            </a:r>
            <a:r>
              <a:rPr lang="zh-CN" altLang="en-US" sz="2000" b="1" dirty="0" smtClean="0">
                <a:solidFill>
                  <a:srgbClr val="FFFF00"/>
                </a:solidFill>
              </a:rPr>
              <a:t>的潮涌而有所作为。</a:t>
            </a:r>
            <a:endParaRPr lang="en-US" altLang="zh-CN" sz="2000" b="1" dirty="0" smtClean="0">
              <a:solidFill>
                <a:srgbClr val="FFFF00"/>
              </a:solidFill>
            </a:endParaRPr>
          </a:p>
          <a:p>
            <a:pPr>
              <a:lnSpc>
                <a:spcPct val="160000"/>
              </a:lnSpc>
              <a:buNone/>
            </a:pPr>
            <a:endParaRPr lang="en-US" altLang="zh-CN" sz="2000" b="1" dirty="0" smtClean="0">
              <a:solidFill>
                <a:srgbClr val="FFFF00"/>
              </a:solidFill>
            </a:endParaRPr>
          </a:p>
          <a:p>
            <a:pPr>
              <a:lnSpc>
                <a:spcPct val="160000"/>
              </a:lnSpc>
              <a:buNone/>
            </a:pPr>
            <a:r>
              <a:rPr lang="en-US" altLang="zh-CN" sz="2000" b="1" dirty="0">
                <a:solidFill>
                  <a:srgbClr val="FFFF00"/>
                </a:solidFill>
              </a:rPr>
              <a:t> </a:t>
            </a:r>
            <a:r>
              <a:rPr lang="en-US" altLang="zh-CN" sz="2000" b="1" dirty="0" smtClean="0">
                <a:solidFill>
                  <a:srgbClr val="FFFF00"/>
                </a:solidFill>
              </a:rPr>
              <a:t>     </a:t>
            </a:r>
            <a:endParaRPr lang="zh-CN" altLang="en-US" sz="2000" b="1" dirty="0">
              <a:solidFill>
                <a:srgbClr val="00FF00"/>
              </a:solidFill>
            </a:endParaRPr>
          </a:p>
        </p:txBody>
      </p:sp>
      <p:sp>
        <p:nvSpPr>
          <p:cNvPr id="92163" name="AutoShape 4"/>
          <p:cNvSpPr/>
          <p:nvPr/>
        </p:nvSpPr>
        <p:spPr>
          <a:xfrm>
            <a:off x="611725" y="506412"/>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点评</a:t>
            </a:r>
          </a:p>
        </p:txBody>
      </p:sp>
      <p:sp>
        <p:nvSpPr>
          <p:cNvPr id="5" name="文本框 4"/>
          <p:cNvSpPr txBox="1"/>
          <p:nvPr/>
        </p:nvSpPr>
        <p:spPr>
          <a:xfrm>
            <a:off x="1518519" y="6026711"/>
            <a:ext cx="6995244" cy="580758"/>
          </a:xfrm>
          <a:prstGeom prst="rect">
            <a:avLst/>
          </a:prstGeom>
          <a:noFill/>
          <a:ln w="38100">
            <a:solidFill>
              <a:srgbClr val="FFFF00"/>
            </a:solidFill>
          </a:ln>
        </p:spPr>
        <p:txBody>
          <a:bodyPr wrap="square" rtlCol="0">
            <a:spAutoFit/>
          </a:bodyPr>
          <a:lstStyle/>
          <a:p>
            <a:pPr algn="ctr">
              <a:lnSpc>
                <a:spcPct val="160000"/>
              </a:lnSpc>
            </a:pPr>
            <a:r>
              <a:rPr lang="zh-CN" altLang="en-US" sz="2000" b="1" dirty="0" smtClean="0">
                <a:solidFill>
                  <a:srgbClr val="00FF00"/>
                </a:solidFill>
                <a:latin typeface="楷体" panose="02010609060101010101" pitchFamily="49" charset="-122"/>
                <a:ea typeface="楷体" panose="02010609060101010101" pitchFamily="49" charset="-122"/>
              </a:rPr>
              <a:t>思考题：</a:t>
            </a:r>
            <a:r>
              <a:rPr lang="zh-CN" altLang="en-US" sz="2000" b="1" noProof="1" smtClean="0">
                <a:solidFill>
                  <a:srgbClr val="00FF00"/>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rPr>
              <a:t>“论点与论据”</a:t>
            </a:r>
            <a:r>
              <a:rPr lang="en-US" altLang="zh-CN" sz="2000" b="1" noProof="1" smtClean="0">
                <a:solidFill>
                  <a:srgbClr val="00FF00"/>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rPr>
              <a:t> </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cSld>
  <p:clrMapOvr>
    <a:masterClrMapping/>
  </p:clrMapOvr>
  <p:transition spd="slow">
    <p:random/>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idx="4294967295"/>
          </p:nvPr>
        </p:nvSpPr>
        <p:spPr>
          <a:xfrm>
            <a:off x="2267840" y="549275"/>
            <a:ext cx="6480450" cy="1150938"/>
          </a:xfrm>
          <a:ln>
            <a:miter/>
          </a:ln>
        </p:spPr>
        <p:txBody>
          <a:bodyPr vert="horz" wrap="square" lIns="91440" tIns="45720" rIns="91440" bIns="45720" numCol="1" anchor="ctr" anchorCtr="0" compatLnSpc="1"/>
          <a:lstStyle/>
          <a:p>
            <a:pPr lvl="0" eaLnBrk="1" hangingPunct="1">
              <a:defRPr/>
            </a:pPr>
            <a:r>
              <a:rPr lang="zh-CN" altLang="en-US" sz="3200" noProof="1" smtClean="0">
                <a:solidFill>
                  <a:srgbClr val="FFFF00"/>
                </a:solidFill>
                <a:effectLst>
                  <a:outerShdw blurRad="38100" dist="25400" dir="5400000" algn="ctr" rotWithShape="0">
                    <a:srgbClr val="6E747A">
                      <a:alpha val="43000"/>
                    </a:srgbClr>
                  </a:outerShdw>
                </a:effectLst>
                <a:latin typeface="宋体" panose="02010600030101010101" pitchFamily="2" charset="-122"/>
              </a:rPr>
              <a:t>“</a:t>
            </a:r>
            <a:r>
              <a:rPr lang="zh-CN" altLang="en-US" sz="3200" dirty="0" smtClean="0">
                <a:solidFill>
                  <a:srgbClr val="FFFF00"/>
                </a:solidFill>
              </a:rPr>
              <a:t>建设性批判思维</a:t>
            </a:r>
            <a:r>
              <a:rPr lang="zh-CN" altLang="en-US" sz="3200" noProof="1" smtClean="0">
                <a:solidFill>
                  <a:srgbClr val="FFFF00"/>
                </a:solidFill>
                <a:effectLst>
                  <a:outerShdw blurRad="38100" dist="25400" dir="5400000" algn="ctr" rotWithShape="0">
                    <a:srgbClr val="6E747A">
                      <a:alpha val="43000"/>
                    </a:srgbClr>
                  </a:outerShdw>
                </a:effectLst>
                <a:latin typeface="宋体" panose="02010600030101010101" pitchFamily="2" charset="-122"/>
              </a:rPr>
              <a:t>”的意义</a:t>
            </a:r>
            <a:endParaRPr kumimoji="0" lang="zh-CN" altLang="en-US" sz="3200" b="1" i="0" u="none" strike="noStrike" kern="1200" cap="none" spc="0" normalizeH="0" baseline="0" noProof="1">
              <a:ln>
                <a:noFill/>
              </a:ln>
              <a:solidFill>
                <a:srgbClr val="FFFF00"/>
              </a:solidFill>
              <a:effectLst>
                <a:outerShdw blurRad="38100" dist="38100" dir="2700000">
                  <a:srgbClr val="000000"/>
                </a:outerShdw>
              </a:effectLst>
              <a:uLnTx/>
              <a:uFillTx/>
              <a:latin typeface="宋体" panose="02010600030101010101" pitchFamily="2" charset="-122"/>
              <a:ea typeface="宋体" panose="02010600030101010101" pitchFamily="2" charset="-122"/>
              <a:cs typeface="+mj-cs"/>
            </a:endParaRPr>
          </a:p>
        </p:txBody>
      </p:sp>
      <p:sp>
        <p:nvSpPr>
          <p:cNvPr id="36867" name="Rectangle 3"/>
          <p:cNvSpPr>
            <a:spLocks noGrp="1"/>
          </p:cNvSpPr>
          <p:nvPr>
            <p:ph type="body" idx="4294967295"/>
          </p:nvPr>
        </p:nvSpPr>
        <p:spPr>
          <a:xfrm>
            <a:off x="1263500" y="1981201"/>
            <a:ext cx="7196288" cy="3607950"/>
          </a:xfrm>
          <a:ln>
            <a:miter/>
          </a:ln>
        </p:spPr>
        <p:txBody>
          <a:bodyPr vert="horz" wrap="square" lIns="91440" tIns="45720" rIns="91440" bIns="45720" numCol="1" anchor="t" anchorCtr="0" compatLnSpc="1"/>
          <a:lstStyle/>
          <a:p>
            <a:pPr lvl="0" eaLnBrk="1" fontAlgn="base" hangingPunct="1">
              <a:lnSpc>
                <a:spcPct val="125000"/>
              </a:lnSpc>
            </a:pPr>
            <a:r>
              <a:rPr lang="zh-CN" altLang="en-US" sz="2000" b="1" strike="noStrike" noProof="1">
                <a:solidFill>
                  <a:schemeClr val="tx1"/>
                </a:solidFill>
                <a:effectLst>
                  <a:outerShdw blurRad="38100" dist="25400" dir="5400000" algn="ctr" rotWithShape="0">
                    <a:srgbClr val="6E747A">
                      <a:alpha val="43000"/>
                    </a:srgbClr>
                  </a:outerShdw>
                </a:effectLst>
              </a:rPr>
              <a:t>批判性思维不等于不合作思维，不等于不配合行动。</a:t>
            </a:r>
          </a:p>
          <a:p>
            <a:pPr lvl="0" eaLnBrk="1" fontAlgn="base" hangingPunct="1">
              <a:lnSpc>
                <a:spcPct val="125000"/>
              </a:lnSpc>
            </a:pPr>
            <a:r>
              <a:rPr lang="zh-CN" altLang="en-US" sz="2000" b="1" strike="noStrike" noProof="1">
                <a:solidFill>
                  <a:schemeClr val="tx1"/>
                </a:solidFill>
                <a:effectLst>
                  <a:outerShdw blurRad="38100" dist="25400" dir="5400000" algn="ctr" rotWithShape="0">
                    <a:srgbClr val="6E747A">
                      <a:alpha val="43000"/>
                    </a:srgbClr>
                  </a:outerShdw>
                </a:effectLst>
              </a:rPr>
              <a:t>批判性思维不等于怀疑一切、否定一切。</a:t>
            </a:r>
          </a:p>
          <a:p>
            <a:pPr lvl="0" eaLnBrk="1" fontAlgn="base" hangingPunct="1">
              <a:lnSpc>
                <a:spcPct val="125000"/>
              </a:lnSpc>
            </a:pPr>
            <a:r>
              <a:rPr lang="zh-CN" altLang="en-US" sz="2000" b="1" strike="noStrike" noProof="1">
                <a:solidFill>
                  <a:schemeClr val="tx1"/>
                </a:solidFill>
                <a:effectLst>
                  <a:outerShdw blurRad="38100" dist="25400" dir="5400000" algn="ctr" rotWithShape="0">
                    <a:srgbClr val="6E747A">
                      <a:alpha val="43000"/>
                    </a:srgbClr>
                  </a:outerShdw>
                </a:effectLst>
              </a:rPr>
              <a:t>批判性思维不等于不被感动、无动于情。</a:t>
            </a:r>
          </a:p>
          <a:p>
            <a:pPr lvl="0" eaLnBrk="1" fontAlgn="base" hangingPunct="1">
              <a:lnSpc>
                <a:spcPct val="125000"/>
              </a:lnSpc>
            </a:pPr>
            <a:r>
              <a:rPr lang="zh-CN" altLang="en-US" sz="2000" b="1" strike="noStrike" noProof="1">
                <a:solidFill>
                  <a:schemeClr val="tx1"/>
                </a:solidFill>
                <a:effectLst>
                  <a:outerShdw blurRad="38100" dist="25400" dir="5400000" algn="ctr" rotWithShape="0">
                    <a:srgbClr val="6E747A">
                      <a:alpha val="43000"/>
                    </a:srgbClr>
                  </a:outerShdw>
                </a:effectLst>
              </a:rPr>
              <a:t>批判性思维不属于“极端主义”，无论来自哪方面。</a:t>
            </a:r>
          </a:p>
          <a:p>
            <a:pPr lvl="0" eaLnBrk="1" fontAlgn="base" hangingPunct="1">
              <a:lnSpc>
                <a:spcPct val="125000"/>
              </a:lnSpc>
            </a:pPr>
            <a:r>
              <a:rPr lang="zh-CN" altLang="en-US" sz="2000" b="1" strike="noStrike" noProof="1">
                <a:solidFill>
                  <a:schemeClr val="tx1"/>
                </a:solidFill>
                <a:effectLst>
                  <a:outerShdw blurRad="38100" dist="25400" dir="5400000" algn="ctr" rotWithShape="0">
                    <a:srgbClr val="6E747A">
                      <a:alpha val="43000"/>
                    </a:srgbClr>
                  </a:outerShdw>
                </a:effectLst>
              </a:rPr>
              <a:t>批判性思维不等于创新性思维，创新始于批判，成于建设。</a:t>
            </a:r>
          </a:p>
          <a:p>
            <a:pPr lvl="0" eaLnBrk="1" hangingPunct="1">
              <a:lnSpc>
                <a:spcPct val="125000"/>
              </a:lnSpc>
              <a:buNone/>
            </a:pPr>
            <a:r>
              <a:rPr lang="zh-CN" altLang="en-US" sz="2000" b="1" dirty="0" smtClean="0">
                <a:solidFill>
                  <a:srgbClr val="FF0000"/>
                </a:solidFill>
                <a:sym typeface="宋体" panose="02010600030101010101" pitchFamily="2" charset="-122"/>
              </a:rPr>
              <a:t>◆  </a:t>
            </a:r>
            <a:r>
              <a:rPr lang="zh-CN" altLang="en-US" sz="2000" b="1" strike="noStrike" noProof="1" smtClean="0">
                <a:solidFill>
                  <a:srgbClr val="FFFF00"/>
                </a:solidFill>
                <a:effectLst>
                  <a:outerShdw blurRad="38100" dist="38100" dir="2700000">
                    <a:srgbClr val="000000"/>
                  </a:outerShdw>
                </a:effectLst>
              </a:rPr>
              <a:t>脱离</a:t>
            </a:r>
            <a:r>
              <a:rPr lang="zh-CN" altLang="en-US" sz="2000" b="1" strike="noStrike" noProof="1">
                <a:solidFill>
                  <a:srgbClr val="FFFF00"/>
                </a:solidFill>
                <a:effectLst>
                  <a:outerShdw blurRad="38100" dist="38100" dir="2700000">
                    <a:srgbClr val="000000"/>
                  </a:outerShdw>
                </a:effectLst>
              </a:rPr>
              <a:t>建设性行为的所谓批判性思维，是</a:t>
            </a:r>
            <a:r>
              <a:rPr lang="en-US" altLang="zh-CN" sz="2000" b="1" strike="noStrike" noProof="1">
                <a:solidFill>
                  <a:srgbClr val="FFFF00"/>
                </a:solidFill>
                <a:effectLst>
                  <a:outerShdw blurRad="38100" dist="38100" dir="2700000">
                    <a:srgbClr val="000000"/>
                  </a:outerShdw>
                </a:effectLst>
              </a:rPr>
              <a:t>“</a:t>
            </a:r>
            <a:r>
              <a:rPr lang="zh-CN" altLang="en-US" sz="2000" b="1" strike="noStrike" noProof="1">
                <a:solidFill>
                  <a:srgbClr val="FFFF00"/>
                </a:solidFill>
                <a:effectLst>
                  <a:outerShdw blurRad="38100" dist="38100" dir="2700000">
                    <a:srgbClr val="000000"/>
                  </a:outerShdw>
                </a:effectLst>
              </a:rPr>
              <a:t>情感冷漠</a:t>
            </a:r>
            <a:r>
              <a:rPr lang="en-US" altLang="zh-CN" sz="2000" b="1" strike="noStrike" noProof="1">
                <a:solidFill>
                  <a:srgbClr val="FFFF00"/>
                </a:solidFill>
                <a:effectLst>
                  <a:outerShdw blurRad="38100" dist="38100" dir="2700000">
                    <a:srgbClr val="000000"/>
                  </a:outerShdw>
                </a:effectLst>
              </a:rPr>
              <a:t>”</a:t>
            </a:r>
            <a:r>
              <a:rPr lang="zh-CN" altLang="en-US" sz="2000" b="1" strike="noStrike" noProof="1">
                <a:solidFill>
                  <a:srgbClr val="FFFF00"/>
                </a:solidFill>
                <a:effectLst>
                  <a:outerShdw blurRad="38100" dist="38100" dir="2700000">
                    <a:srgbClr val="000000"/>
                  </a:outerShdw>
                </a:effectLst>
              </a:rPr>
              <a:t>和</a:t>
            </a:r>
            <a:r>
              <a:rPr lang="en-US" altLang="zh-CN" sz="2000" b="1" strike="noStrike" noProof="1">
                <a:solidFill>
                  <a:srgbClr val="FFFF00"/>
                </a:solidFill>
                <a:effectLst>
                  <a:outerShdw blurRad="38100" dist="38100" dir="2700000">
                    <a:srgbClr val="000000"/>
                  </a:outerShdw>
                </a:effectLst>
              </a:rPr>
              <a:t>“</a:t>
            </a:r>
            <a:r>
              <a:rPr lang="zh-CN" altLang="en-US" sz="2000" b="1" strike="noStrike" noProof="1">
                <a:solidFill>
                  <a:srgbClr val="FFFF00"/>
                </a:solidFill>
                <a:effectLst>
                  <a:outerShdw blurRad="38100" dist="38100" dir="2700000">
                    <a:srgbClr val="000000"/>
                  </a:outerShdw>
                </a:effectLst>
              </a:rPr>
              <a:t>极端主义</a:t>
            </a:r>
            <a:r>
              <a:rPr lang="en-US" altLang="zh-CN" sz="2000" b="1" strike="noStrike" noProof="1">
                <a:solidFill>
                  <a:srgbClr val="FFFF00"/>
                </a:solidFill>
                <a:effectLst>
                  <a:outerShdw blurRad="38100" dist="38100" dir="2700000">
                    <a:srgbClr val="000000"/>
                  </a:outerShdw>
                </a:effectLst>
              </a:rPr>
              <a:t>”</a:t>
            </a:r>
            <a:r>
              <a:rPr lang="zh-CN" altLang="en-US" sz="2000" b="1" strike="noStrike" noProof="1">
                <a:solidFill>
                  <a:srgbClr val="FFFF00"/>
                </a:solidFill>
                <a:effectLst>
                  <a:outerShdw blurRad="38100" dist="38100" dir="2700000">
                    <a:srgbClr val="000000"/>
                  </a:outerShdw>
                </a:effectLst>
              </a:rPr>
              <a:t>共有思维特质</a:t>
            </a:r>
            <a:r>
              <a:rPr lang="zh-CN" altLang="en-US" sz="2000" b="1" strike="noStrike" noProof="1" smtClean="0">
                <a:solidFill>
                  <a:srgbClr val="FFFF00"/>
                </a:solidFill>
                <a:effectLst>
                  <a:outerShdw blurRad="38100" dist="38100" dir="2700000">
                    <a:srgbClr val="000000"/>
                  </a:outerShdw>
                </a:effectLst>
              </a:rPr>
              <a:t>。</a:t>
            </a:r>
            <a:endParaRPr lang="zh-CN" altLang="en-US" sz="2000" b="1" strike="noStrike" noProof="1">
              <a:effectLst>
                <a:outerShdw blurRad="38100" dist="38100" dir="2700000">
                  <a:srgbClr val="FFFFFF"/>
                </a:outerShdw>
              </a:effectLst>
              <a:ea typeface="楷体_GB2312" pitchFamily="1" charset="-122"/>
            </a:endParaRPr>
          </a:p>
          <a:p>
            <a:pPr lvl="0" eaLnBrk="1" fontAlgn="base" hangingPunct="1">
              <a:lnSpc>
                <a:spcPct val="90000"/>
              </a:lnSpc>
            </a:pPr>
            <a:endParaRPr lang="zh-CN" altLang="en-US" sz="2000" b="1" strike="noStrike" noProof="1">
              <a:effectLst>
                <a:outerShdw blurRad="38100" dist="38100" dir="2700000">
                  <a:srgbClr val="FFFFFF"/>
                </a:outerShdw>
              </a:effectLst>
              <a:ea typeface="楷体_GB2312" pitchFamily="1" charset="-122"/>
            </a:endParaRPr>
          </a:p>
        </p:txBody>
      </p:sp>
      <p:sp>
        <p:nvSpPr>
          <p:cNvPr id="37891" name="AutoShape 5"/>
          <p:cNvSpPr/>
          <p:nvPr/>
        </p:nvSpPr>
        <p:spPr>
          <a:xfrm>
            <a:off x="179388" y="620805"/>
            <a:ext cx="1296397" cy="1079408"/>
          </a:xfrm>
          <a:prstGeom prst="horizontalScroll">
            <a:avLst>
              <a:gd name="adj" fmla="val 12500"/>
            </a:avLst>
          </a:prstGeom>
          <a:solidFill>
            <a:schemeClr val="accent1"/>
          </a:solidFill>
          <a:ln w="9525" cap="flat" cmpd="sng">
            <a:solidFill>
              <a:schemeClr val="tx1"/>
            </a:solidFill>
            <a:prstDash val="solid"/>
            <a:headEnd type="none" w="med" len="med"/>
            <a:tailEnd type="none" w="med" len="med"/>
          </a:ln>
        </p:spPr>
        <p:txBody>
          <a:bodyPr wrap="none" anchor="ctr"/>
          <a:lstStyle/>
          <a:p>
            <a:pPr lvl="0" algn="ctr"/>
            <a:r>
              <a:rPr lang="zh-CN" altLang="en-US" sz="2800" dirty="0">
                <a:solidFill>
                  <a:schemeClr val="bg1"/>
                </a:solidFill>
                <a:latin typeface="Tahoma" panose="020B0604030504040204" pitchFamily="34" charset="0"/>
                <a:ea typeface="黑体" panose="02010609060101010101" pitchFamily="49" charset="-122"/>
              </a:rPr>
              <a:t>辨点</a:t>
            </a:r>
            <a:endParaRPr lang="en-US" altLang="zh-CN" sz="3200">
              <a:solidFill>
                <a:schemeClr val="bg1"/>
              </a:solidFill>
              <a:latin typeface="Tahoma" panose="020B0604030504040204" pitchFamily="34" charset="0"/>
              <a:ea typeface="黑体" panose="02010609060101010101" pitchFamily="49" charset="-122"/>
            </a:endParaRPr>
          </a:p>
        </p:txBody>
      </p:sp>
      <p:sp>
        <p:nvSpPr>
          <p:cNvPr id="5" name="文本框 4"/>
          <p:cNvSpPr txBox="1"/>
          <p:nvPr/>
        </p:nvSpPr>
        <p:spPr>
          <a:xfrm>
            <a:off x="1475785" y="5227859"/>
            <a:ext cx="7018321" cy="584775"/>
          </a:xfrm>
          <a:prstGeom prst="rect">
            <a:avLst/>
          </a:prstGeom>
          <a:noFill/>
          <a:ln w="38100">
            <a:solidFill>
              <a:srgbClr val="FFFF00"/>
            </a:solidFill>
          </a:ln>
        </p:spPr>
        <p:txBody>
          <a:bodyPr wrap="square" rtlCol="0">
            <a:spAutoFit/>
          </a:bodyPr>
          <a:lstStyle/>
          <a:p>
            <a:pPr algn="ctr">
              <a:lnSpc>
                <a:spcPct val="160000"/>
              </a:lnSpc>
            </a:pPr>
            <a:r>
              <a:rPr lang="zh-CN" altLang="en-US" sz="2000" b="1" dirty="0" smtClean="0">
                <a:solidFill>
                  <a:srgbClr val="00FF00"/>
                </a:solidFill>
                <a:latin typeface="楷体" panose="02010609060101010101" pitchFamily="49" charset="-122"/>
                <a:ea typeface="楷体" panose="02010609060101010101" pitchFamily="49" charset="-122"/>
              </a:rPr>
              <a:t>思考题：</a:t>
            </a:r>
            <a:r>
              <a:rPr lang="zh-CN" altLang="en-US" sz="2000" b="1" noProof="1">
                <a:solidFill>
                  <a:srgbClr val="00FF00"/>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rPr>
              <a:t>“焦虑与质疑不能创造价值”</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extLst>
      <p:ext uri="{BB962C8B-B14F-4D97-AF65-F5344CB8AC3E}">
        <p14:creationId xmlns:p14="http://schemas.microsoft.com/office/powerpoint/2010/main" val="3916617831"/>
      </p:ext>
    </p:extLst>
  </p:cSld>
  <p:clrMapOvr>
    <a:masterClrMapping/>
  </p:clrMapOvr>
  <p:transition spd="slow">
    <p:random/>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p:cNvSpPr>
          <p:nvPr>
            <p:ph type="title"/>
          </p:nvPr>
        </p:nvSpPr>
        <p:spPr/>
        <p:txBody>
          <a:bodyPr wrap="square" lIns="91440" tIns="45720" rIns="91440" bIns="45720" anchor="ctr"/>
          <a:lstStyle/>
          <a:p>
            <a:pPr algn="ctr"/>
            <a:r>
              <a:rPr lang="zh-CN" altLang="en-US" sz="3600" dirty="0">
                <a:solidFill>
                  <a:srgbClr val="FFFF00"/>
                </a:solidFill>
              </a:rPr>
              <a:t>乘势而上</a:t>
            </a:r>
          </a:p>
        </p:txBody>
      </p:sp>
      <p:sp>
        <p:nvSpPr>
          <p:cNvPr id="93186" name="Rectangle 3"/>
          <p:cNvSpPr>
            <a:spLocks noGrp="1"/>
          </p:cNvSpPr>
          <p:nvPr>
            <p:ph idx="1"/>
          </p:nvPr>
        </p:nvSpPr>
        <p:spPr>
          <a:xfrm>
            <a:off x="1187450" y="1934845"/>
            <a:ext cx="7165975" cy="4923155"/>
          </a:xfrm>
        </p:spPr>
        <p:txBody>
          <a:bodyPr wrap="square" lIns="91440" tIns="45720" rIns="91440" bIns="45720" anchor="t"/>
          <a:lstStyle/>
          <a:p>
            <a:pPr>
              <a:lnSpc>
                <a:spcPct val="150000"/>
              </a:lnSpc>
              <a:buNone/>
            </a:pPr>
            <a:r>
              <a:rPr lang="zh-CN" altLang="en-US" sz="2000" dirty="0"/>
              <a:t>           </a:t>
            </a:r>
            <a:r>
              <a:rPr lang="zh-CN" altLang="en-US" sz="2400" b="1" dirty="0"/>
              <a:t>乘思想政治</a:t>
            </a:r>
            <a:r>
              <a:rPr lang="zh-CN" altLang="en-US" sz="2400" b="1" dirty="0">
                <a:sym typeface="+mn-ea"/>
              </a:rPr>
              <a:t>课程改革之大势而上 </a:t>
            </a:r>
            <a:r>
              <a:rPr lang="en-US" altLang="zh-CN" sz="2400" b="1" dirty="0">
                <a:sym typeface="+mn-ea"/>
              </a:rPr>
              <a:t>—— </a:t>
            </a:r>
            <a:r>
              <a:rPr lang="zh-CN" altLang="en-US" sz="2400" b="1" dirty="0">
                <a:sym typeface="+mn-ea"/>
              </a:rPr>
              <a:t>一种追求</a:t>
            </a:r>
            <a:r>
              <a:rPr lang="en-US" altLang="zh-CN" sz="2400" b="1" dirty="0">
                <a:sym typeface="+mn-ea"/>
              </a:rPr>
              <a:t>“</a:t>
            </a:r>
            <a:r>
              <a:rPr lang="zh-CN" altLang="en-US" sz="2400" b="1" dirty="0">
                <a:sym typeface="+mn-ea"/>
              </a:rPr>
              <a:t>贴近生活</a:t>
            </a:r>
            <a:r>
              <a:rPr lang="en-US" altLang="zh-CN" sz="2400" b="1" dirty="0">
                <a:sym typeface="+mn-ea"/>
              </a:rPr>
              <a:t>”</a:t>
            </a:r>
            <a:r>
              <a:rPr lang="zh-CN" altLang="en-US" sz="2400" b="1" dirty="0">
                <a:sym typeface="+mn-ea"/>
              </a:rPr>
              <a:t>与</a:t>
            </a:r>
            <a:r>
              <a:rPr lang="en-US" altLang="zh-CN" sz="2400" b="1" dirty="0">
                <a:sym typeface="+mn-ea"/>
              </a:rPr>
              <a:t>“</a:t>
            </a:r>
            <a:r>
              <a:rPr lang="zh-CN" altLang="en-US" sz="2400" b="1" dirty="0">
                <a:sym typeface="+mn-ea"/>
              </a:rPr>
              <a:t>发展素养</a:t>
            </a:r>
            <a:r>
              <a:rPr lang="en-US" altLang="zh-CN" sz="2400" b="1" dirty="0">
                <a:sym typeface="+mn-ea"/>
              </a:rPr>
              <a:t>”</a:t>
            </a:r>
            <a:r>
              <a:rPr lang="zh-CN" altLang="en-US" sz="2400" b="1" dirty="0">
                <a:sym typeface="+mn-ea"/>
              </a:rPr>
              <a:t>并举的课程理想。</a:t>
            </a:r>
            <a:r>
              <a:rPr lang="zh-CN" altLang="en-US" sz="2400" b="1" dirty="0"/>
              <a:t> </a:t>
            </a:r>
          </a:p>
          <a:p>
            <a:pPr>
              <a:lnSpc>
                <a:spcPct val="150000"/>
              </a:lnSpc>
              <a:buNone/>
            </a:pPr>
            <a:r>
              <a:rPr lang="zh-CN" altLang="en-US" sz="2400" b="1" dirty="0"/>
              <a:t>   </a:t>
            </a:r>
            <a:r>
              <a:rPr lang="zh-CN" altLang="en-US" sz="2400" b="1" dirty="0">
                <a:ln>
                  <a:noFill/>
                </a:ln>
                <a:solidFill>
                  <a:srgbClr val="FF0000"/>
                </a:solidFill>
                <a:effectLst/>
                <a:uLnTx/>
                <a:uFillTx/>
                <a:latin typeface="宋体" panose="02010600030101010101" pitchFamily="2" charset="-122"/>
                <a:sym typeface="+mn-ea"/>
              </a:rPr>
              <a:t>◆ </a:t>
            </a:r>
            <a:r>
              <a:rPr lang="zh-CN" altLang="en-US" sz="2400" b="1" dirty="0">
                <a:solidFill>
                  <a:srgbClr val="FFFF00"/>
                </a:solidFill>
                <a:sym typeface="+mn-ea"/>
              </a:rPr>
              <a:t>挑战与机遇同在。确立以培育学科核心素养为导向的价值追求，为塑造活动型学科课程的实践探索</a:t>
            </a:r>
            <a:r>
              <a:rPr lang="zh-CN" altLang="en-US" sz="2400" b="1" dirty="0" smtClean="0">
                <a:solidFill>
                  <a:srgbClr val="FFFF00"/>
                </a:solidFill>
                <a:sym typeface="+mn-ea"/>
              </a:rPr>
              <a:t>，奠定了充满创意的论证基础，也提供</a:t>
            </a:r>
            <a:r>
              <a:rPr lang="zh-CN" altLang="en-US" sz="2400" b="1" dirty="0">
                <a:solidFill>
                  <a:srgbClr val="FFFF00"/>
                </a:solidFill>
                <a:sym typeface="+mn-ea"/>
              </a:rPr>
              <a:t>了前所未有的契机和动力。“活动型”学科课程的理想应运而生。 </a:t>
            </a:r>
            <a:r>
              <a:rPr lang="zh-CN" altLang="en-US" sz="2400" b="1" dirty="0">
                <a:sym typeface="+mn-ea"/>
              </a:rPr>
              <a:t> </a:t>
            </a:r>
            <a:endParaRPr lang="zh-CN" altLang="en-US" sz="2400" b="1" dirty="0">
              <a:ea typeface="楷体" panose="02010609060101010101" pitchFamily="49" charset="-122"/>
            </a:endParaRPr>
          </a:p>
        </p:txBody>
      </p:sp>
      <p:sp>
        <p:nvSpPr>
          <p:cNvPr id="92163" name="AutoShape 4"/>
          <p:cNvSpPr/>
          <p:nvPr/>
        </p:nvSpPr>
        <p:spPr>
          <a:xfrm>
            <a:off x="611505" y="260350"/>
            <a:ext cx="1143000" cy="1396365"/>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b="1" dirty="0">
                <a:solidFill>
                  <a:srgbClr val="FF0000"/>
                </a:solidFill>
                <a:latin typeface="隶书" panose="02010509060101010101" pitchFamily="49" charset="-122"/>
                <a:ea typeface="隶书" panose="02010509060101010101" pitchFamily="49" charset="-122"/>
                <a:sym typeface="+mn-ea"/>
              </a:rPr>
              <a:t>理由四</a:t>
            </a:r>
          </a:p>
        </p:txBody>
      </p:sp>
    </p:spTree>
  </p:cSld>
  <p:clrMapOvr>
    <a:masterClrMapping/>
  </p:clrMapOvr>
  <p:transition spd="slow">
    <p:random/>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47790" y="397942"/>
            <a:ext cx="6342760" cy="1403350"/>
          </a:xfrm>
        </p:spPr>
        <p:txBody>
          <a:bodyPr/>
          <a:lstStyle/>
          <a:p>
            <a:pPr algn="ctr"/>
            <a:r>
              <a:rPr lang="zh-CN" altLang="en-US" sz="3200" dirty="0">
                <a:solidFill>
                  <a:srgbClr val="FFFF00"/>
                </a:solidFill>
              </a:rPr>
              <a:t>“高大上”之辨</a:t>
            </a:r>
            <a:endParaRPr lang="zh-CN" altLang="en-US" sz="3200" dirty="0"/>
          </a:p>
        </p:txBody>
      </p:sp>
      <p:sp>
        <p:nvSpPr>
          <p:cNvPr id="3" name="内容占位符 2"/>
          <p:cNvSpPr>
            <a:spLocks noGrp="1"/>
          </p:cNvSpPr>
          <p:nvPr>
            <p:ph idx="1"/>
          </p:nvPr>
        </p:nvSpPr>
        <p:spPr/>
        <p:txBody>
          <a:bodyPr/>
          <a:lstStyle/>
          <a:p>
            <a:pPr marL="0" indent="0">
              <a:lnSpc>
                <a:spcPct val="150000"/>
              </a:lnSpc>
              <a:buNone/>
            </a:pPr>
            <a:r>
              <a:rPr lang="zh-CN" altLang="en-US" sz="2000" b="1" dirty="0" smtClean="0">
                <a:sym typeface="+mn-ea"/>
              </a:rPr>
              <a:t>       要</a:t>
            </a:r>
            <a:r>
              <a:rPr lang="zh-CN" altLang="en-US" sz="2000" b="1" dirty="0">
                <a:sym typeface="+mn-ea"/>
              </a:rPr>
              <a:t>说课程改革迄今有什么标识性成就，不少教师依然认同</a:t>
            </a:r>
            <a:r>
              <a:rPr lang="en-US" altLang="zh-CN" sz="2000" b="1" dirty="0">
                <a:sym typeface="+mn-ea"/>
              </a:rPr>
              <a:t>“</a:t>
            </a:r>
            <a:r>
              <a:rPr lang="zh-CN" altLang="en-US" sz="2000" b="1" dirty="0">
                <a:latin typeface="宋体" panose="02010600030101010101" pitchFamily="2" charset="-122"/>
                <a:sym typeface="+mn-ea"/>
              </a:rPr>
              <a:t>以生活为基础，以学科知识为支撑</a:t>
            </a:r>
            <a:r>
              <a:rPr lang="en-US" altLang="zh-CN" sz="2000" b="1" dirty="0">
                <a:sym typeface="+mn-ea"/>
              </a:rPr>
              <a:t>”</a:t>
            </a:r>
            <a:r>
              <a:rPr lang="zh-CN" altLang="en-US" sz="2000" b="1" dirty="0">
                <a:sym typeface="+mn-ea"/>
              </a:rPr>
              <a:t>的理念</a:t>
            </a:r>
            <a:r>
              <a:rPr lang="zh-CN" altLang="en-US" sz="2000" b="1" dirty="0" smtClean="0">
                <a:sym typeface="+mn-ea"/>
              </a:rPr>
              <a:t>。但由此</a:t>
            </a:r>
            <a:r>
              <a:rPr lang="zh-CN" altLang="en-US" sz="2000" b="1" dirty="0" smtClean="0"/>
              <a:t>认为</a:t>
            </a:r>
            <a:r>
              <a:rPr lang="zh-CN" altLang="en-US" sz="2000" b="1" dirty="0" smtClean="0">
                <a:sym typeface="+mn-ea"/>
              </a:rPr>
              <a:t>我们</a:t>
            </a:r>
            <a:r>
              <a:rPr lang="zh-CN" altLang="en-US" sz="2000" b="1" dirty="0" smtClean="0"/>
              <a:t>阐述</a:t>
            </a:r>
            <a:r>
              <a:rPr lang="zh-CN" altLang="en-US" sz="2000" b="1" dirty="0"/>
              <a:t>核心</a:t>
            </a:r>
            <a:r>
              <a:rPr lang="zh-CN" altLang="en-US" sz="2000" b="1" dirty="0" smtClean="0"/>
              <a:t>素养的方式过于 “高大上”，意味着放弃了“生活化”，这</a:t>
            </a:r>
            <a:r>
              <a:rPr lang="zh-CN" altLang="en-US" sz="2000" b="1" dirty="0"/>
              <a:t>其实是个误判。</a:t>
            </a:r>
          </a:p>
          <a:p>
            <a:pPr marL="0" indent="0">
              <a:lnSpc>
                <a:spcPct val="150000"/>
              </a:lnSpc>
              <a:buNone/>
            </a:pPr>
            <a:r>
              <a:rPr lang="zh-CN" altLang="en-US" sz="2000" b="1" dirty="0" smtClean="0">
                <a:solidFill>
                  <a:srgbClr val="FF0000"/>
                </a:solidFill>
                <a:latin typeface="宋体" panose="02010600030101010101" pitchFamily="2" charset="-122"/>
              </a:rPr>
              <a:t>◆ </a:t>
            </a:r>
            <a:r>
              <a:rPr lang="zh-CN" altLang="en-US" sz="2000" b="1" dirty="0">
                <a:solidFill>
                  <a:srgbClr val="FFFF00"/>
                </a:solidFill>
              </a:rPr>
              <a:t>问题的实质并不在于我们的追求</a:t>
            </a:r>
            <a:r>
              <a:rPr lang="zh-CN" altLang="en-US" sz="2000" b="1" dirty="0" smtClean="0">
                <a:solidFill>
                  <a:srgbClr val="FFFF00"/>
                </a:solidFill>
              </a:rPr>
              <a:t>是否高大</a:t>
            </a:r>
            <a:r>
              <a:rPr lang="zh-CN" altLang="en-US" sz="2000" b="1" dirty="0">
                <a:solidFill>
                  <a:srgbClr val="FFFF00"/>
                </a:solidFill>
              </a:rPr>
              <a:t>上，而在于怎样</a:t>
            </a:r>
            <a:r>
              <a:rPr lang="zh-CN" altLang="en-US" sz="2000" b="1" dirty="0" smtClean="0">
                <a:solidFill>
                  <a:srgbClr val="FFFF00"/>
                </a:solidFill>
              </a:rPr>
              <a:t>把高大上的追求创造性转化为接地气的</a:t>
            </a:r>
            <a:r>
              <a:rPr lang="zh-CN" altLang="en-US" sz="2000" b="1" dirty="0">
                <a:solidFill>
                  <a:srgbClr val="FFFF00"/>
                </a:solidFill>
              </a:rPr>
              <a:t>议题，即遵循什么路径</a:t>
            </a:r>
            <a:r>
              <a:rPr lang="zh-CN" altLang="en-US" sz="2000" b="1" dirty="0" smtClean="0">
                <a:solidFill>
                  <a:srgbClr val="FFFF00"/>
                </a:solidFill>
              </a:rPr>
              <a:t>走向高大上的</a:t>
            </a:r>
            <a:r>
              <a:rPr lang="zh-CN" altLang="en-US" sz="2000" b="1" dirty="0">
                <a:solidFill>
                  <a:srgbClr val="FFFF00"/>
                </a:solidFill>
              </a:rPr>
              <a:t>素养。</a:t>
            </a:r>
          </a:p>
          <a:p>
            <a:pPr marL="0" indent="0">
              <a:buNone/>
            </a:pPr>
            <a:endParaRPr lang="zh-CN" altLang="en-US" dirty="0"/>
          </a:p>
        </p:txBody>
      </p:sp>
      <p:sp>
        <p:nvSpPr>
          <p:cNvPr id="4" name="AutoShape 4"/>
          <p:cNvSpPr/>
          <p:nvPr/>
        </p:nvSpPr>
        <p:spPr>
          <a:xfrm>
            <a:off x="683730" y="476795"/>
            <a:ext cx="1214437" cy="1144588"/>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chemeClr val="bg1"/>
                </a:solidFill>
                <a:latin typeface="Tahoma" panose="020B0604030504040204" pitchFamily="34" charset="0"/>
                <a:ea typeface="隶书" panose="02010509060101010101" pitchFamily="49" charset="-122"/>
              </a:rPr>
              <a:t>澄清</a:t>
            </a:r>
            <a:endParaRPr lang="zh-CN" altLang="en-US" sz="3200" dirty="0">
              <a:solidFill>
                <a:schemeClr val="bg1"/>
              </a:solidFill>
              <a:latin typeface="Tahoma" panose="020B0604030504040204" pitchFamily="34" charset="0"/>
              <a:ea typeface="隶书" panose="02010509060101010101" pitchFamily="49" charset="-122"/>
            </a:endParaRPr>
          </a:p>
        </p:txBody>
      </p:sp>
      <p:sp>
        <p:nvSpPr>
          <p:cNvPr id="5" name="文本框 4"/>
          <p:cNvSpPr txBox="1"/>
          <p:nvPr/>
        </p:nvSpPr>
        <p:spPr>
          <a:xfrm>
            <a:off x="1405255" y="5482650"/>
            <a:ext cx="7018321" cy="584775"/>
          </a:xfrm>
          <a:prstGeom prst="rect">
            <a:avLst/>
          </a:prstGeom>
          <a:noFill/>
          <a:ln w="38100">
            <a:solidFill>
              <a:srgbClr val="FFFF00"/>
            </a:solidFill>
          </a:ln>
        </p:spPr>
        <p:txBody>
          <a:bodyPr wrap="square" rtlCol="0">
            <a:spAutoFit/>
          </a:bodyPr>
          <a:lstStyle/>
          <a:p>
            <a:pPr algn="ctr">
              <a:lnSpc>
                <a:spcPct val="160000"/>
              </a:lnSpc>
            </a:pPr>
            <a:r>
              <a:rPr lang="zh-CN" altLang="en-US" sz="2000" b="1" dirty="0" smtClean="0">
                <a:solidFill>
                  <a:srgbClr val="00FF00"/>
                </a:solidFill>
                <a:latin typeface="楷体" panose="02010609060101010101" pitchFamily="49" charset="-122"/>
                <a:ea typeface="楷体" panose="02010609060101010101" pitchFamily="49" charset="-122"/>
              </a:rPr>
              <a:t>思考题：</a:t>
            </a:r>
            <a:r>
              <a:rPr lang="zh-CN" altLang="en-US" sz="2000" b="1" noProof="1" smtClean="0">
                <a:solidFill>
                  <a:srgbClr val="00FF00"/>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rPr>
              <a:t>“旗帜鲜明”与“不知不觉”</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extLst>
      <p:ext uri="{BB962C8B-B14F-4D97-AF65-F5344CB8AC3E}">
        <p14:creationId xmlns:p14="http://schemas.microsoft.com/office/powerpoint/2010/main" val="430133275"/>
      </p:ext>
    </p:extLst>
  </p:cSld>
  <p:clrMapOvr>
    <a:masterClrMapping/>
  </p:clrMapOvr>
  <p:transition spd="slow">
    <p:random/>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en-US" altLang="zh-CN" sz="3200">
                <a:solidFill>
                  <a:srgbClr val="FFFF00"/>
                </a:solidFill>
              </a:rPr>
              <a:t>“</a:t>
            </a:r>
            <a:r>
              <a:rPr lang="zh-CN" altLang="en-US" sz="3200">
                <a:solidFill>
                  <a:srgbClr val="FFFF00"/>
                </a:solidFill>
              </a:rPr>
              <a:t>活动型</a:t>
            </a:r>
            <a:r>
              <a:rPr lang="en-US" altLang="zh-CN" sz="3200">
                <a:solidFill>
                  <a:srgbClr val="FFFF00"/>
                </a:solidFill>
              </a:rPr>
              <a:t>”</a:t>
            </a:r>
            <a:r>
              <a:rPr lang="zh-CN" altLang="en-US" sz="3200">
                <a:solidFill>
                  <a:srgbClr val="FFFF00"/>
                </a:solidFill>
              </a:rPr>
              <a:t>与</a:t>
            </a:r>
            <a:r>
              <a:rPr lang="en-US" altLang="zh-CN" sz="3200">
                <a:solidFill>
                  <a:srgbClr val="FFFF00"/>
                </a:solidFill>
              </a:rPr>
              <a:t>“</a:t>
            </a:r>
            <a:r>
              <a:rPr lang="zh-CN" altLang="en-US" sz="3200">
                <a:solidFill>
                  <a:srgbClr val="FFFF00"/>
                </a:solidFill>
              </a:rPr>
              <a:t>生活化</a:t>
            </a:r>
            <a:r>
              <a:rPr lang="en-US" altLang="zh-CN" sz="3200">
                <a:solidFill>
                  <a:srgbClr val="FFFF00"/>
                </a:solidFill>
              </a:rPr>
              <a:t>”</a:t>
            </a:r>
          </a:p>
        </p:txBody>
      </p:sp>
      <p:sp>
        <p:nvSpPr>
          <p:cNvPr id="3" name="内容占位符 2"/>
          <p:cNvSpPr>
            <a:spLocks noGrp="1"/>
          </p:cNvSpPr>
          <p:nvPr>
            <p:ph idx="1"/>
          </p:nvPr>
        </p:nvSpPr>
        <p:spPr>
          <a:xfrm>
            <a:off x="1259771" y="1765300"/>
            <a:ext cx="7350830" cy="4996907"/>
          </a:xfrm>
        </p:spPr>
        <p:txBody>
          <a:bodyPr/>
          <a:lstStyle/>
          <a:p>
            <a:pPr eaLnBrk="1" hangingPunct="1">
              <a:lnSpc>
                <a:spcPct val="140000"/>
              </a:lnSpc>
            </a:pPr>
            <a:r>
              <a:rPr lang="zh-CN" altLang="en-US" sz="1800" b="1" dirty="0" smtClean="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所谓</a:t>
            </a:r>
            <a:r>
              <a:rPr lang="zh-CN" altLang="en-US" sz="1800" b="1" dirty="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生活化的教学，不仅在于如何改进内容的陈述方式（如推理的“直白”和结论的“僵硬”，过多从概念到概念的推导，不大关照学生当前的生活形态、话语环境和思维特点等等），而且在于如何注入启动思维、活跃思维的驱动力和牵引力。</a:t>
            </a:r>
          </a:p>
          <a:p>
            <a:pPr eaLnBrk="1" hangingPunct="1">
              <a:lnSpc>
                <a:spcPct val="140000"/>
              </a:lnSpc>
            </a:pPr>
            <a:r>
              <a:rPr lang="zh-CN" altLang="en-US" sz="1800" b="1" dirty="0" smtClean="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如果</a:t>
            </a:r>
            <a:r>
              <a:rPr lang="zh-CN" altLang="en-US" sz="1800" b="1" dirty="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说放下</a:t>
            </a:r>
            <a:r>
              <a:rPr lang="en-US" altLang="zh-CN" sz="1800" b="1" dirty="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a:t>
            </a:r>
            <a:r>
              <a:rPr lang="zh-CN" altLang="en-US" sz="1800" b="1" dirty="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高大上</a:t>
            </a:r>
            <a:r>
              <a:rPr lang="en-US" altLang="zh-CN" sz="1800" b="1" dirty="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a:t>
            </a:r>
            <a:r>
              <a:rPr lang="zh-CN" altLang="en-US" sz="1800" b="1" dirty="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的身段，才能表现课程引领的亲和力，走向</a:t>
            </a:r>
            <a:r>
              <a:rPr lang="en-US" altLang="zh-CN" sz="1800" b="1" dirty="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a:t>
            </a:r>
            <a:r>
              <a:rPr lang="zh-CN" altLang="en-US" sz="1800" b="1" dirty="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高大上</a:t>
            </a:r>
            <a:r>
              <a:rPr lang="en-US" altLang="zh-CN" sz="1800" b="1" dirty="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a:t>
            </a:r>
            <a:r>
              <a:rPr lang="zh-CN" altLang="en-US" sz="1800" b="1" dirty="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的境界、领略</a:t>
            </a:r>
            <a:r>
              <a:rPr lang="en-US" altLang="zh-CN" sz="1800" b="1" dirty="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a:t>
            </a:r>
            <a:r>
              <a:rPr lang="zh-CN" altLang="en-US" sz="1800" b="1" dirty="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高大上</a:t>
            </a:r>
            <a:r>
              <a:rPr lang="en-US" altLang="zh-CN" sz="1800" b="1" dirty="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a:t>
            </a:r>
            <a:r>
              <a:rPr lang="zh-CN" altLang="en-US" sz="1800" b="1" dirty="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的风采、感受</a:t>
            </a:r>
            <a:r>
              <a:rPr lang="en-US" altLang="zh-CN" sz="1800" b="1" dirty="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a:t>
            </a:r>
            <a:r>
              <a:rPr lang="zh-CN" altLang="en-US" sz="1800" b="1" dirty="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高大上</a:t>
            </a:r>
            <a:r>
              <a:rPr lang="en-US" altLang="zh-CN" sz="1800" b="1" dirty="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a:t>
            </a:r>
            <a:r>
              <a:rPr lang="zh-CN" altLang="en-US" sz="1800" b="1" dirty="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的温度，那么唯有活动型课程实施的生成空间，才能使道德楷模、理论概念见诸凡人小事、见诸普通人的生活，才能常见常新地讲好身边的故事、传递身边的感动</a:t>
            </a:r>
            <a:r>
              <a:rPr lang="en-US" altLang="zh-CN" sz="1800" b="1" dirty="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a:t>
            </a:r>
            <a:r>
              <a:rPr lang="zh-CN" altLang="en-US" sz="1800" b="1" dirty="0">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那才是真正意义的生活回归。</a:t>
            </a:r>
            <a:endParaRPr lang="zh-CN" altLang="en-US" sz="1800" b="1" strike="noStrike" noProof="1">
              <a:solidFill>
                <a:schemeClr val="tx1"/>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endParaRPr>
          </a:p>
          <a:p>
            <a:pPr marL="0" indent="0">
              <a:buNone/>
            </a:pPr>
            <a:r>
              <a:rPr lang="zh-CN" altLang="en-US" sz="1800" b="1" dirty="0">
                <a:solidFill>
                  <a:srgbClr val="FF0000"/>
                </a:solidFill>
                <a:latin typeface="宋体" panose="02010600030101010101" pitchFamily="2" charset="-122"/>
                <a:sym typeface="+mn-ea"/>
              </a:rPr>
              <a:t>◆  </a:t>
            </a:r>
            <a:r>
              <a:rPr lang="zh-CN" altLang="en-US" sz="1800" b="1" dirty="0">
                <a:solidFill>
                  <a:srgbClr val="FFFF00"/>
                </a:solidFill>
                <a:sym typeface="+mn-ea"/>
              </a:rPr>
              <a:t>唯其</a:t>
            </a:r>
            <a:r>
              <a:rPr lang="en-US" altLang="zh-CN" sz="1800" b="1" dirty="0">
                <a:solidFill>
                  <a:srgbClr val="FF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a:t>
            </a:r>
            <a:r>
              <a:rPr lang="zh-CN" altLang="en-US" sz="1800" b="1" dirty="0">
                <a:solidFill>
                  <a:srgbClr val="FF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生活化</a:t>
            </a:r>
            <a:r>
              <a:rPr lang="en-US" altLang="zh-CN" sz="1800" b="1" dirty="0">
                <a:solidFill>
                  <a:srgbClr val="FF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a:t>
            </a:r>
            <a:r>
              <a:rPr lang="zh-CN" altLang="en-US" sz="1800" b="1" dirty="0">
                <a:solidFill>
                  <a:srgbClr val="FF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，更需</a:t>
            </a:r>
            <a:r>
              <a:rPr lang="en-US" altLang="zh-CN" sz="1800" b="1" dirty="0">
                <a:solidFill>
                  <a:srgbClr val="FF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a:t>
            </a:r>
            <a:r>
              <a:rPr lang="zh-CN" altLang="en-US" sz="1800" b="1" dirty="0">
                <a:solidFill>
                  <a:srgbClr val="FF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活动型</a:t>
            </a:r>
            <a:r>
              <a:rPr lang="en-US" altLang="zh-CN" sz="1800" b="1" dirty="0">
                <a:solidFill>
                  <a:srgbClr val="FF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a:t>
            </a:r>
            <a:r>
              <a:rPr lang="zh-CN" altLang="en-US" sz="1800" b="1" dirty="0">
                <a:solidFill>
                  <a:srgbClr val="FF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；唯有</a:t>
            </a:r>
            <a:r>
              <a:rPr lang="en-US" altLang="zh-CN" sz="1800" b="1" dirty="0">
                <a:solidFill>
                  <a:srgbClr val="FF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a:t>
            </a:r>
            <a:r>
              <a:rPr lang="zh-CN" altLang="en-US" sz="1800" b="1" dirty="0">
                <a:solidFill>
                  <a:srgbClr val="FF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活动型</a:t>
            </a:r>
            <a:r>
              <a:rPr lang="en-US" altLang="zh-CN" sz="1800" b="1" dirty="0">
                <a:solidFill>
                  <a:srgbClr val="FF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a:t>
            </a:r>
            <a:r>
              <a:rPr lang="zh-CN" altLang="en-US" sz="1800" b="1" dirty="0">
                <a:solidFill>
                  <a:srgbClr val="FF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，才能</a:t>
            </a:r>
            <a:r>
              <a:rPr lang="en-US" altLang="zh-CN" sz="1800" b="1" dirty="0">
                <a:solidFill>
                  <a:srgbClr val="FF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a:t>
            </a:r>
            <a:r>
              <a:rPr lang="zh-CN" altLang="en-US" sz="1800" b="1" dirty="0">
                <a:solidFill>
                  <a:srgbClr val="FF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生活化</a:t>
            </a:r>
            <a:r>
              <a:rPr lang="en-US" altLang="zh-CN" sz="1800" b="1" dirty="0">
                <a:solidFill>
                  <a:srgbClr val="FF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a:t>
            </a:r>
            <a:r>
              <a:rPr lang="zh-CN" altLang="en-US" sz="1800" b="1" dirty="0">
                <a:solidFill>
                  <a:srgbClr val="FF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a:t>
            </a:r>
          </a:p>
        </p:txBody>
      </p:sp>
      <p:sp>
        <p:nvSpPr>
          <p:cNvPr id="94210" name="AutoShape 4"/>
          <p:cNvSpPr/>
          <p:nvPr/>
        </p:nvSpPr>
        <p:spPr>
          <a:xfrm>
            <a:off x="611188" y="333375"/>
            <a:ext cx="1214437" cy="1144588"/>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点评</a:t>
            </a:r>
          </a:p>
        </p:txBody>
      </p:sp>
      <p:sp>
        <p:nvSpPr>
          <p:cNvPr id="5" name="文本框 4"/>
          <p:cNvSpPr txBox="1"/>
          <p:nvPr/>
        </p:nvSpPr>
        <p:spPr>
          <a:xfrm>
            <a:off x="1426025" y="5949175"/>
            <a:ext cx="7018321" cy="523220"/>
          </a:xfrm>
          <a:prstGeom prst="rect">
            <a:avLst/>
          </a:prstGeom>
          <a:noFill/>
          <a:ln w="28575">
            <a:solidFill>
              <a:srgbClr val="FFFF00"/>
            </a:solidFill>
          </a:ln>
        </p:spPr>
        <p:txBody>
          <a:bodyPr wrap="square" rtlCol="0">
            <a:spAutoFit/>
          </a:bodyPr>
          <a:lstStyle/>
          <a:p>
            <a:pPr algn="ctr">
              <a:lnSpc>
                <a:spcPct val="140000"/>
              </a:lnSpc>
            </a:pPr>
            <a:r>
              <a:rPr lang="zh-CN" altLang="en-US" sz="2000" b="1" dirty="0" smtClean="0">
                <a:solidFill>
                  <a:srgbClr val="00FF00"/>
                </a:solidFill>
                <a:latin typeface="楷体" panose="02010609060101010101" pitchFamily="49" charset="-122"/>
                <a:ea typeface="楷体" panose="02010609060101010101" pitchFamily="49" charset="-122"/>
              </a:rPr>
              <a:t>思考题：</a:t>
            </a:r>
            <a:r>
              <a:rPr lang="en-US" altLang="zh-CN" sz="2000" b="1" noProof="1">
                <a:solidFill>
                  <a:srgbClr val="00FF00"/>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rPr>
              <a:t> </a:t>
            </a:r>
            <a:r>
              <a:rPr lang="zh-CN" altLang="en-US" sz="2000" b="1" noProof="1" smtClean="0">
                <a:solidFill>
                  <a:srgbClr val="00FF00"/>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rPr>
              <a:t>既不</a:t>
            </a:r>
            <a:r>
              <a:rPr lang="zh-CN" altLang="en-US" sz="2000" b="1" noProof="1">
                <a:solidFill>
                  <a:srgbClr val="00FF00"/>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rPr>
              <a:t>输理，也不</a:t>
            </a:r>
            <a:r>
              <a:rPr lang="zh-CN" altLang="en-US" sz="2000" b="1" noProof="1" smtClean="0">
                <a:solidFill>
                  <a:srgbClr val="00FF00"/>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rPr>
              <a:t>掉价</a:t>
            </a:r>
            <a:r>
              <a:rPr lang="zh-CN" altLang="en-US" sz="2000" b="1" dirty="0" smtClean="0">
                <a:solidFill>
                  <a:srgbClr val="00FF00"/>
                </a:solidFill>
                <a:latin typeface="楷体" panose="02010609060101010101" pitchFamily="49" charset="-122"/>
                <a:ea typeface="楷体" panose="02010609060101010101" pitchFamily="49" charset="-122"/>
              </a:rPr>
              <a:t> </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cSld>
  <p:clrMapOvr>
    <a:masterClrMapping/>
  </p:clrMapOvr>
  <p:transition spd="slow">
    <p:random/>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p:cNvSpPr>
          <p:nvPr>
            <p:ph type="title"/>
          </p:nvPr>
        </p:nvSpPr>
        <p:spPr>
          <a:xfrm>
            <a:off x="323705" y="379095"/>
            <a:ext cx="8362950" cy="1331595"/>
          </a:xfrm>
        </p:spPr>
        <p:txBody>
          <a:bodyPr wrap="square" lIns="91440" tIns="45720" rIns="91440" bIns="45720" anchor="ctr"/>
          <a:lstStyle/>
          <a:p>
            <a:pPr algn="ctr"/>
            <a:r>
              <a:rPr lang="en-US" altLang="zh-CN" sz="3200" dirty="0" smtClean="0">
                <a:solidFill>
                  <a:srgbClr val="00FF00"/>
                </a:solidFill>
                <a:effectLst>
                  <a:outerShdw blurRad="38100" dist="25400" dir="5400000" algn="ctr" rotWithShape="0">
                    <a:srgbClr val="6E747A">
                      <a:alpha val="43000"/>
                    </a:srgbClr>
                  </a:outerShdw>
                </a:effectLst>
                <a:latin typeface="宋体" panose="02010600030101010101" pitchFamily="2" charset="-122"/>
              </a:rPr>
              <a:t>3</a:t>
            </a:r>
            <a:r>
              <a:rPr lang="zh-CN" altLang="en-US" sz="3200" dirty="0" smtClean="0">
                <a:solidFill>
                  <a:srgbClr val="00FF00"/>
                </a:solidFill>
                <a:effectLst>
                  <a:outerShdw blurRad="38100" dist="25400" dir="5400000" algn="ctr" rotWithShape="0">
                    <a:srgbClr val="6E747A">
                      <a:alpha val="43000"/>
                    </a:srgbClr>
                  </a:outerShdw>
                </a:effectLst>
                <a:latin typeface="宋体" panose="02010600030101010101" pitchFamily="2" charset="-122"/>
              </a:rPr>
              <a:t>、如何打造活动型学科课程？</a:t>
            </a:r>
            <a:endParaRPr lang="zh-CN" altLang="en-US" sz="3200" dirty="0">
              <a:solidFill>
                <a:srgbClr val="00FF00"/>
              </a:solidFill>
              <a:effectLst>
                <a:outerShdw blurRad="38100" dist="25400" dir="5400000" algn="ctr" rotWithShape="0">
                  <a:srgbClr val="6E747A">
                    <a:alpha val="43000"/>
                  </a:srgbClr>
                </a:outerShdw>
              </a:effectLst>
              <a:latin typeface="宋体" panose="02010600030101010101" pitchFamily="2" charset="-122"/>
            </a:endParaRPr>
          </a:p>
        </p:txBody>
      </p:sp>
      <p:sp>
        <p:nvSpPr>
          <p:cNvPr id="95234" name="Rectangle 3"/>
          <p:cNvSpPr>
            <a:spLocks noGrp="1"/>
          </p:cNvSpPr>
          <p:nvPr>
            <p:ph idx="1"/>
          </p:nvPr>
        </p:nvSpPr>
        <p:spPr>
          <a:xfrm>
            <a:off x="827405" y="1916430"/>
            <a:ext cx="7557770" cy="4166870"/>
          </a:xfrm>
        </p:spPr>
        <p:txBody>
          <a:bodyPr wrap="square" lIns="91440" tIns="45720" rIns="91440" bIns="45720" anchor="t"/>
          <a:lstStyle/>
          <a:p>
            <a:pPr>
              <a:lnSpc>
                <a:spcPct val="150000"/>
              </a:lnSpc>
              <a:buNone/>
            </a:pPr>
            <a:r>
              <a:rPr lang="zh-CN" altLang="en-US" sz="2400" b="1" dirty="0"/>
              <a:t>            相对于理念层面的论证，操作层面的</a:t>
            </a:r>
            <a:r>
              <a:rPr lang="zh-CN" altLang="en-US" sz="2400" b="1" dirty="0">
                <a:sym typeface="+mn-ea"/>
              </a:rPr>
              <a:t>举措</a:t>
            </a:r>
            <a:r>
              <a:rPr lang="zh-CN" altLang="en-US" sz="2400" b="1" dirty="0"/>
              <a:t>更具挑战性。</a:t>
            </a:r>
            <a:r>
              <a:rPr lang="en-US" altLang="zh-CN" sz="2400" b="1" dirty="0"/>
              <a:t> 根据我们的构想，打造活动型课程的</a:t>
            </a:r>
            <a:r>
              <a:rPr lang="zh-CN" altLang="en-US" sz="2400" b="1" dirty="0"/>
              <a:t>思路贯穿</a:t>
            </a:r>
            <a:r>
              <a:rPr lang="en-US" altLang="zh-CN" sz="2400" b="1" dirty="0"/>
              <a:t>课标的所有环节</a:t>
            </a:r>
            <a:r>
              <a:rPr lang="zh-CN" altLang="en-US" sz="2400" b="1" dirty="0"/>
              <a:t>，环环相扣。其中，</a:t>
            </a:r>
            <a:r>
              <a:rPr lang="zh-CN" altLang="en-US" sz="2400" b="1" dirty="0">
                <a:sym typeface="宋体" panose="02010600030101010101" pitchFamily="2" charset="-122"/>
              </a:rPr>
              <a:t>课程内容的呈现是</a:t>
            </a:r>
            <a:r>
              <a:rPr lang="zh-CN" altLang="en-US" sz="2400" b="1" dirty="0">
                <a:solidFill>
                  <a:srgbClr val="FFFF00"/>
                </a:solidFill>
                <a:sym typeface="宋体" panose="02010600030101010101" pitchFamily="2" charset="-122"/>
              </a:rPr>
              <a:t>基础环节，</a:t>
            </a:r>
            <a:r>
              <a:rPr lang="zh-CN" altLang="en-US" sz="2400" b="1" dirty="0"/>
              <a:t>课程实施的建议是</a:t>
            </a:r>
            <a:r>
              <a:rPr lang="zh-CN" altLang="en-US" sz="2400" b="1" dirty="0">
                <a:solidFill>
                  <a:srgbClr val="FFFF00"/>
                </a:solidFill>
              </a:rPr>
              <a:t>主体环节，</a:t>
            </a:r>
            <a:r>
              <a:rPr lang="zh-CN" altLang="en-US" sz="2400" b="1" dirty="0"/>
              <a:t>课程评价的保障，是</a:t>
            </a:r>
            <a:r>
              <a:rPr lang="zh-CN" altLang="en-US" sz="2400" b="1" dirty="0">
                <a:solidFill>
                  <a:srgbClr val="FFFF00"/>
                </a:solidFill>
              </a:rPr>
              <a:t>关键环节</a:t>
            </a:r>
            <a:r>
              <a:rPr lang="zh-CN" altLang="en-US" sz="2400" b="1" dirty="0"/>
              <a:t>。</a:t>
            </a:r>
          </a:p>
        </p:txBody>
      </p:sp>
    </p:spTree>
  </p:cSld>
  <p:clrMapOvr>
    <a:masterClrMapping/>
  </p:clrMapOvr>
  <p:transition spd="slow">
    <p:random/>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标题 1"/>
          <p:cNvSpPr>
            <a:spLocks noGrp="1"/>
          </p:cNvSpPr>
          <p:nvPr>
            <p:ph type="title"/>
          </p:nvPr>
        </p:nvSpPr>
        <p:spPr>
          <a:xfrm>
            <a:off x="1957388" y="304800"/>
            <a:ext cx="5946775" cy="1450975"/>
          </a:xfrm>
        </p:spPr>
        <p:txBody>
          <a:bodyPr wrap="square" lIns="91440" tIns="45720" rIns="91440" bIns="45720" anchor="ctr"/>
          <a:lstStyle/>
          <a:p>
            <a:pPr algn="ctr"/>
            <a:r>
              <a:rPr lang="zh-CN" altLang="en-US" sz="3200" dirty="0">
                <a:solidFill>
                  <a:srgbClr val="FFFF00"/>
                </a:solidFill>
              </a:rPr>
              <a:t>见之于</a:t>
            </a:r>
            <a:r>
              <a:rPr lang="en-US" altLang="zh-CN" sz="3200" dirty="0">
                <a:solidFill>
                  <a:srgbClr val="FFFF00"/>
                </a:solidFill>
              </a:rPr>
              <a:t>“</a:t>
            </a:r>
            <a:r>
              <a:rPr lang="zh-CN" altLang="en-US" sz="3200" dirty="0">
                <a:solidFill>
                  <a:srgbClr val="FFFF00"/>
                </a:solidFill>
              </a:rPr>
              <a:t>教学提示</a:t>
            </a:r>
            <a:r>
              <a:rPr lang="en-US" altLang="zh-CN" sz="3200" dirty="0">
                <a:solidFill>
                  <a:srgbClr val="FFFF00"/>
                </a:solidFill>
              </a:rPr>
              <a:t>”</a:t>
            </a:r>
            <a:r>
              <a:rPr lang="zh-CN" altLang="en-US" sz="3200" dirty="0" smtClean="0">
                <a:solidFill>
                  <a:srgbClr val="FFFF00"/>
                </a:solidFill>
              </a:rPr>
              <a:t>的立意</a:t>
            </a:r>
            <a:endParaRPr lang="zh-CN" altLang="en-US" sz="3200" dirty="0">
              <a:solidFill>
                <a:srgbClr val="FFFF00"/>
              </a:solidFill>
            </a:endParaRPr>
          </a:p>
        </p:txBody>
      </p:sp>
      <p:sp>
        <p:nvSpPr>
          <p:cNvPr id="96258" name="内容占位符 2"/>
          <p:cNvSpPr>
            <a:spLocks noGrp="1"/>
          </p:cNvSpPr>
          <p:nvPr>
            <p:ph idx="1"/>
          </p:nvPr>
        </p:nvSpPr>
        <p:spPr>
          <a:xfrm>
            <a:off x="1405255" y="1961515"/>
            <a:ext cx="6684010" cy="4105910"/>
          </a:xfrm>
        </p:spPr>
        <p:txBody>
          <a:bodyPr wrap="square" lIns="91440" tIns="45720" rIns="91440" bIns="45720" anchor="t"/>
          <a:lstStyle/>
          <a:p>
            <a:pPr marL="0" indent="0">
              <a:lnSpc>
                <a:spcPct val="190000"/>
              </a:lnSpc>
              <a:buNone/>
            </a:pPr>
            <a:r>
              <a:rPr lang="en-US" altLang="zh-CN" sz="1800" dirty="0"/>
              <a:t>        </a:t>
            </a:r>
            <a:r>
              <a:rPr lang="en-US" altLang="zh-CN" sz="2000" dirty="0"/>
              <a:t> </a:t>
            </a:r>
            <a:r>
              <a:rPr lang="zh-CN" altLang="en-US" sz="2400" b="1" dirty="0"/>
              <a:t>作为呈现课程内容的题中应有之义，</a:t>
            </a:r>
            <a:r>
              <a:rPr lang="en-US" altLang="zh-CN" sz="2400" b="1" dirty="0"/>
              <a:t>“</a:t>
            </a:r>
            <a:r>
              <a:rPr lang="zh-CN" altLang="en-US" sz="2400" b="1" dirty="0">
                <a:sym typeface="+mn-ea"/>
              </a:rPr>
              <a:t>教学提示</a:t>
            </a:r>
            <a:r>
              <a:rPr lang="en-US" altLang="zh-CN" sz="2400" b="1" dirty="0">
                <a:sym typeface="+mn-ea"/>
              </a:rPr>
              <a:t>”</a:t>
            </a:r>
            <a:r>
              <a:rPr lang="zh-CN" altLang="en-US" sz="2400" b="1" dirty="0"/>
              <a:t>是不可或缺的环节。它以“议题”为纽带，使</a:t>
            </a:r>
            <a:r>
              <a:rPr lang="zh-CN" altLang="en-US" sz="2400" b="1" dirty="0" smtClean="0"/>
              <a:t>“内容要求”</a:t>
            </a:r>
            <a:r>
              <a:rPr lang="zh-CN" altLang="en-US" sz="2400" b="1" dirty="0"/>
              <a:t>的知识性提示与相关活动建议的提示有机地结合起来，从而在呈现方式上为活动型学科课程的课程框架勾画出了基本轮廓。</a:t>
            </a:r>
          </a:p>
        </p:txBody>
      </p:sp>
      <p:sp>
        <p:nvSpPr>
          <p:cNvPr id="96259" name="AutoShape 4"/>
          <p:cNvSpPr/>
          <p:nvPr/>
        </p:nvSpPr>
        <p:spPr>
          <a:xfrm>
            <a:off x="448310" y="304800"/>
            <a:ext cx="1179195" cy="1377315"/>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rgbClr val="FF0000"/>
                </a:solidFill>
                <a:latin typeface="Tahoma" panose="020B0604030504040204" pitchFamily="34" charset="0"/>
                <a:ea typeface="隶书" panose="02010509060101010101" pitchFamily="49" charset="-122"/>
              </a:rPr>
              <a:t>点拨一</a:t>
            </a:r>
          </a:p>
        </p:txBody>
      </p:sp>
      <p:sp>
        <p:nvSpPr>
          <p:cNvPr id="5" name="文本框 4"/>
          <p:cNvSpPr txBox="1"/>
          <p:nvPr/>
        </p:nvSpPr>
        <p:spPr>
          <a:xfrm>
            <a:off x="1405255" y="5482650"/>
            <a:ext cx="7018321" cy="584775"/>
          </a:xfrm>
          <a:prstGeom prst="rect">
            <a:avLst/>
          </a:prstGeom>
          <a:noFill/>
          <a:ln w="38100">
            <a:solidFill>
              <a:srgbClr val="FFFF00"/>
            </a:solidFill>
          </a:ln>
        </p:spPr>
        <p:txBody>
          <a:bodyPr wrap="square" rtlCol="0">
            <a:spAutoFit/>
          </a:bodyPr>
          <a:lstStyle/>
          <a:p>
            <a:pPr algn="ctr">
              <a:lnSpc>
                <a:spcPct val="160000"/>
              </a:lnSpc>
            </a:pPr>
            <a:r>
              <a:rPr lang="zh-CN" altLang="en-US" sz="2000" b="1" dirty="0" smtClean="0">
                <a:solidFill>
                  <a:srgbClr val="00FF00"/>
                </a:solidFill>
                <a:latin typeface="楷体" panose="02010609060101010101" pitchFamily="49" charset="-122"/>
                <a:ea typeface="楷体" panose="02010609060101010101" pitchFamily="49" charset="-122"/>
              </a:rPr>
              <a:t>思考题：怎样</a:t>
            </a:r>
            <a:r>
              <a:rPr lang="zh-CN" altLang="en-US" sz="2000" b="1" noProof="1" smtClean="0">
                <a:solidFill>
                  <a:srgbClr val="00FF00"/>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rPr>
              <a:t>“序列化”“结构化”</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cSld>
  <p:clrMapOvr>
    <a:masterClrMapping/>
  </p:clrMapOvr>
  <p:transition spd="slow">
    <p:random/>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标题 103425"/>
          <p:cNvSpPr>
            <a:spLocks noGrp="1"/>
          </p:cNvSpPr>
          <p:nvPr>
            <p:ph type="title"/>
          </p:nvPr>
        </p:nvSpPr>
        <p:spPr>
          <a:xfrm>
            <a:off x="900113" y="692150"/>
            <a:ext cx="7831137" cy="1360488"/>
          </a:xfrm>
        </p:spPr>
        <p:txBody>
          <a:bodyPr wrap="square" lIns="91440" tIns="45720" rIns="91440" bIns="45720" anchor="ctr"/>
          <a:lstStyle/>
          <a:p>
            <a:pPr algn="ctr"/>
            <a:r>
              <a:rPr lang="zh-CN" altLang="en-US" sz="3200" dirty="0">
                <a:solidFill>
                  <a:srgbClr val="FFFF00"/>
                </a:solidFill>
                <a:latin typeface="宋体" panose="02010600030101010101" pitchFamily="2" charset="-122"/>
                <a:ea typeface="宋体" panose="02010600030101010101" pitchFamily="2" charset="-122"/>
              </a:rPr>
              <a:t>见之于</a:t>
            </a:r>
            <a:r>
              <a:rPr lang="en-US" altLang="zh-CN" sz="3200" dirty="0">
                <a:solidFill>
                  <a:srgbClr val="FFFF00"/>
                </a:solidFill>
                <a:latin typeface="宋体" panose="02010600030101010101" pitchFamily="2" charset="-122"/>
                <a:ea typeface="宋体" panose="02010600030101010101" pitchFamily="2" charset="-122"/>
              </a:rPr>
              <a:t>“</a:t>
            </a:r>
            <a:r>
              <a:rPr lang="zh-CN" altLang="en-US" sz="3200" dirty="0">
                <a:solidFill>
                  <a:srgbClr val="FFFF00"/>
                </a:solidFill>
                <a:latin typeface="宋体" panose="02010600030101010101" pitchFamily="2" charset="-122"/>
                <a:ea typeface="宋体" panose="02010600030101010101" pitchFamily="2" charset="-122"/>
              </a:rPr>
              <a:t>活动型</a:t>
            </a:r>
            <a:r>
              <a:rPr lang="en-US" altLang="zh-CN" sz="3200" dirty="0">
                <a:solidFill>
                  <a:srgbClr val="FFFF00"/>
                </a:solidFill>
                <a:latin typeface="宋体" panose="02010600030101010101" pitchFamily="2" charset="-122"/>
                <a:ea typeface="宋体" panose="02010600030101010101" pitchFamily="2" charset="-122"/>
              </a:rPr>
              <a:t>”</a:t>
            </a:r>
            <a:r>
              <a:rPr lang="zh-CN" altLang="en-US" sz="3200" dirty="0">
                <a:solidFill>
                  <a:srgbClr val="FFFF00"/>
                </a:solidFill>
                <a:latin typeface="宋体" panose="02010600030101010101" pitchFamily="2" charset="-122"/>
                <a:ea typeface="宋体" panose="02010600030101010101" pitchFamily="2" charset="-122"/>
              </a:rPr>
              <a:t>的</a:t>
            </a:r>
            <a:r>
              <a:rPr lang="zh-CN" altLang="en-US" sz="3200" dirty="0">
                <a:solidFill>
                  <a:srgbClr val="FFFF00"/>
                </a:solidFill>
                <a:latin typeface="宋体" panose="02010600030101010101" pitchFamily="2" charset="-122"/>
                <a:ea typeface="宋体" panose="02010600030101010101" pitchFamily="2" charset="-122"/>
                <a:sym typeface="+mn-ea"/>
              </a:rPr>
              <a:t>教学设计</a:t>
            </a:r>
            <a:r>
              <a:rPr lang="zh-CN" altLang="en-US" sz="3200" dirty="0">
                <a:latin typeface="宋体" panose="02010600030101010101" pitchFamily="2" charset="-122"/>
                <a:ea typeface="宋体" panose="02010600030101010101" pitchFamily="2" charset="-122"/>
              </a:rPr>
              <a:t/>
            </a:r>
            <a:br>
              <a:rPr lang="zh-CN" altLang="en-US" sz="3200" dirty="0">
                <a:latin typeface="宋体" panose="02010600030101010101" pitchFamily="2" charset="-122"/>
                <a:ea typeface="宋体" panose="02010600030101010101" pitchFamily="2" charset="-122"/>
              </a:rPr>
            </a:br>
            <a:endParaRPr lang="zh-CN" altLang="en-US" sz="3200" dirty="0">
              <a:latin typeface="宋体" panose="02010600030101010101" pitchFamily="2" charset="-122"/>
              <a:ea typeface="宋体" panose="02010600030101010101" pitchFamily="2" charset="-122"/>
            </a:endParaRPr>
          </a:p>
        </p:txBody>
      </p:sp>
      <p:sp>
        <p:nvSpPr>
          <p:cNvPr id="100354" name="文本占位符 103426"/>
          <p:cNvSpPr>
            <a:spLocks noGrp="1"/>
          </p:cNvSpPr>
          <p:nvPr>
            <p:ph idx="1"/>
          </p:nvPr>
        </p:nvSpPr>
        <p:spPr/>
        <p:txBody>
          <a:bodyPr wrap="square" lIns="91440" tIns="45720" rIns="91440" bIns="45720" anchor="t"/>
          <a:lstStyle/>
          <a:p>
            <a:pPr marL="1905" indent="-344805">
              <a:lnSpc>
                <a:spcPct val="150000"/>
              </a:lnSpc>
              <a:buNone/>
            </a:pPr>
            <a:r>
              <a:rPr lang="en-US" altLang="zh-CN" sz="2800" dirty="0"/>
              <a:t>      </a:t>
            </a:r>
            <a:r>
              <a:rPr lang="en-US" altLang="zh-CN" sz="2000" b="1" dirty="0"/>
              <a:t>教学设计应以适合活动型学科课程实施为着力点，力求让学生主动体验探究过程、获得社会实践经历。为此，特别建议围绕议题展开活动设计，应包括提示学生思考问题的情境和路径、运用资料的方法、共同探究的策略，并提供表达和解释的机会。这种活动设计将贯穿课程实施的始终，从而使活动成为承载内容目标的基本方式。</a:t>
            </a:r>
          </a:p>
        </p:txBody>
      </p:sp>
      <p:sp>
        <p:nvSpPr>
          <p:cNvPr id="100355" name="AutoShape 4"/>
          <p:cNvSpPr/>
          <p:nvPr/>
        </p:nvSpPr>
        <p:spPr>
          <a:xfrm>
            <a:off x="350520" y="236855"/>
            <a:ext cx="1475105" cy="159004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rgbClr val="FF0000"/>
                </a:solidFill>
                <a:latin typeface="Tahoma" panose="020B0604030504040204" pitchFamily="34" charset="0"/>
                <a:ea typeface="隶书" panose="02010509060101010101" pitchFamily="49" charset="-122"/>
              </a:rPr>
              <a:t>点拨二</a:t>
            </a:r>
          </a:p>
        </p:txBody>
      </p:sp>
      <p:sp>
        <p:nvSpPr>
          <p:cNvPr id="5" name="文本框 4"/>
          <p:cNvSpPr txBox="1"/>
          <p:nvPr/>
        </p:nvSpPr>
        <p:spPr>
          <a:xfrm>
            <a:off x="1475785" y="5227859"/>
            <a:ext cx="7018321" cy="584775"/>
          </a:xfrm>
          <a:prstGeom prst="rect">
            <a:avLst/>
          </a:prstGeom>
          <a:noFill/>
          <a:ln w="38100">
            <a:solidFill>
              <a:srgbClr val="FFFF00"/>
            </a:solidFill>
          </a:ln>
        </p:spPr>
        <p:txBody>
          <a:bodyPr wrap="square" rtlCol="0">
            <a:spAutoFit/>
          </a:bodyPr>
          <a:lstStyle/>
          <a:p>
            <a:pPr algn="ctr">
              <a:lnSpc>
                <a:spcPct val="160000"/>
              </a:lnSpc>
            </a:pPr>
            <a:r>
              <a:rPr lang="zh-CN" altLang="en-US" sz="2000" b="1" dirty="0" smtClean="0">
                <a:solidFill>
                  <a:srgbClr val="00FF00"/>
                </a:solidFill>
                <a:latin typeface="楷体" panose="02010609060101010101" pitchFamily="49" charset="-122"/>
                <a:ea typeface="楷体" panose="02010609060101010101" pitchFamily="49" charset="-122"/>
              </a:rPr>
              <a:t>思考题：如何与主流媒体同频共振</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cSld>
  <p:clrMapOvr>
    <a:masterClrMapping/>
  </p:clrMapOvr>
  <p:transition spd="slow">
    <p:random/>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94" name="文本框 252993"/>
          <p:cNvSpPr txBox="1"/>
          <p:nvPr/>
        </p:nvSpPr>
        <p:spPr>
          <a:xfrm>
            <a:off x="1763713" y="3213100"/>
            <a:ext cx="576262" cy="2016125"/>
          </a:xfrm>
          <a:prstGeom prst="rect">
            <a:avLst/>
          </a:prstGeom>
          <a:solidFill>
            <a:schemeClr val="bg2"/>
          </a:solidFill>
          <a:ln w="9525" cap="flat" cmpd="sng">
            <a:solidFill>
              <a:srgbClr val="CCCC00"/>
            </a:solidFill>
            <a:prstDash val="solid"/>
            <a:miter/>
            <a:headEnd type="none" w="med" len="med"/>
            <a:tailEnd type="none" w="med" len="med"/>
          </a:ln>
        </p:spPr>
        <p:txBody>
          <a:bodyPr vert="eaVert" anchor="t"/>
          <a:lstStyle/>
          <a:p>
            <a:pPr lvl="0" indent="0" algn="ctr"/>
            <a:r>
              <a:rPr lang="zh-CN" altLang="en-US" sz="2400" dirty="0">
                <a:latin typeface="Times New Roman" panose="02020603050405020304" pitchFamily="18" charset="0"/>
                <a:ea typeface="黑体" panose="02010609060101010101" pitchFamily="49" charset="-122"/>
              </a:rPr>
              <a:t>活动议题</a:t>
            </a:r>
            <a:endParaRPr lang="zh-CN" altLang="en-US" sz="2400" dirty="0">
              <a:latin typeface="Arial" panose="020B0604020202020204" pitchFamily="34" charset="0"/>
              <a:ea typeface="黑体" panose="02010609060101010101" pitchFamily="49" charset="-122"/>
            </a:endParaRPr>
          </a:p>
        </p:txBody>
      </p:sp>
      <p:grpSp>
        <p:nvGrpSpPr>
          <p:cNvPr id="253013" name="组合 253012"/>
          <p:cNvGrpSpPr/>
          <p:nvPr/>
        </p:nvGrpSpPr>
        <p:grpSpPr>
          <a:xfrm>
            <a:off x="2339975" y="3213100"/>
            <a:ext cx="2087563" cy="503238"/>
            <a:chOff x="1474" y="2024"/>
            <a:chExt cx="1315" cy="317"/>
          </a:xfrm>
        </p:grpSpPr>
        <p:sp>
          <p:nvSpPr>
            <p:cNvPr id="101379" name="文本框 252992"/>
            <p:cNvSpPr txBox="1"/>
            <p:nvPr/>
          </p:nvSpPr>
          <p:spPr>
            <a:xfrm>
              <a:off x="1837" y="2024"/>
              <a:ext cx="952" cy="317"/>
            </a:xfrm>
            <a:prstGeom prst="rect">
              <a:avLst/>
            </a:prstGeom>
            <a:solidFill>
              <a:schemeClr val="bg2"/>
            </a:solidFill>
            <a:ln w="9525" cap="flat" cmpd="sng">
              <a:solidFill>
                <a:srgbClr val="CCCC00"/>
              </a:solidFill>
              <a:prstDash val="solid"/>
              <a:miter/>
              <a:headEnd type="none" w="med" len="med"/>
              <a:tailEnd type="none" w="med" len="med"/>
            </a:ln>
          </p:spPr>
          <p:txBody>
            <a:bodyPr anchor="t"/>
            <a:lstStyle/>
            <a:p>
              <a:pPr lvl="0" indent="0" algn="ctr"/>
              <a:r>
                <a:rPr lang="zh-CN" altLang="en-US" sz="2400" dirty="0">
                  <a:latin typeface="Times New Roman" panose="02020603050405020304" pitchFamily="18" charset="0"/>
                  <a:ea typeface="黑体" panose="02010609060101010101" pitchFamily="49" charset="-122"/>
                </a:rPr>
                <a:t>基于案例</a:t>
              </a:r>
              <a:endParaRPr lang="zh-CN" altLang="en-US" sz="2400" dirty="0">
                <a:latin typeface="Arial" panose="020B0604020202020204" pitchFamily="34" charset="0"/>
                <a:ea typeface="黑体" panose="02010609060101010101" pitchFamily="49" charset="-122"/>
              </a:endParaRPr>
            </a:p>
          </p:txBody>
        </p:sp>
        <p:sp>
          <p:nvSpPr>
            <p:cNvPr id="101380" name="直接连接符 252989"/>
            <p:cNvSpPr/>
            <p:nvPr/>
          </p:nvSpPr>
          <p:spPr>
            <a:xfrm>
              <a:off x="1474" y="2205"/>
              <a:ext cx="360" cy="0"/>
            </a:xfrm>
            <a:prstGeom prst="line">
              <a:avLst/>
            </a:prstGeom>
            <a:ln w="38100" cap="flat" cmpd="sng">
              <a:solidFill>
                <a:srgbClr val="CCCC99"/>
              </a:solidFill>
              <a:prstDash val="solid"/>
              <a:round/>
              <a:headEnd type="none" w="med" len="med"/>
              <a:tailEnd type="triangle" w="med" len="med"/>
            </a:ln>
          </p:spPr>
        </p:sp>
      </p:grpSp>
      <p:grpSp>
        <p:nvGrpSpPr>
          <p:cNvPr id="253014" name="组合 253013"/>
          <p:cNvGrpSpPr/>
          <p:nvPr/>
        </p:nvGrpSpPr>
        <p:grpSpPr>
          <a:xfrm>
            <a:off x="2339975" y="3933825"/>
            <a:ext cx="2087563" cy="503238"/>
            <a:chOff x="1474" y="2478"/>
            <a:chExt cx="1315" cy="317"/>
          </a:xfrm>
        </p:grpSpPr>
        <p:sp>
          <p:nvSpPr>
            <p:cNvPr id="101382" name="文本框 252991"/>
            <p:cNvSpPr txBox="1"/>
            <p:nvPr/>
          </p:nvSpPr>
          <p:spPr>
            <a:xfrm>
              <a:off x="1837" y="2478"/>
              <a:ext cx="952" cy="317"/>
            </a:xfrm>
            <a:prstGeom prst="rect">
              <a:avLst/>
            </a:prstGeom>
            <a:solidFill>
              <a:schemeClr val="bg2"/>
            </a:solidFill>
            <a:ln w="9525" cap="flat" cmpd="sng">
              <a:solidFill>
                <a:srgbClr val="CCCC00"/>
              </a:solidFill>
              <a:prstDash val="solid"/>
              <a:miter/>
              <a:headEnd type="none" w="med" len="med"/>
              <a:tailEnd type="none" w="med" len="med"/>
            </a:ln>
          </p:spPr>
          <p:txBody>
            <a:bodyPr anchor="t"/>
            <a:lstStyle/>
            <a:p>
              <a:pPr lvl="0" indent="0" algn="ctr"/>
              <a:r>
                <a:rPr lang="zh-CN" altLang="en-US" sz="2400" dirty="0">
                  <a:latin typeface="Times New Roman" panose="02020603050405020304" pitchFamily="18" charset="0"/>
                  <a:ea typeface="黑体" panose="02010609060101010101" pitchFamily="49" charset="-122"/>
                </a:rPr>
                <a:t>基于问题</a:t>
              </a:r>
              <a:endParaRPr lang="zh-CN" altLang="en-US" sz="2400" dirty="0">
                <a:latin typeface="Arial" panose="020B0604020202020204" pitchFamily="34" charset="0"/>
                <a:ea typeface="黑体" panose="02010609060101010101" pitchFamily="49" charset="-122"/>
              </a:endParaRPr>
            </a:p>
          </p:txBody>
        </p:sp>
        <p:sp>
          <p:nvSpPr>
            <p:cNvPr id="101383" name="直接连接符 252988"/>
            <p:cNvSpPr/>
            <p:nvPr/>
          </p:nvSpPr>
          <p:spPr>
            <a:xfrm>
              <a:off x="1474" y="2614"/>
              <a:ext cx="360" cy="0"/>
            </a:xfrm>
            <a:prstGeom prst="line">
              <a:avLst/>
            </a:prstGeom>
            <a:ln w="38100" cap="flat" cmpd="sng">
              <a:solidFill>
                <a:srgbClr val="CCCC99"/>
              </a:solidFill>
              <a:prstDash val="solid"/>
              <a:round/>
              <a:headEnd type="none" w="med" len="med"/>
              <a:tailEnd type="triangle" w="med" len="med"/>
            </a:ln>
          </p:spPr>
        </p:sp>
      </p:grpSp>
      <p:grpSp>
        <p:nvGrpSpPr>
          <p:cNvPr id="253015" name="组合 253014"/>
          <p:cNvGrpSpPr/>
          <p:nvPr/>
        </p:nvGrpSpPr>
        <p:grpSpPr>
          <a:xfrm>
            <a:off x="2339975" y="4724400"/>
            <a:ext cx="2036763" cy="512763"/>
            <a:chOff x="1474" y="2976"/>
            <a:chExt cx="1283" cy="323"/>
          </a:xfrm>
        </p:grpSpPr>
        <p:sp>
          <p:nvSpPr>
            <p:cNvPr id="101385" name="文本框 252990"/>
            <p:cNvSpPr txBox="1"/>
            <p:nvPr/>
          </p:nvSpPr>
          <p:spPr>
            <a:xfrm>
              <a:off x="1837" y="2976"/>
              <a:ext cx="920" cy="323"/>
            </a:xfrm>
            <a:prstGeom prst="rect">
              <a:avLst/>
            </a:prstGeom>
            <a:solidFill>
              <a:schemeClr val="bg2"/>
            </a:solidFill>
            <a:ln w="9525" cap="flat" cmpd="sng">
              <a:solidFill>
                <a:srgbClr val="CCCC00"/>
              </a:solidFill>
              <a:prstDash val="solid"/>
              <a:miter/>
              <a:headEnd type="none" w="med" len="med"/>
              <a:tailEnd type="none" w="med" len="med"/>
            </a:ln>
          </p:spPr>
          <p:txBody>
            <a:bodyPr anchor="t"/>
            <a:lstStyle/>
            <a:p>
              <a:pPr lvl="0" indent="0" algn="ctr"/>
              <a:r>
                <a:rPr lang="zh-CN" altLang="en-US" sz="2400" dirty="0">
                  <a:latin typeface="Times New Roman" panose="02020603050405020304" pitchFamily="18" charset="0"/>
                  <a:ea typeface="黑体" panose="02010609060101010101" pitchFamily="49" charset="-122"/>
                </a:rPr>
                <a:t>基于情境</a:t>
              </a:r>
              <a:endParaRPr lang="zh-CN" altLang="en-US" sz="2400" dirty="0">
                <a:latin typeface="Arial" panose="020B0604020202020204" pitchFamily="34" charset="0"/>
                <a:ea typeface="黑体" panose="02010609060101010101" pitchFamily="49" charset="-122"/>
              </a:endParaRPr>
            </a:p>
          </p:txBody>
        </p:sp>
        <p:sp>
          <p:nvSpPr>
            <p:cNvPr id="101386" name="直接连接符 252987"/>
            <p:cNvSpPr/>
            <p:nvPr/>
          </p:nvSpPr>
          <p:spPr>
            <a:xfrm>
              <a:off x="1474" y="3113"/>
              <a:ext cx="360" cy="0"/>
            </a:xfrm>
            <a:prstGeom prst="line">
              <a:avLst/>
            </a:prstGeom>
            <a:ln w="38100" cap="flat" cmpd="sng">
              <a:solidFill>
                <a:srgbClr val="CCCC99"/>
              </a:solidFill>
              <a:prstDash val="solid"/>
              <a:round/>
              <a:headEnd type="none" w="med" len="med"/>
              <a:tailEnd type="triangle" w="med" len="med"/>
            </a:ln>
          </p:spPr>
        </p:sp>
      </p:grpSp>
      <p:grpSp>
        <p:nvGrpSpPr>
          <p:cNvPr id="253009" name="组合 253008"/>
          <p:cNvGrpSpPr/>
          <p:nvPr/>
        </p:nvGrpSpPr>
        <p:grpSpPr>
          <a:xfrm>
            <a:off x="4356100" y="3141663"/>
            <a:ext cx="1584325" cy="2087562"/>
            <a:chOff x="2744" y="1979"/>
            <a:chExt cx="998" cy="1315"/>
          </a:xfrm>
        </p:grpSpPr>
        <p:sp>
          <p:nvSpPr>
            <p:cNvPr id="101388" name="文本框 252986"/>
            <p:cNvSpPr txBox="1"/>
            <p:nvPr/>
          </p:nvSpPr>
          <p:spPr>
            <a:xfrm>
              <a:off x="3379" y="1979"/>
              <a:ext cx="363" cy="1315"/>
            </a:xfrm>
            <a:prstGeom prst="rect">
              <a:avLst/>
            </a:prstGeom>
            <a:solidFill>
              <a:schemeClr val="bg2"/>
            </a:solidFill>
            <a:ln w="9525" cap="flat" cmpd="sng">
              <a:solidFill>
                <a:srgbClr val="CCCC00"/>
              </a:solidFill>
              <a:prstDash val="solid"/>
              <a:miter/>
              <a:headEnd type="none" w="med" len="med"/>
              <a:tailEnd type="none" w="med" len="med"/>
            </a:ln>
          </p:spPr>
          <p:txBody>
            <a:bodyPr vert="eaVert" anchor="t"/>
            <a:lstStyle/>
            <a:p>
              <a:pPr lvl="0" indent="0" algn="ctr"/>
              <a:r>
                <a:rPr lang="zh-CN" altLang="en-US" sz="2000" b="1" dirty="0">
                  <a:latin typeface="Times New Roman" panose="02020603050405020304" pitchFamily="18" charset="0"/>
                  <a:ea typeface="黑体" panose="02010609060101010101" pitchFamily="49" charset="-122"/>
                </a:rPr>
                <a:t>内容目标的意义</a:t>
              </a:r>
              <a:endParaRPr lang="zh-CN" altLang="en-US" sz="2000" b="1" dirty="0">
                <a:latin typeface="Arial" panose="020B0604020202020204" pitchFamily="34" charset="0"/>
                <a:ea typeface="黑体" panose="02010609060101010101" pitchFamily="49" charset="-122"/>
              </a:endParaRPr>
            </a:p>
          </p:txBody>
        </p:sp>
        <p:sp>
          <p:nvSpPr>
            <p:cNvPr id="101389" name="直接连接符 252985"/>
            <p:cNvSpPr/>
            <p:nvPr/>
          </p:nvSpPr>
          <p:spPr>
            <a:xfrm>
              <a:off x="2789" y="2614"/>
              <a:ext cx="590" cy="0"/>
            </a:xfrm>
            <a:prstGeom prst="line">
              <a:avLst/>
            </a:prstGeom>
            <a:ln w="38100" cap="flat" cmpd="sng">
              <a:solidFill>
                <a:srgbClr val="CCCC99"/>
              </a:solidFill>
              <a:prstDash val="solid"/>
              <a:round/>
              <a:headEnd type="none" w="med" len="med"/>
              <a:tailEnd type="triangle" w="med" len="med"/>
            </a:ln>
          </p:spPr>
        </p:sp>
        <p:sp>
          <p:nvSpPr>
            <p:cNvPr id="101390" name="直接连接符 252984"/>
            <p:cNvSpPr/>
            <p:nvPr/>
          </p:nvSpPr>
          <p:spPr>
            <a:xfrm>
              <a:off x="2789" y="2160"/>
              <a:ext cx="499" cy="454"/>
            </a:xfrm>
            <a:prstGeom prst="line">
              <a:avLst/>
            </a:prstGeom>
            <a:ln w="38100" cap="flat" cmpd="sng">
              <a:solidFill>
                <a:srgbClr val="CCCC99"/>
              </a:solidFill>
              <a:prstDash val="solid"/>
              <a:round/>
              <a:headEnd type="none" w="med" len="med"/>
              <a:tailEnd type="none" w="med" len="med"/>
            </a:ln>
          </p:spPr>
        </p:sp>
        <p:sp>
          <p:nvSpPr>
            <p:cNvPr id="101391" name="直接连接符 252983"/>
            <p:cNvSpPr/>
            <p:nvPr/>
          </p:nvSpPr>
          <p:spPr>
            <a:xfrm flipV="1">
              <a:off x="2744" y="2614"/>
              <a:ext cx="544" cy="499"/>
            </a:xfrm>
            <a:prstGeom prst="line">
              <a:avLst/>
            </a:prstGeom>
            <a:ln w="38100" cap="flat" cmpd="sng">
              <a:solidFill>
                <a:srgbClr val="CCCC99"/>
              </a:solidFill>
              <a:prstDash val="solid"/>
              <a:round/>
              <a:headEnd type="none" w="med" len="med"/>
              <a:tailEnd type="none" w="med" len="med"/>
            </a:ln>
          </p:spPr>
        </p:sp>
      </p:grpSp>
      <p:grpSp>
        <p:nvGrpSpPr>
          <p:cNvPr id="253016" name="组合 253015"/>
          <p:cNvGrpSpPr/>
          <p:nvPr/>
        </p:nvGrpSpPr>
        <p:grpSpPr>
          <a:xfrm>
            <a:off x="5940425" y="3068638"/>
            <a:ext cx="2519363" cy="1008062"/>
            <a:chOff x="3742" y="1933"/>
            <a:chExt cx="1586" cy="589"/>
          </a:xfrm>
        </p:grpSpPr>
        <p:sp>
          <p:nvSpPr>
            <p:cNvPr id="101393" name="文本框 252982"/>
            <p:cNvSpPr txBox="1"/>
            <p:nvPr/>
          </p:nvSpPr>
          <p:spPr>
            <a:xfrm>
              <a:off x="4014" y="1933"/>
              <a:ext cx="1314" cy="589"/>
            </a:xfrm>
            <a:prstGeom prst="rect">
              <a:avLst/>
            </a:prstGeom>
            <a:solidFill>
              <a:schemeClr val="bg2"/>
            </a:solidFill>
            <a:ln w="9525" cap="flat" cmpd="sng">
              <a:solidFill>
                <a:srgbClr val="CCCC00"/>
              </a:solidFill>
              <a:prstDash val="solid"/>
              <a:miter/>
              <a:headEnd type="none" w="med" len="med"/>
              <a:tailEnd type="none" w="med" len="med"/>
            </a:ln>
          </p:spPr>
          <p:txBody>
            <a:bodyPr anchor="t"/>
            <a:lstStyle/>
            <a:p>
              <a:pPr lvl="0" indent="0"/>
              <a:r>
                <a:rPr lang="zh-CN" altLang="en-US" sz="2000" dirty="0">
                  <a:latin typeface="Times New Roman" panose="02020603050405020304" pitchFamily="18" charset="0"/>
                  <a:ea typeface="黑体" panose="02010609060101010101" pitchFamily="49" charset="-122"/>
                </a:rPr>
                <a:t>价值引领：共同理想、价值观念和道德规范</a:t>
              </a:r>
              <a:endParaRPr lang="zh-CN" altLang="en-US" sz="2000" dirty="0">
                <a:latin typeface="Arial" panose="020B0604020202020204" pitchFamily="34" charset="0"/>
                <a:ea typeface="黑体" panose="02010609060101010101" pitchFamily="49" charset="-122"/>
              </a:endParaRPr>
            </a:p>
          </p:txBody>
        </p:sp>
        <p:sp>
          <p:nvSpPr>
            <p:cNvPr id="101394" name="直接连接符 252980"/>
            <p:cNvSpPr/>
            <p:nvPr/>
          </p:nvSpPr>
          <p:spPr>
            <a:xfrm>
              <a:off x="3742" y="2205"/>
              <a:ext cx="288" cy="0"/>
            </a:xfrm>
            <a:prstGeom prst="line">
              <a:avLst/>
            </a:prstGeom>
            <a:ln w="38100" cap="flat" cmpd="sng">
              <a:solidFill>
                <a:srgbClr val="CCCC99"/>
              </a:solidFill>
              <a:prstDash val="solid"/>
              <a:round/>
              <a:headEnd type="none" w="med" len="med"/>
              <a:tailEnd type="triangle" w="med" len="med"/>
            </a:ln>
          </p:spPr>
        </p:sp>
      </p:grpSp>
      <p:grpSp>
        <p:nvGrpSpPr>
          <p:cNvPr id="253017" name="组合 253016"/>
          <p:cNvGrpSpPr/>
          <p:nvPr/>
        </p:nvGrpSpPr>
        <p:grpSpPr>
          <a:xfrm>
            <a:off x="5940425" y="4437063"/>
            <a:ext cx="2519363" cy="1008062"/>
            <a:chOff x="3742" y="2795"/>
            <a:chExt cx="1586" cy="590"/>
          </a:xfrm>
        </p:grpSpPr>
        <p:sp>
          <p:nvSpPr>
            <p:cNvPr id="101396" name="文本框 252981"/>
            <p:cNvSpPr txBox="1"/>
            <p:nvPr/>
          </p:nvSpPr>
          <p:spPr>
            <a:xfrm>
              <a:off x="4014" y="2795"/>
              <a:ext cx="1314" cy="590"/>
            </a:xfrm>
            <a:prstGeom prst="rect">
              <a:avLst/>
            </a:prstGeom>
            <a:solidFill>
              <a:schemeClr val="bg2"/>
            </a:solidFill>
            <a:ln w="9525" cap="flat" cmpd="sng">
              <a:solidFill>
                <a:srgbClr val="CCCC00"/>
              </a:solidFill>
              <a:prstDash val="solid"/>
              <a:miter/>
              <a:headEnd type="none" w="med" len="med"/>
              <a:tailEnd type="none" w="med" len="med"/>
            </a:ln>
          </p:spPr>
          <p:txBody>
            <a:bodyPr anchor="t"/>
            <a:lstStyle/>
            <a:p>
              <a:pPr lvl="0" indent="0"/>
              <a:r>
                <a:rPr lang="zh-CN" altLang="en-US" sz="2000" dirty="0">
                  <a:latin typeface="Times New Roman" panose="02020603050405020304" pitchFamily="18" charset="0"/>
                  <a:ea typeface="黑体" panose="02010609060101010101" pitchFamily="49" charset="-122"/>
                </a:rPr>
                <a:t>学科内容：基本概念、原理、观点和方法</a:t>
              </a:r>
              <a:endParaRPr lang="zh-CN" altLang="en-US" sz="2000" dirty="0">
                <a:latin typeface="Arial" panose="020B0604020202020204" pitchFamily="34" charset="0"/>
                <a:ea typeface="黑体" panose="02010609060101010101" pitchFamily="49" charset="-122"/>
              </a:endParaRPr>
            </a:p>
          </p:txBody>
        </p:sp>
        <p:sp>
          <p:nvSpPr>
            <p:cNvPr id="101397" name="直接连接符 252979"/>
            <p:cNvSpPr/>
            <p:nvPr/>
          </p:nvSpPr>
          <p:spPr>
            <a:xfrm>
              <a:off x="3742" y="3113"/>
              <a:ext cx="288" cy="0"/>
            </a:xfrm>
            <a:prstGeom prst="line">
              <a:avLst/>
            </a:prstGeom>
            <a:ln w="38100" cap="flat" cmpd="sng">
              <a:solidFill>
                <a:srgbClr val="CCCC99"/>
              </a:solidFill>
              <a:prstDash val="solid"/>
              <a:round/>
              <a:headEnd type="none" w="med" len="med"/>
              <a:tailEnd type="triangle" w="med" len="med"/>
            </a:ln>
          </p:spPr>
        </p:sp>
      </p:grpSp>
      <p:sp>
        <p:nvSpPr>
          <p:cNvPr id="252995" name="矩形 252994"/>
          <p:cNvSpPr/>
          <p:nvPr/>
        </p:nvSpPr>
        <p:spPr>
          <a:xfrm>
            <a:off x="1475740" y="1745298"/>
            <a:ext cx="6983413" cy="1785620"/>
          </a:xfrm>
          <a:prstGeom prst="rect">
            <a:avLst/>
          </a:prstGeom>
          <a:noFill/>
          <a:ln w="9525">
            <a:noFill/>
          </a:ln>
        </p:spPr>
        <p:txBody>
          <a:bodyPr anchor="ctr">
            <a:spAutoFit/>
          </a:bodyPr>
          <a:lstStyle/>
          <a:p>
            <a:pPr lvl="0" indent="228600">
              <a:lnSpc>
                <a:spcPct val="140000"/>
              </a:lnSpc>
            </a:pPr>
            <a:r>
              <a:rPr lang="zh-CN" altLang="en-US" sz="2400" b="1" dirty="0">
                <a:solidFill>
                  <a:srgbClr val="FF0000"/>
                </a:solidFill>
                <a:latin typeface="宋体" panose="02010600030101010101" pitchFamily="2" charset="-122"/>
                <a:sym typeface="+mn-ea"/>
              </a:rPr>
              <a:t>◆ </a:t>
            </a:r>
            <a:r>
              <a:rPr lang="zh-CN" altLang="en-US" sz="2400" b="1" dirty="0">
                <a:solidFill>
                  <a:srgbClr val="FFFF00"/>
                </a:solidFill>
                <a:latin typeface="+mn-ea"/>
                <a:ea typeface="+mn-ea"/>
              </a:rPr>
              <a:t>不同于由学科逻辑牵引的思路，这是由学习过程牵引的思路。</a:t>
            </a:r>
          </a:p>
          <a:p>
            <a:pPr lvl="0" indent="228600"/>
            <a:endParaRPr lang="zh-CN" altLang="en-US" sz="2400" b="1" dirty="0">
              <a:solidFill>
                <a:srgbClr val="FFFF00"/>
              </a:solidFill>
              <a:latin typeface="+mn-ea"/>
              <a:ea typeface="+mn-ea"/>
            </a:endParaRPr>
          </a:p>
          <a:p>
            <a:pPr lvl="0" indent="228600" eaLnBrk="0" hangingPunct="0"/>
            <a:endParaRPr lang="zh-CN" altLang="en-US" sz="2000" dirty="0">
              <a:latin typeface="Arial" panose="020B0604020202020204" pitchFamily="34" charset="0"/>
              <a:ea typeface="黑体" panose="02010609060101010101" pitchFamily="49" charset="-122"/>
            </a:endParaRPr>
          </a:p>
        </p:txBody>
      </p:sp>
      <p:sp>
        <p:nvSpPr>
          <p:cNvPr id="101399" name="AutoShape 4"/>
          <p:cNvSpPr/>
          <p:nvPr/>
        </p:nvSpPr>
        <p:spPr>
          <a:xfrm>
            <a:off x="611188" y="333375"/>
            <a:ext cx="1214437" cy="1144588"/>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点评</a:t>
            </a:r>
          </a:p>
        </p:txBody>
      </p:sp>
      <p:sp>
        <p:nvSpPr>
          <p:cNvPr id="2" name="文本框 1"/>
          <p:cNvSpPr txBox="1"/>
          <p:nvPr/>
        </p:nvSpPr>
        <p:spPr>
          <a:xfrm>
            <a:off x="2555860" y="551816"/>
            <a:ext cx="4536315" cy="584775"/>
          </a:xfrm>
          <a:prstGeom prst="rect">
            <a:avLst/>
          </a:prstGeom>
          <a:noFill/>
        </p:spPr>
        <p:txBody>
          <a:bodyPr wrap="square" rtlCol="0">
            <a:spAutoFit/>
          </a:bodyPr>
          <a:lstStyle/>
          <a:p>
            <a:pPr algn="ctr"/>
            <a:r>
              <a:rPr lang="zh-CN" altLang="en-US" sz="3200" b="1" dirty="0" smtClean="0">
                <a:solidFill>
                  <a:srgbClr val="FFFF00"/>
                </a:solidFill>
              </a:rPr>
              <a:t>课程是怎样生成</a:t>
            </a:r>
            <a:r>
              <a:rPr lang="zh-CN" altLang="en-US" sz="3200" b="1" dirty="0">
                <a:solidFill>
                  <a:srgbClr val="FFFF00"/>
                </a:solidFill>
              </a:rPr>
              <a:t>的</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2995"/>
                                        </p:tgtEl>
                                        <p:attrNameLst>
                                          <p:attrName>style.visibility</p:attrName>
                                        </p:attrNameLst>
                                      </p:cBhvr>
                                      <p:to>
                                        <p:strVal val="visible"/>
                                      </p:to>
                                    </p:set>
                                    <p:anim calcmode="lin" valueType="num">
                                      <p:cBhvr>
                                        <p:cTn id="7" dur="500" fill="hold"/>
                                        <p:tgtEl>
                                          <p:spTgt spid="252995"/>
                                        </p:tgtEl>
                                        <p:attrNameLst>
                                          <p:attrName>ppt_x</p:attrName>
                                        </p:attrNameLst>
                                      </p:cBhvr>
                                      <p:tavLst>
                                        <p:tav tm="0">
                                          <p:val>
                                            <p:strVal val="0-#ppt_w/2"/>
                                          </p:val>
                                        </p:tav>
                                        <p:tav tm="100000">
                                          <p:val>
                                            <p:strVal val="#ppt_x"/>
                                          </p:val>
                                        </p:tav>
                                      </p:tavLst>
                                    </p:anim>
                                    <p:anim calcmode="lin" valueType="num">
                                      <p:cBhvr>
                                        <p:cTn id="8" dur="500" fill="hold"/>
                                        <p:tgtEl>
                                          <p:spTgt spid="25299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2994"/>
                                        </p:tgtEl>
                                        <p:attrNameLst>
                                          <p:attrName>style.visibility</p:attrName>
                                        </p:attrNameLst>
                                      </p:cBhvr>
                                      <p:to>
                                        <p:strVal val="visible"/>
                                      </p:to>
                                    </p:set>
                                    <p:anim calcmode="lin" valueType="num">
                                      <p:cBhvr>
                                        <p:cTn id="13" dur="500" fill="hold"/>
                                        <p:tgtEl>
                                          <p:spTgt spid="252994"/>
                                        </p:tgtEl>
                                        <p:attrNameLst>
                                          <p:attrName>ppt_x</p:attrName>
                                        </p:attrNameLst>
                                      </p:cBhvr>
                                      <p:tavLst>
                                        <p:tav tm="0">
                                          <p:val>
                                            <p:strVal val="0-#ppt_w/2"/>
                                          </p:val>
                                        </p:tav>
                                        <p:tav tm="100000">
                                          <p:val>
                                            <p:strVal val="#ppt_x"/>
                                          </p:val>
                                        </p:tav>
                                      </p:tavLst>
                                    </p:anim>
                                    <p:anim calcmode="lin" valueType="num">
                                      <p:cBhvr>
                                        <p:cTn id="14" dur="500" fill="hold"/>
                                        <p:tgtEl>
                                          <p:spTgt spid="25299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53013"/>
                                        </p:tgtEl>
                                        <p:attrNameLst>
                                          <p:attrName>style.visibility</p:attrName>
                                        </p:attrNameLst>
                                      </p:cBhvr>
                                      <p:to>
                                        <p:strVal val="visible"/>
                                      </p:to>
                                    </p:set>
                                    <p:anim calcmode="lin" valueType="num">
                                      <p:cBhvr>
                                        <p:cTn id="19" dur="500" fill="hold"/>
                                        <p:tgtEl>
                                          <p:spTgt spid="253013"/>
                                        </p:tgtEl>
                                        <p:attrNameLst>
                                          <p:attrName>ppt_x</p:attrName>
                                        </p:attrNameLst>
                                      </p:cBhvr>
                                      <p:tavLst>
                                        <p:tav tm="0">
                                          <p:val>
                                            <p:strVal val="0-#ppt_w/2"/>
                                          </p:val>
                                        </p:tav>
                                        <p:tav tm="100000">
                                          <p:val>
                                            <p:strVal val="#ppt_x"/>
                                          </p:val>
                                        </p:tav>
                                      </p:tavLst>
                                    </p:anim>
                                    <p:anim calcmode="lin" valueType="num">
                                      <p:cBhvr>
                                        <p:cTn id="20" dur="500" fill="hold"/>
                                        <p:tgtEl>
                                          <p:spTgt spid="25301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53014"/>
                                        </p:tgtEl>
                                        <p:attrNameLst>
                                          <p:attrName>style.visibility</p:attrName>
                                        </p:attrNameLst>
                                      </p:cBhvr>
                                      <p:to>
                                        <p:strVal val="visible"/>
                                      </p:to>
                                    </p:set>
                                    <p:anim calcmode="lin" valueType="num">
                                      <p:cBhvr>
                                        <p:cTn id="25" dur="500" fill="hold"/>
                                        <p:tgtEl>
                                          <p:spTgt spid="253014"/>
                                        </p:tgtEl>
                                        <p:attrNameLst>
                                          <p:attrName>ppt_x</p:attrName>
                                        </p:attrNameLst>
                                      </p:cBhvr>
                                      <p:tavLst>
                                        <p:tav tm="0">
                                          <p:val>
                                            <p:strVal val="0-#ppt_w/2"/>
                                          </p:val>
                                        </p:tav>
                                        <p:tav tm="100000">
                                          <p:val>
                                            <p:strVal val="#ppt_x"/>
                                          </p:val>
                                        </p:tav>
                                      </p:tavLst>
                                    </p:anim>
                                    <p:anim calcmode="lin" valueType="num">
                                      <p:cBhvr>
                                        <p:cTn id="26" dur="500" fill="hold"/>
                                        <p:tgtEl>
                                          <p:spTgt spid="25301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53015"/>
                                        </p:tgtEl>
                                        <p:attrNameLst>
                                          <p:attrName>style.visibility</p:attrName>
                                        </p:attrNameLst>
                                      </p:cBhvr>
                                      <p:to>
                                        <p:strVal val="visible"/>
                                      </p:to>
                                    </p:set>
                                    <p:anim calcmode="lin" valueType="num">
                                      <p:cBhvr>
                                        <p:cTn id="31" dur="500" fill="hold"/>
                                        <p:tgtEl>
                                          <p:spTgt spid="253015"/>
                                        </p:tgtEl>
                                        <p:attrNameLst>
                                          <p:attrName>ppt_x</p:attrName>
                                        </p:attrNameLst>
                                      </p:cBhvr>
                                      <p:tavLst>
                                        <p:tav tm="0">
                                          <p:val>
                                            <p:strVal val="0-#ppt_w/2"/>
                                          </p:val>
                                        </p:tav>
                                        <p:tav tm="100000">
                                          <p:val>
                                            <p:strVal val="#ppt_x"/>
                                          </p:val>
                                        </p:tav>
                                      </p:tavLst>
                                    </p:anim>
                                    <p:anim calcmode="lin" valueType="num">
                                      <p:cBhvr>
                                        <p:cTn id="32" dur="500" fill="hold"/>
                                        <p:tgtEl>
                                          <p:spTgt spid="253015"/>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253009"/>
                                        </p:tgtEl>
                                        <p:attrNameLst>
                                          <p:attrName>style.visibility</p:attrName>
                                        </p:attrNameLst>
                                      </p:cBhvr>
                                      <p:to>
                                        <p:strVal val="visible"/>
                                      </p:to>
                                    </p:set>
                                    <p:anim calcmode="lin" valueType="num">
                                      <p:cBhvr>
                                        <p:cTn id="37" dur="500" fill="hold"/>
                                        <p:tgtEl>
                                          <p:spTgt spid="253009"/>
                                        </p:tgtEl>
                                        <p:attrNameLst>
                                          <p:attrName>ppt_x</p:attrName>
                                        </p:attrNameLst>
                                      </p:cBhvr>
                                      <p:tavLst>
                                        <p:tav tm="0">
                                          <p:val>
                                            <p:strVal val="0-#ppt_w/2"/>
                                          </p:val>
                                        </p:tav>
                                        <p:tav tm="100000">
                                          <p:val>
                                            <p:strVal val="#ppt_x"/>
                                          </p:val>
                                        </p:tav>
                                      </p:tavLst>
                                    </p:anim>
                                    <p:anim calcmode="lin" valueType="num">
                                      <p:cBhvr>
                                        <p:cTn id="38" dur="500" fill="hold"/>
                                        <p:tgtEl>
                                          <p:spTgt spid="253009"/>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253016"/>
                                        </p:tgtEl>
                                        <p:attrNameLst>
                                          <p:attrName>style.visibility</p:attrName>
                                        </p:attrNameLst>
                                      </p:cBhvr>
                                      <p:to>
                                        <p:strVal val="visible"/>
                                      </p:to>
                                    </p:set>
                                    <p:anim calcmode="lin" valueType="num">
                                      <p:cBhvr>
                                        <p:cTn id="43" dur="500" fill="hold"/>
                                        <p:tgtEl>
                                          <p:spTgt spid="253016"/>
                                        </p:tgtEl>
                                        <p:attrNameLst>
                                          <p:attrName>ppt_x</p:attrName>
                                        </p:attrNameLst>
                                      </p:cBhvr>
                                      <p:tavLst>
                                        <p:tav tm="0">
                                          <p:val>
                                            <p:strVal val="0-#ppt_w/2"/>
                                          </p:val>
                                        </p:tav>
                                        <p:tav tm="100000">
                                          <p:val>
                                            <p:strVal val="#ppt_x"/>
                                          </p:val>
                                        </p:tav>
                                      </p:tavLst>
                                    </p:anim>
                                    <p:anim calcmode="lin" valueType="num">
                                      <p:cBhvr>
                                        <p:cTn id="44" dur="500" fill="hold"/>
                                        <p:tgtEl>
                                          <p:spTgt spid="253016"/>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253017"/>
                                        </p:tgtEl>
                                        <p:attrNameLst>
                                          <p:attrName>style.visibility</p:attrName>
                                        </p:attrNameLst>
                                      </p:cBhvr>
                                      <p:to>
                                        <p:strVal val="visible"/>
                                      </p:to>
                                    </p:set>
                                    <p:anim calcmode="lin" valueType="num">
                                      <p:cBhvr>
                                        <p:cTn id="49" dur="500" fill="hold"/>
                                        <p:tgtEl>
                                          <p:spTgt spid="253017"/>
                                        </p:tgtEl>
                                        <p:attrNameLst>
                                          <p:attrName>ppt_x</p:attrName>
                                        </p:attrNameLst>
                                      </p:cBhvr>
                                      <p:tavLst>
                                        <p:tav tm="0">
                                          <p:val>
                                            <p:strVal val="0-#ppt_w/2"/>
                                          </p:val>
                                        </p:tav>
                                        <p:tav tm="100000">
                                          <p:val>
                                            <p:strVal val="#ppt_x"/>
                                          </p:val>
                                        </p:tav>
                                      </p:tavLst>
                                    </p:anim>
                                    <p:anim calcmode="lin" valueType="num">
                                      <p:cBhvr>
                                        <p:cTn id="50" dur="500" fill="hold"/>
                                        <p:tgtEl>
                                          <p:spTgt spid="2530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2994" grpId="0" bldLvl="0" animBg="1"/>
      <p:bldP spid="25299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3" name="组合 82948"/>
          <p:cNvGrpSpPr>
            <a:grpSpLocks noChangeAspect="1"/>
          </p:cNvGrpSpPr>
          <p:nvPr/>
        </p:nvGrpSpPr>
        <p:grpSpPr>
          <a:xfrm>
            <a:off x="815975" y="1582738"/>
            <a:ext cx="8210550" cy="3933825"/>
            <a:chOff x="1134" y="1270"/>
            <a:chExt cx="2880" cy="720"/>
          </a:xfrm>
        </p:grpSpPr>
        <p:sp>
          <p:nvSpPr>
            <p:cNvPr id="28674" name="矩形 82947"/>
            <p:cNvSpPr>
              <a:spLocks noChangeAspect="1" noTextEdit="1"/>
            </p:cNvSpPr>
            <p:nvPr/>
          </p:nvSpPr>
          <p:spPr>
            <a:xfrm>
              <a:off x="1134" y="1270"/>
              <a:ext cx="2880" cy="720"/>
            </a:xfrm>
            <a:prstGeom prst="rect">
              <a:avLst/>
            </a:prstGeom>
            <a:noFill/>
            <a:ln w="9525">
              <a:noFill/>
            </a:ln>
          </p:spPr>
          <p:txBody>
            <a:bodyPr anchor="t"/>
            <a:lstStyle/>
            <a:p>
              <a:pPr lvl="0" indent="0"/>
              <a:endParaRPr lang="zh-CN" altLang="en-US">
                <a:latin typeface="Arial" panose="020B0604020202020204" pitchFamily="34" charset="0"/>
                <a:ea typeface="宋体" panose="02010600030101010101" pitchFamily="2" charset="-122"/>
              </a:endParaRPr>
            </a:p>
          </p:txBody>
        </p:sp>
        <p:cxnSp>
          <p:nvCxnSpPr>
            <p:cNvPr id="28675" name="_s82956"/>
            <p:cNvCxnSpPr/>
            <p:nvPr/>
          </p:nvCxnSpPr>
          <p:spPr>
            <a:xfrm rot="5400000" flipH="1">
              <a:off x="3011" y="1115"/>
              <a:ext cx="144" cy="1008"/>
            </a:xfrm>
            <a:prstGeom prst="bentConnector3">
              <a:avLst>
                <a:gd name="adj1" fmla="val 20931"/>
              </a:avLst>
            </a:prstGeom>
            <a:ln w="28575" cap="flat" cmpd="sng">
              <a:solidFill>
                <a:schemeClr val="accent1"/>
              </a:solidFill>
              <a:prstDash val="solid"/>
              <a:miter/>
              <a:headEnd type="none" w="med" len="med"/>
              <a:tailEnd type="none" w="med" len="med"/>
            </a:ln>
          </p:spPr>
        </p:cxnSp>
        <p:cxnSp>
          <p:nvCxnSpPr>
            <p:cNvPr id="28676" name="_s82955"/>
            <p:cNvCxnSpPr>
              <a:endCxn id="28678" idx="2"/>
            </p:cNvCxnSpPr>
            <p:nvPr/>
          </p:nvCxnSpPr>
          <p:spPr>
            <a:xfrm flipV="1">
              <a:off x="2574" y="1558"/>
              <a:ext cx="0" cy="133"/>
            </a:xfrm>
            <a:prstGeom prst="straightConnector1">
              <a:avLst/>
            </a:prstGeom>
            <a:ln w="28575" cap="flat" cmpd="sng">
              <a:solidFill>
                <a:schemeClr val="tx1"/>
              </a:solidFill>
              <a:prstDash val="solid"/>
              <a:round/>
              <a:headEnd type="none" w="med" len="med"/>
              <a:tailEnd type="none" w="med" len="med"/>
            </a:ln>
          </p:spPr>
        </p:cxnSp>
        <p:cxnSp>
          <p:nvCxnSpPr>
            <p:cNvPr id="28677" name="_s82954"/>
            <p:cNvCxnSpPr>
              <a:endCxn id="28678" idx="2"/>
            </p:cNvCxnSpPr>
            <p:nvPr/>
          </p:nvCxnSpPr>
          <p:spPr>
            <a:xfrm rot="-5400000">
              <a:off x="2003" y="1115"/>
              <a:ext cx="144" cy="1008"/>
            </a:xfrm>
            <a:prstGeom prst="bentConnector3">
              <a:avLst>
                <a:gd name="adj1" fmla="val 20931"/>
              </a:avLst>
            </a:prstGeom>
            <a:ln w="28575" cap="flat" cmpd="sng">
              <a:solidFill>
                <a:schemeClr val="accent1"/>
              </a:solidFill>
              <a:prstDash val="solid"/>
              <a:miter/>
              <a:headEnd type="none" w="med" len="med"/>
              <a:tailEnd type="none" w="med" len="med"/>
            </a:ln>
          </p:spPr>
        </p:cxnSp>
        <p:sp>
          <p:nvSpPr>
            <p:cNvPr id="28678" name="_s82950"/>
            <p:cNvSpPr/>
            <p:nvPr/>
          </p:nvSpPr>
          <p:spPr>
            <a:xfrm>
              <a:off x="2142" y="1270"/>
              <a:ext cx="864" cy="288"/>
            </a:xfrm>
            <a:prstGeom prst="roundRect">
              <a:avLst>
                <a:gd name="adj" fmla="val 16667"/>
              </a:avLst>
            </a:prstGeom>
            <a:solidFill>
              <a:schemeClr val="accent1"/>
            </a:solidFill>
            <a:ln w="38100" cap="flat" cmpd="sng">
              <a:solidFill>
                <a:srgbClr val="FFFF00"/>
              </a:solidFill>
              <a:prstDash val="solid"/>
              <a:round/>
              <a:headEnd type="none" w="med" len="med"/>
              <a:tailEnd type="none" w="med" len="med"/>
            </a:ln>
          </p:spPr>
          <p:txBody>
            <a:bodyPr wrap="none" lIns="0" tIns="0" rIns="0" bIns="0" anchor="ctr"/>
            <a:lstStyle/>
            <a:p>
              <a:pPr lvl="0" indent="0" algn="ctr"/>
              <a:r>
                <a:rPr lang="zh-CN" altLang="en-US" sz="3800" b="1" dirty="0">
                  <a:solidFill>
                    <a:schemeClr val="bg1"/>
                  </a:solidFill>
                  <a:latin typeface="黑体" panose="02010609060101010101" pitchFamily="49" charset="-122"/>
                  <a:ea typeface="黑体" panose="02010609060101010101" pitchFamily="49" charset="-122"/>
                </a:rPr>
                <a:t>政治</a:t>
              </a:r>
              <a:r>
                <a:rPr lang="zh-CN" altLang="en-US" sz="2900" b="1" dirty="0">
                  <a:solidFill>
                    <a:schemeClr val="bg1"/>
                  </a:solidFill>
                  <a:latin typeface="黑体" panose="02010609060101010101" pitchFamily="49" charset="-122"/>
                  <a:ea typeface="黑体" panose="02010609060101010101" pitchFamily="49" charset="-122"/>
                </a:rPr>
                <a:t>与</a:t>
              </a:r>
              <a:r>
                <a:rPr lang="zh-CN" altLang="en-US" sz="3800" b="1" dirty="0">
                  <a:solidFill>
                    <a:schemeClr val="bg1"/>
                  </a:solidFill>
                  <a:latin typeface="黑体" panose="02010609060101010101" pitchFamily="49" charset="-122"/>
                  <a:ea typeface="黑体" panose="02010609060101010101" pitchFamily="49" charset="-122"/>
                </a:rPr>
                <a:t>法治</a:t>
              </a:r>
            </a:p>
            <a:p>
              <a:pPr lvl="0" indent="0" algn="ctr"/>
              <a:endParaRPr lang="en-US" altLang="zh-CN" sz="2400" b="1" dirty="0">
                <a:latin typeface="Arial" panose="020B0604020202020204" pitchFamily="34" charset="0"/>
                <a:ea typeface="宋体" panose="02010600030101010101" pitchFamily="2" charset="-122"/>
              </a:endParaRPr>
            </a:p>
            <a:p>
              <a:pPr lvl="0" indent="0" algn="ctr"/>
              <a:r>
                <a:rPr lang="zh-CN" altLang="en-US" sz="2400" b="1" dirty="0">
                  <a:solidFill>
                    <a:schemeClr val="bg2"/>
                  </a:solidFill>
                  <a:latin typeface="Arial" panose="020B0604020202020204" pitchFamily="34" charset="0"/>
                  <a:ea typeface="宋体" panose="02010600030101010101" pitchFamily="2" charset="-122"/>
                </a:rPr>
                <a:t>三者统一</a:t>
              </a:r>
            </a:p>
          </p:txBody>
        </p:sp>
        <p:sp>
          <p:nvSpPr>
            <p:cNvPr id="28679" name="_s82951"/>
            <p:cNvSpPr/>
            <p:nvPr/>
          </p:nvSpPr>
          <p:spPr>
            <a:xfrm>
              <a:off x="2138" y="1691"/>
              <a:ext cx="864" cy="288"/>
            </a:xfrm>
            <a:prstGeom prst="roundRect">
              <a:avLst>
                <a:gd name="adj" fmla="val 16667"/>
              </a:avLst>
            </a:prstGeom>
            <a:solidFill>
              <a:schemeClr val="accent1"/>
            </a:solidFill>
            <a:ln w="9525" cap="flat" cmpd="sng">
              <a:solidFill>
                <a:schemeClr val="accent1"/>
              </a:solidFill>
              <a:prstDash val="solid"/>
              <a:round/>
              <a:headEnd type="none" w="med" len="med"/>
              <a:tailEnd type="none" w="med" len="med"/>
            </a:ln>
          </p:spPr>
          <p:txBody>
            <a:bodyPr wrap="none" lIns="0" tIns="0" rIns="0" bIns="0" anchor="ctr"/>
            <a:lstStyle/>
            <a:p>
              <a:pPr lvl="0" indent="0" algn="ctr">
                <a:lnSpc>
                  <a:spcPct val="150000"/>
                </a:lnSpc>
              </a:pPr>
              <a:r>
                <a:rPr lang="zh-CN" altLang="en-US" sz="2400" b="1" dirty="0">
                  <a:solidFill>
                    <a:schemeClr val="bg2"/>
                  </a:solidFill>
                  <a:latin typeface="Arial" panose="020B0604020202020204" pitchFamily="34" charset="0"/>
                  <a:ea typeface="宋体" panose="02010600030101010101" pitchFamily="2" charset="-122"/>
                </a:rPr>
                <a:t>人民当家作主</a:t>
              </a:r>
            </a:p>
            <a:p>
              <a:pPr lvl="0" indent="0" algn="ctr">
                <a:lnSpc>
                  <a:spcPct val="150000"/>
                </a:lnSpc>
                <a:buChar char="•"/>
              </a:pPr>
              <a:r>
                <a:rPr lang="zh-CN" altLang="en-US" sz="2000" b="1" dirty="0">
                  <a:solidFill>
                    <a:schemeClr val="bg2"/>
                  </a:solidFill>
                  <a:latin typeface="Arial" panose="020B0604020202020204" pitchFamily="34" charset="0"/>
                  <a:ea typeface="宋体" panose="02010600030101010101" pitchFamily="2" charset="-122"/>
                </a:rPr>
                <a:t>  根本政治制度</a:t>
              </a:r>
            </a:p>
            <a:p>
              <a:pPr lvl="0" indent="0" algn="ctr">
                <a:lnSpc>
                  <a:spcPct val="150000"/>
                </a:lnSpc>
                <a:buChar char="•"/>
              </a:pPr>
              <a:r>
                <a:rPr lang="zh-CN" altLang="en-US" sz="2000" b="1" dirty="0">
                  <a:solidFill>
                    <a:schemeClr val="bg2"/>
                  </a:solidFill>
                  <a:latin typeface="Arial" panose="020B0604020202020204" pitchFamily="34" charset="0"/>
                  <a:ea typeface="宋体" panose="02010600030101010101" pitchFamily="2" charset="-122"/>
                </a:rPr>
                <a:t> 三项基本政治制度</a:t>
              </a:r>
            </a:p>
          </p:txBody>
        </p:sp>
      </p:grpSp>
      <p:sp>
        <p:nvSpPr>
          <p:cNvPr id="28680" name="文本框 82958"/>
          <p:cNvSpPr txBox="1"/>
          <p:nvPr/>
        </p:nvSpPr>
        <p:spPr>
          <a:xfrm>
            <a:off x="6218238" y="5816600"/>
            <a:ext cx="2808287" cy="557213"/>
          </a:xfrm>
          <a:prstGeom prst="rect">
            <a:avLst/>
          </a:prstGeom>
          <a:noFill/>
          <a:ln w="38100" cap="flat" cmpd="sng">
            <a:solidFill>
              <a:srgbClr val="FFFF00"/>
            </a:solidFill>
            <a:prstDash val="solid"/>
            <a:miter/>
            <a:headEnd type="none" w="med" len="med"/>
            <a:tailEnd type="none" w="med" len="med"/>
          </a:ln>
        </p:spPr>
        <p:txBody>
          <a:bodyPr anchor="t">
            <a:spAutoFit/>
          </a:bodyPr>
          <a:lstStyle/>
          <a:p>
            <a:pPr lvl="0" indent="0" algn="ctr"/>
            <a:r>
              <a:rPr lang="zh-CN" altLang="en-US" sz="2800" b="1" dirty="0">
                <a:solidFill>
                  <a:srgbClr val="FFFF00"/>
                </a:solidFill>
                <a:latin typeface="Arial" panose="020B0604020202020204" pitchFamily="34" charset="0"/>
                <a:ea typeface="宋体" panose="02010600030101010101" pitchFamily="2" charset="-122"/>
              </a:rPr>
              <a:t>当代国际社会</a:t>
            </a:r>
          </a:p>
        </p:txBody>
      </p:sp>
      <p:sp>
        <p:nvSpPr>
          <p:cNvPr id="28681" name="文本框 82959"/>
          <p:cNvSpPr txBox="1"/>
          <p:nvPr/>
        </p:nvSpPr>
        <p:spPr>
          <a:xfrm>
            <a:off x="3779838" y="311150"/>
            <a:ext cx="2301875" cy="679450"/>
          </a:xfrm>
          <a:prstGeom prst="rect">
            <a:avLst/>
          </a:prstGeom>
          <a:noFill/>
          <a:ln w="38100" cap="flat" cmpd="sng">
            <a:solidFill>
              <a:srgbClr val="FFFF00"/>
            </a:solidFill>
            <a:prstDash val="solid"/>
            <a:miter/>
            <a:headEnd type="none" w="med" len="med"/>
            <a:tailEnd type="none" w="med" len="med"/>
          </a:ln>
        </p:spPr>
        <p:txBody>
          <a:bodyPr anchor="t">
            <a:spAutoFit/>
          </a:bodyPr>
          <a:lstStyle/>
          <a:p>
            <a:pPr lvl="0" indent="0" algn="ctr"/>
            <a:r>
              <a:rPr lang="zh-CN" altLang="en-US" b="1" dirty="0">
                <a:solidFill>
                  <a:srgbClr val="FFFF00"/>
                </a:solidFill>
                <a:latin typeface="Arial" panose="020B0604020202020204" pitchFamily="34" charset="0"/>
                <a:ea typeface="宋体" panose="02010600030101010101" pitchFamily="2" charset="-122"/>
              </a:rPr>
              <a:t>政治生活</a:t>
            </a:r>
          </a:p>
        </p:txBody>
      </p:sp>
      <p:sp>
        <p:nvSpPr>
          <p:cNvPr id="28682" name="下箭头 82960"/>
          <p:cNvSpPr/>
          <p:nvPr/>
        </p:nvSpPr>
        <p:spPr>
          <a:xfrm>
            <a:off x="4659313" y="1000125"/>
            <a:ext cx="503237" cy="576263"/>
          </a:xfrm>
          <a:prstGeom prst="downArrow">
            <a:avLst>
              <a:gd name="adj1" fmla="val 50000"/>
              <a:gd name="adj2" fmla="val 28500"/>
            </a:avLst>
          </a:prstGeom>
          <a:solidFill>
            <a:schemeClr val="accent1"/>
          </a:solidFill>
          <a:ln w="12700" cap="flat" cmpd="sng">
            <a:solidFill>
              <a:schemeClr val="tx1"/>
            </a:solidFill>
            <a:prstDash val="solid"/>
            <a:miter/>
            <a:headEnd type="none" w="med" len="med"/>
            <a:tailEnd type="none" w="med" len="med"/>
          </a:ln>
        </p:spPr>
        <p:txBody>
          <a:bodyPr anchor="t"/>
          <a:lstStyle/>
          <a:p>
            <a:pPr lvl="0" indent="0" algn="ctr"/>
            <a:endParaRPr lang="zh-CN" altLang="en-US" dirty="0">
              <a:latin typeface="Arial" panose="020B0604020202020204" pitchFamily="34" charset="0"/>
              <a:ea typeface="宋体" panose="02010600030101010101" pitchFamily="2" charset="-122"/>
            </a:endParaRPr>
          </a:p>
        </p:txBody>
      </p:sp>
      <p:sp>
        <p:nvSpPr>
          <p:cNvPr id="28683" name="上下箭头 82961"/>
          <p:cNvSpPr/>
          <p:nvPr/>
        </p:nvSpPr>
        <p:spPr>
          <a:xfrm>
            <a:off x="7481888" y="5456238"/>
            <a:ext cx="433387" cy="360362"/>
          </a:xfrm>
          <a:prstGeom prst="upDownArrow">
            <a:avLst>
              <a:gd name="adj1" fmla="val 50000"/>
              <a:gd name="adj2" fmla="val 20000"/>
            </a:avLst>
          </a:prstGeom>
          <a:solidFill>
            <a:schemeClr val="accent1"/>
          </a:solidFill>
          <a:ln w="12700" cap="flat" cmpd="sng">
            <a:solidFill>
              <a:schemeClr val="tx1"/>
            </a:solidFill>
            <a:prstDash val="solid"/>
            <a:miter/>
            <a:headEnd type="none" w="med" len="med"/>
            <a:tailEnd type="none" w="med" len="med"/>
          </a:ln>
        </p:spPr>
        <p:txBody>
          <a:bodyPr anchor="t"/>
          <a:lstStyle/>
          <a:p>
            <a:pPr lvl="0" indent="0" algn="ctr"/>
            <a:endParaRPr lang="zh-CN" altLang="en-US" dirty="0">
              <a:latin typeface="Arial" panose="020B0604020202020204" pitchFamily="34" charset="0"/>
              <a:ea typeface="宋体" panose="02010600030101010101" pitchFamily="2" charset="-122"/>
            </a:endParaRPr>
          </a:p>
        </p:txBody>
      </p:sp>
      <p:sp>
        <p:nvSpPr>
          <p:cNvPr id="28684" name="AutoShape 4"/>
          <p:cNvSpPr/>
          <p:nvPr/>
        </p:nvSpPr>
        <p:spPr>
          <a:xfrm>
            <a:off x="683730" y="260780"/>
            <a:ext cx="1296090" cy="115208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chemeClr val="bg1"/>
                </a:solidFill>
                <a:latin typeface="Tahoma" panose="020B0604030504040204" pitchFamily="34" charset="0"/>
                <a:ea typeface="隶书" panose="02010509060101010101" pitchFamily="49" charset="-122"/>
              </a:rPr>
              <a:t>举例</a:t>
            </a:r>
            <a:endParaRPr lang="zh-CN" altLang="en-US" sz="3200" dirty="0">
              <a:solidFill>
                <a:schemeClr val="bg1"/>
              </a:solidFill>
              <a:latin typeface="Tahoma" panose="020B0604030504040204" pitchFamily="34" charset="0"/>
              <a:ea typeface="隶书" panose="02010509060101010101" pitchFamily="49" charset="-122"/>
            </a:endParaRPr>
          </a:p>
        </p:txBody>
      </p:sp>
      <p:sp>
        <p:nvSpPr>
          <p:cNvPr id="28686" name="_s82953"/>
          <p:cNvSpPr/>
          <p:nvPr/>
        </p:nvSpPr>
        <p:spPr>
          <a:xfrm>
            <a:off x="914400" y="3883025"/>
            <a:ext cx="2463800" cy="1573213"/>
          </a:xfrm>
          <a:prstGeom prst="roundRect">
            <a:avLst>
              <a:gd name="adj" fmla="val 16667"/>
            </a:avLst>
          </a:prstGeom>
          <a:solidFill>
            <a:schemeClr val="accent1"/>
          </a:solidFill>
          <a:ln w="9525" cap="flat" cmpd="sng">
            <a:solidFill>
              <a:schemeClr val="accent1"/>
            </a:solidFill>
            <a:prstDash val="solid"/>
            <a:round/>
            <a:headEnd type="none" w="med" len="med"/>
            <a:tailEnd type="none" w="med" len="med"/>
          </a:ln>
        </p:spPr>
        <p:txBody>
          <a:bodyPr wrap="none" lIns="0" tIns="0" rIns="0" bIns="0" anchor="ctr"/>
          <a:lstStyle/>
          <a:p>
            <a:pPr lvl="0" indent="0" algn="ctr">
              <a:lnSpc>
                <a:spcPct val="120000"/>
              </a:lnSpc>
            </a:pPr>
            <a:r>
              <a:rPr lang="zh-CN" altLang="en-US" sz="2400" b="1" dirty="0">
                <a:solidFill>
                  <a:schemeClr val="bg2"/>
                </a:solidFill>
                <a:latin typeface="Arial" panose="020B0604020202020204" pitchFamily="34" charset="0"/>
                <a:ea typeface="宋体" panose="02010600030101010101" pitchFamily="2" charset="-122"/>
              </a:rPr>
              <a:t>中国共产党的领导</a:t>
            </a:r>
          </a:p>
          <a:p>
            <a:pPr lvl="0" indent="0" algn="ctr">
              <a:lnSpc>
                <a:spcPct val="120000"/>
              </a:lnSpc>
              <a:buChar char="•"/>
            </a:pPr>
            <a:r>
              <a:rPr lang="zh-CN" altLang="en-US" sz="2000" dirty="0">
                <a:solidFill>
                  <a:schemeClr val="bg2"/>
                </a:solidFill>
                <a:latin typeface="Arial" panose="020B0604020202020204" pitchFamily="34" charset="0"/>
                <a:ea typeface="宋体" panose="02010600030101010101" pitchFamily="2" charset="-122"/>
              </a:rPr>
              <a:t>  </a:t>
            </a:r>
            <a:r>
              <a:rPr lang="zh-CN" altLang="en-US" sz="2000" b="1" dirty="0">
                <a:solidFill>
                  <a:schemeClr val="bg2"/>
                </a:solidFill>
                <a:latin typeface="Arial" panose="020B0604020202020204" pitchFamily="34" charset="0"/>
                <a:ea typeface="宋体" panose="02010600030101010101" pitchFamily="2" charset="-122"/>
              </a:rPr>
              <a:t>执政地位</a:t>
            </a:r>
          </a:p>
          <a:p>
            <a:pPr lvl="0" indent="0" algn="ctr">
              <a:lnSpc>
                <a:spcPct val="120000"/>
              </a:lnSpc>
              <a:buChar char="•"/>
            </a:pPr>
            <a:r>
              <a:rPr lang="zh-CN" altLang="en-US" sz="2000" b="1" dirty="0">
                <a:solidFill>
                  <a:schemeClr val="bg2"/>
                </a:solidFill>
                <a:latin typeface="Arial" panose="020B0604020202020204" pitchFamily="34" charset="0"/>
                <a:ea typeface="宋体" panose="02010600030101010101" pitchFamily="2" charset="-122"/>
              </a:rPr>
              <a:t>  指导思想</a:t>
            </a:r>
          </a:p>
          <a:p>
            <a:pPr lvl="0" indent="0" algn="ctr">
              <a:lnSpc>
                <a:spcPct val="120000"/>
              </a:lnSpc>
              <a:buChar char="•"/>
            </a:pPr>
            <a:r>
              <a:rPr lang="zh-CN" altLang="en-US" sz="2000" b="1" dirty="0">
                <a:solidFill>
                  <a:schemeClr val="bg2"/>
                </a:solidFill>
                <a:latin typeface="Arial" panose="020B0604020202020204" pitchFamily="34" charset="0"/>
                <a:ea typeface="宋体" panose="02010600030101010101" pitchFamily="2" charset="-122"/>
              </a:rPr>
              <a:t>  依法执政</a:t>
            </a:r>
          </a:p>
        </p:txBody>
      </p:sp>
      <p:sp>
        <p:nvSpPr>
          <p:cNvPr id="28687" name="_s82952"/>
          <p:cNvSpPr/>
          <p:nvPr/>
        </p:nvSpPr>
        <p:spPr>
          <a:xfrm>
            <a:off x="6465888" y="3883025"/>
            <a:ext cx="2463800" cy="1573213"/>
          </a:xfrm>
          <a:prstGeom prst="roundRect">
            <a:avLst>
              <a:gd name="adj" fmla="val 16667"/>
            </a:avLst>
          </a:prstGeom>
          <a:solidFill>
            <a:schemeClr val="accent1"/>
          </a:solidFill>
          <a:ln w="9525" cap="flat" cmpd="sng">
            <a:solidFill>
              <a:schemeClr val="accent1"/>
            </a:solidFill>
            <a:prstDash val="solid"/>
            <a:round/>
            <a:headEnd type="none" w="med" len="med"/>
            <a:tailEnd type="none" w="med" len="med"/>
          </a:ln>
        </p:spPr>
        <p:txBody>
          <a:bodyPr wrap="none" lIns="0" tIns="0" rIns="0" bIns="0" anchor="ctr"/>
          <a:lstStyle/>
          <a:p>
            <a:pPr lvl="0" indent="0" algn="ctr">
              <a:lnSpc>
                <a:spcPct val="150000"/>
              </a:lnSpc>
            </a:pPr>
            <a:r>
              <a:rPr lang="zh-CN" altLang="en-US" sz="2500" b="1" dirty="0">
                <a:solidFill>
                  <a:srgbClr val="BC0000"/>
                </a:solidFill>
                <a:latin typeface="Arial" panose="020B0604020202020204" pitchFamily="34" charset="0"/>
                <a:ea typeface="宋体" panose="02010600030101010101" pitchFamily="2" charset="-122"/>
              </a:rPr>
              <a:t>依法治国</a:t>
            </a:r>
          </a:p>
          <a:p>
            <a:pPr lvl="0" indent="0" algn="ctr">
              <a:lnSpc>
                <a:spcPct val="150000"/>
              </a:lnSpc>
              <a:buChar char="•"/>
            </a:pPr>
            <a:r>
              <a:rPr lang="zh-CN" altLang="en-US" sz="2000" b="1" dirty="0">
                <a:solidFill>
                  <a:srgbClr val="BC0000"/>
                </a:solidFill>
                <a:latin typeface="Arial" panose="020B0604020202020204" pitchFamily="34" charset="0"/>
                <a:ea typeface="宋体" panose="02010600030101010101" pitchFamily="2" charset="-122"/>
              </a:rPr>
              <a:t> 三位一体</a:t>
            </a:r>
          </a:p>
          <a:p>
            <a:pPr lvl="0" indent="0" algn="ctr">
              <a:lnSpc>
                <a:spcPct val="150000"/>
              </a:lnSpc>
              <a:buChar char="•"/>
            </a:pPr>
            <a:r>
              <a:rPr lang="zh-CN" altLang="en-US" sz="2000" b="1" dirty="0">
                <a:solidFill>
                  <a:srgbClr val="BC0000"/>
                </a:solidFill>
                <a:latin typeface="Arial" panose="020B0604020202020204" pitchFamily="34" charset="0"/>
                <a:ea typeface="宋体" panose="02010600030101010101" pitchFamily="2" charset="-122"/>
              </a:rPr>
              <a:t> 四个环节</a:t>
            </a:r>
          </a:p>
        </p:txBody>
      </p:sp>
    </p:spTree>
    <p:extLst>
      <p:ext uri="{BB962C8B-B14F-4D97-AF65-F5344CB8AC3E}">
        <p14:creationId xmlns:p14="http://schemas.microsoft.com/office/powerpoint/2010/main" val="3572079538"/>
      </p:ext>
    </p:extLst>
  </p:cSld>
  <p:clrMapOvr>
    <a:masterClrMapping/>
  </p:clrMapOvr>
  <p:transition spd="slow">
    <p:dissolv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标题 104449"/>
          <p:cNvSpPr>
            <a:spLocks noGrp="1"/>
          </p:cNvSpPr>
          <p:nvPr>
            <p:ph type="title"/>
          </p:nvPr>
        </p:nvSpPr>
        <p:spPr/>
        <p:txBody>
          <a:bodyPr wrap="square" lIns="91440" tIns="45720" rIns="91440" bIns="45720" anchor="ctr"/>
          <a:lstStyle/>
          <a:p>
            <a:pPr algn="ctr"/>
            <a:r>
              <a:rPr lang="zh-CN" altLang="en-US" sz="2800" b="0" dirty="0">
                <a:solidFill>
                  <a:srgbClr val="FFFF00"/>
                </a:solidFill>
                <a:latin typeface="黑体" panose="02010609060101010101" pitchFamily="49" charset="-122"/>
                <a:ea typeface="黑体" panose="02010609060101010101" pitchFamily="49" charset="-122"/>
              </a:rPr>
              <a:t> </a:t>
            </a:r>
            <a:r>
              <a:rPr lang="zh-CN" altLang="en-US" sz="3200" dirty="0">
                <a:solidFill>
                  <a:srgbClr val="FFFF00"/>
                </a:solidFill>
                <a:latin typeface="宋体" panose="02010600030101010101" pitchFamily="2" charset="-122"/>
                <a:ea typeface="宋体" panose="02010600030101010101" pitchFamily="2" charset="-122"/>
              </a:rPr>
              <a:t>见之于“辨析式”的学习路径</a:t>
            </a:r>
          </a:p>
        </p:txBody>
      </p:sp>
      <p:sp>
        <p:nvSpPr>
          <p:cNvPr id="102402" name="文本占位符 104450"/>
          <p:cNvSpPr>
            <a:spLocks noGrp="1"/>
          </p:cNvSpPr>
          <p:nvPr>
            <p:ph idx="1"/>
          </p:nvPr>
        </p:nvSpPr>
        <p:spPr>
          <a:xfrm>
            <a:off x="1201738" y="2019300"/>
            <a:ext cx="7138987" cy="4095750"/>
          </a:xfrm>
        </p:spPr>
        <p:txBody>
          <a:bodyPr wrap="square" lIns="91440" tIns="45720" rIns="91440" bIns="45720" anchor="t"/>
          <a:lstStyle/>
          <a:p>
            <a:pPr marL="1905" indent="-344805">
              <a:lnSpc>
                <a:spcPct val="150000"/>
              </a:lnSpc>
              <a:buNone/>
            </a:pPr>
            <a:r>
              <a:rPr lang="en-US" altLang="zh-CN" sz="2000" b="1" dirty="0">
                <a:ea typeface="黑体" panose="02010609060101010101" pitchFamily="49" charset="-122"/>
              </a:rPr>
              <a:t> </a:t>
            </a:r>
            <a:r>
              <a:rPr lang="en-US" altLang="zh-CN" sz="2000" dirty="0">
                <a:ea typeface="黑体" panose="02010609060101010101" pitchFamily="49" charset="-122"/>
              </a:rPr>
              <a:t>        </a:t>
            </a:r>
            <a:r>
              <a:rPr lang="zh-CN" altLang="en-US" sz="2000" b="1" dirty="0" smtClean="0"/>
              <a:t>在材料分析</a:t>
            </a:r>
            <a:r>
              <a:rPr lang="zh-CN" altLang="en-US" sz="2000" b="1" dirty="0"/>
              <a:t>中展示观点，在价值冲突中识别观点，在比较鉴别中确认观点，在探究活动中引申观点，都是教师引导学生相信、信服、确信、坚信根本价值标准的过程。而就学习方式而言，这一过程，就是</a:t>
            </a:r>
            <a:r>
              <a:rPr lang="zh-CN" altLang="en-US" sz="2000" b="1" dirty="0">
                <a:sym typeface="Arial" panose="020B0604020202020204" pitchFamily="34" charset="0"/>
              </a:rPr>
              <a:t>学生自主经历由建设性批判思维主导的辨析过程。惟其经历如此路径，才能通过思维和操作活动的过程真正实现有效的价值引领</a:t>
            </a:r>
            <a:r>
              <a:rPr lang="zh-CN" altLang="en-US" sz="2000" b="1" dirty="0" smtClean="0">
                <a:sym typeface="Arial" panose="020B0604020202020204" pitchFamily="34" charset="0"/>
              </a:rPr>
              <a:t>。</a:t>
            </a:r>
            <a:endParaRPr lang="en-US" altLang="zh-CN" sz="2000" b="1" dirty="0" smtClean="0">
              <a:sym typeface="Arial" panose="020B0604020202020204" pitchFamily="34" charset="0"/>
            </a:endParaRPr>
          </a:p>
          <a:p>
            <a:pPr marL="1905" indent="-344805">
              <a:lnSpc>
                <a:spcPct val="150000"/>
              </a:lnSpc>
              <a:buNone/>
            </a:pPr>
            <a:r>
              <a:rPr lang="zh-CN" altLang="en-US" sz="2000" b="1" dirty="0" smtClean="0">
                <a:solidFill>
                  <a:srgbClr val="FF0000"/>
                </a:solidFill>
                <a:sym typeface="+mn-ea"/>
              </a:rPr>
              <a:t>◆  </a:t>
            </a:r>
            <a:r>
              <a:rPr lang="zh-CN" altLang="en-US" sz="2000" b="1" dirty="0" smtClean="0">
                <a:solidFill>
                  <a:srgbClr val="FFFF00"/>
                </a:solidFill>
                <a:sym typeface="+mn-ea"/>
              </a:rPr>
              <a:t>是不是、</a:t>
            </a:r>
            <a:r>
              <a:rPr lang="zh-CN" altLang="en-US" sz="2000" b="1" dirty="0" smtClean="0">
                <a:solidFill>
                  <a:srgbClr val="FFFF00"/>
                </a:solidFill>
                <a:sym typeface="Arial" panose="020B0604020202020204" pitchFamily="34" charset="0"/>
              </a:rPr>
              <a:t>对不对、值不值，终究要归结为信不信</a:t>
            </a:r>
            <a:r>
              <a:rPr lang="en-US" altLang="zh-CN" sz="2000" b="1" dirty="0" smtClean="0">
                <a:solidFill>
                  <a:srgbClr val="FFFF00"/>
                </a:solidFill>
                <a:sym typeface="Arial" panose="020B0604020202020204" pitchFamily="34" charset="0"/>
              </a:rPr>
              <a:t>——</a:t>
            </a:r>
            <a:r>
              <a:rPr lang="zh-CN" altLang="en-US" sz="2000" b="1" dirty="0" smtClean="0">
                <a:solidFill>
                  <a:srgbClr val="FFFF00"/>
                </a:solidFill>
                <a:sym typeface="Arial" panose="020B0604020202020204" pitchFamily="34" charset="0"/>
              </a:rPr>
              <a:t>本课程实施的本质特征。</a:t>
            </a:r>
            <a:endParaRPr lang="zh-CN" altLang="en-US" sz="2000" b="1" dirty="0">
              <a:solidFill>
                <a:srgbClr val="FFFF00"/>
              </a:solidFill>
            </a:endParaRPr>
          </a:p>
          <a:p>
            <a:pPr marL="1905" indent="-344805">
              <a:lnSpc>
                <a:spcPct val="150000"/>
              </a:lnSpc>
              <a:buNone/>
            </a:pPr>
            <a:r>
              <a:rPr lang="zh-CN" altLang="en-US" sz="2000" b="1" dirty="0"/>
              <a:t>       </a:t>
            </a:r>
          </a:p>
        </p:txBody>
      </p:sp>
      <p:sp>
        <p:nvSpPr>
          <p:cNvPr id="102403" name="AutoShape 4"/>
          <p:cNvSpPr/>
          <p:nvPr/>
        </p:nvSpPr>
        <p:spPr>
          <a:xfrm>
            <a:off x="234950" y="236855"/>
            <a:ext cx="1184910" cy="1500505"/>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rgbClr val="FF0000"/>
                </a:solidFill>
                <a:latin typeface="Tahoma" panose="020B0604030504040204" pitchFamily="34" charset="0"/>
                <a:ea typeface="隶书" panose="02010509060101010101" pitchFamily="49" charset="-122"/>
              </a:rPr>
              <a:t>点拨三</a:t>
            </a:r>
          </a:p>
        </p:txBody>
      </p:sp>
      <p:sp>
        <p:nvSpPr>
          <p:cNvPr id="5" name="文本框 4"/>
          <p:cNvSpPr txBox="1"/>
          <p:nvPr/>
        </p:nvSpPr>
        <p:spPr>
          <a:xfrm>
            <a:off x="1262070" y="5856389"/>
            <a:ext cx="7018321" cy="584775"/>
          </a:xfrm>
          <a:prstGeom prst="rect">
            <a:avLst/>
          </a:prstGeom>
          <a:noFill/>
          <a:ln w="38100">
            <a:solidFill>
              <a:srgbClr val="FFFF00"/>
            </a:solidFill>
          </a:ln>
        </p:spPr>
        <p:txBody>
          <a:bodyPr wrap="square" rtlCol="0">
            <a:spAutoFit/>
          </a:bodyPr>
          <a:lstStyle/>
          <a:p>
            <a:pPr algn="ctr">
              <a:lnSpc>
                <a:spcPct val="160000"/>
              </a:lnSpc>
            </a:pPr>
            <a:r>
              <a:rPr lang="zh-CN" altLang="en-US" sz="2000" b="1" dirty="0" smtClean="0">
                <a:solidFill>
                  <a:srgbClr val="00FF00"/>
                </a:solidFill>
                <a:latin typeface="楷体" panose="02010609060101010101" pitchFamily="49" charset="-122"/>
                <a:ea typeface="楷体" panose="02010609060101010101" pitchFamily="49" charset="-122"/>
              </a:rPr>
              <a:t>思考题：“说教”与“洗脑”</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cSld>
  <p:clrMapOvr>
    <a:masterClrMapping/>
  </p:clrMapOvr>
  <p:transition spd="slow">
    <p:random/>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250" name="文本框 565249"/>
          <p:cNvSpPr txBox="1"/>
          <p:nvPr/>
        </p:nvSpPr>
        <p:spPr>
          <a:xfrm>
            <a:off x="1692275" y="2398713"/>
            <a:ext cx="1366838" cy="1081087"/>
          </a:xfrm>
          <a:prstGeom prst="rect">
            <a:avLst/>
          </a:prstGeom>
          <a:solidFill>
            <a:schemeClr val="accent1"/>
          </a:solidFill>
          <a:ln w="76200" cap="flat" cmpd="sng">
            <a:solidFill>
              <a:schemeClr val="bg1"/>
            </a:solidFill>
            <a:prstDash val="solid"/>
            <a:miter/>
            <a:headEnd type="none" w="med" len="med"/>
            <a:tailEnd type="none" w="med" len="med"/>
          </a:ln>
        </p:spPr>
        <p:txBody>
          <a:bodyPr anchor="t"/>
          <a:lstStyle/>
          <a:p>
            <a:pPr lvl="0" indent="0" algn="ctr"/>
            <a:r>
              <a:rPr lang="zh-CN" altLang="en-US" sz="2400" dirty="0">
                <a:solidFill>
                  <a:srgbClr val="006600"/>
                </a:solidFill>
                <a:latin typeface="黑体" panose="02010609060101010101" pitchFamily="49" charset="-122"/>
                <a:ea typeface="黑体" panose="02010609060101010101" pitchFamily="49" charset="-122"/>
              </a:rPr>
              <a:t>情境</a:t>
            </a:r>
          </a:p>
          <a:p>
            <a:pPr lvl="0" indent="0" algn="ctr"/>
            <a:r>
              <a:rPr lang="zh-CN" altLang="en-US" sz="2000" dirty="0">
                <a:solidFill>
                  <a:srgbClr val="006600"/>
                </a:solidFill>
                <a:latin typeface="黑体" panose="02010609060101010101" pitchFamily="49" charset="-122"/>
                <a:ea typeface="黑体" panose="02010609060101010101" pitchFamily="49" charset="-122"/>
              </a:rPr>
              <a:t>（生活经验）</a:t>
            </a:r>
          </a:p>
        </p:txBody>
      </p:sp>
      <p:sp>
        <p:nvSpPr>
          <p:cNvPr id="565251" name="文本框 565250"/>
          <p:cNvSpPr txBox="1"/>
          <p:nvPr/>
        </p:nvSpPr>
        <p:spPr>
          <a:xfrm>
            <a:off x="3492500" y="1196975"/>
            <a:ext cx="1600200" cy="919163"/>
          </a:xfrm>
          <a:prstGeom prst="rect">
            <a:avLst/>
          </a:prstGeom>
          <a:solidFill>
            <a:schemeClr val="accent1"/>
          </a:solidFill>
          <a:ln w="76200" cap="flat" cmpd="sng">
            <a:solidFill>
              <a:schemeClr val="bg1"/>
            </a:solidFill>
            <a:prstDash val="solid"/>
            <a:miter/>
            <a:headEnd type="none" w="med" len="med"/>
            <a:tailEnd type="none" w="med" len="med"/>
          </a:ln>
        </p:spPr>
        <p:txBody>
          <a:bodyPr anchor="t"/>
          <a:lstStyle/>
          <a:p>
            <a:pPr lvl="0" indent="0" algn="ctr"/>
            <a:r>
              <a:rPr lang="zh-CN" altLang="en-US" sz="2400" dirty="0">
                <a:solidFill>
                  <a:srgbClr val="006600"/>
                </a:solidFill>
                <a:latin typeface="黑体" panose="02010609060101010101" pitchFamily="49" charset="-122"/>
                <a:ea typeface="黑体" panose="02010609060101010101" pitchFamily="49" charset="-122"/>
              </a:rPr>
              <a:t>问题</a:t>
            </a:r>
          </a:p>
          <a:p>
            <a:pPr lvl="0" indent="0" algn="ctr"/>
            <a:r>
              <a:rPr lang="zh-CN" altLang="en-US" sz="2000" dirty="0">
                <a:solidFill>
                  <a:srgbClr val="006600"/>
                </a:solidFill>
                <a:latin typeface="黑体" panose="02010609060101010101" pitchFamily="49" charset="-122"/>
                <a:ea typeface="黑体" panose="02010609060101010101" pitchFamily="49" charset="-122"/>
              </a:rPr>
              <a:t>（是什么）</a:t>
            </a:r>
          </a:p>
        </p:txBody>
      </p:sp>
      <p:sp>
        <p:nvSpPr>
          <p:cNvPr id="565252" name="文本框 565251"/>
          <p:cNvSpPr txBox="1"/>
          <p:nvPr/>
        </p:nvSpPr>
        <p:spPr>
          <a:xfrm>
            <a:off x="5580063" y="1196975"/>
            <a:ext cx="1557337" cy="962025"/>
          </a:xfrm>
          <a:prstGeom prst="rect">
            <a:avLst/>
          </a:prstGeom>
          <a:solidFill>
            <a:schemeClr val="accent1"/>
          </a:solidFill>
          <a:ln w="76200" cap="flat" cmpd="sng">
            <a:solidFill>
              <a:schemeClr val="bg1"/>
            </a:solidFill>
            <a:prstDash val="solid"/>
            <a:miter/>
            <a:headEnd type="none" w="med" len="med"/>
            <a:tailEnd type="none" w="med" len="med"/>
          </a:ln>
        </p:spPr>
        <p:txBody>
          <a:bodyPr anchor="t"/>
          <a:lstStyle/>
          <a:p>
            <a:pPr lvl="0" indent="0" algn="ctr"/>
            <a:r>
              <a:rPr lang="zh-CN" altLang="en-US" sz="2400" dirty="0">
                <a:solidFill>
                  <a:srgbClr val="006600"/>
                </a:solidFill>
                <a:latin typeface="黑体" panose="02010609060101010101" pitchFamily="49" charset="-122"/>
                <a:ea typeface="黑体" panose="02010609060101010101" pitchFamily="49" charset="-122"/>
              </a:rPr>
              <a:t>辨识</a:t>
            </a:r>
          </a:p>
          <a:p>
            <a:pPr lvl="0" indent="0" algn="ctr"/>
            <a:r>
              <a:rPr lang="zh-CN" altLang="en-US" sz="2000" dirty="0">
                <a:solidFill>
                  <a:srgbClr val="006600"/>
                </a:solidFill>
                <a:latin typeface="黑体" panose="02010609060101010101" pitchFamily="49" charset="-122"/>
                <a:ea typeface="黑体" panose="02010609060101010101" pitchFamily="49" charset="-122"/>
              </a:rPr>
              <a:t>（是不是）</a:t>
            </a:r>
          </a:p>
        </p:txBody>
      </p:sp>
      <p:sp>
        <p:nvSpPr>
          <p:cNvPr id="565253" name="文本框 565252"/>
          <p:cNvSpPr txBox="1"/>
          <p:nvPr/>
        </p:nvSpPr>
        <p:spPr>
          <a:xfrm>
            <a:off x="7524750" y="2492375"/>
            <a:ext cx="1619250" cy="1081088"/>
          </a:xfrm>
          <a:prstGeom prst="rect">
            <a:avLst/>
          </a:prstGeom>
          <a:solidFill>
            <a:schemeClr val="accent1"/>
          </a:solidFill>
          <a:ln w="76200" cap="flat" cmpd="sng">
            <a:solidFill>
              <a:schemeClr val="bg1"/>
            </a:solidFill>
            <a:prstDash val="solid"/>
            <a:miter/>
            <a:headEnd type="none" w="med" len="med"/>
            <a:tailEnd type="none" w="med" len="med"/>
          </a:ln>
        </p:spPr>
        <p:txBody>
          <a:bodyPr anchor="t"/>
          <a:lstStyle/>
          <a:p>
            <a:pPr algn="ctr"/>
            <a:r>
              <a:rPr lang="zh-CN" altLang="en-US" sz="2400" dirty="0" smtClean="0">
                <a:solidFill>
                  <a:srgbClr val="006600"/>
                </a:solidFill>
                <a:latin typeface="黑体" panose="02010609060101010101" pitchFamily="49" charset="-122"/>
                <a:ea typeface="黑体" panose="02010609060101010101" pitchFamily="49" charset="-122"/>
              </a:rPr>
              <a:t>反思</a:t>
            </a:r>
            <a:endParaRPr lang="zh-CN" altLang="en-US" sz="2400" dirty="0">
              <a:solidFill>
                <a:srgbClr val="006600"/>
              </a:solidFill>
              <a:latin typeface="黑体" panose="02010609060101010101" pitchFamily="49" charset="-122"/>
              <a:ea typeface="黑体" panose="02010609060101010101" pitchFamily="49" charset="-122"/>
            </a:endParaRPr>
          </a:p>
          <a:p>
            <a:pPr lvl="0" indent="0" algn="ctr"/>
            <a:r>
              <a:rPr lang="zh-CN" altLang="en-US" sz="2400" dirty="0" smtClean="0">
                <a:solidFill>
                  <a:srgbClr val="006600"/>
                </a:solidFill>
                <a:latin typeface="黑体" panose="02010609060101010101" pitchFamily="49" charset="-122"/>
                <a:ea typeface="黑体" panose="02010609060101010101" pitchFamily="49" charset="-122"/>
              </a:rPr>
              <a:t>（</a:t>
            </a:r>
            <a:r>
              <a:rPr lang="zh-CN" altLang="en-US" sz="2400" dirty="0">
                <a:solidFill>
                  <a:srgbClr val="006600"/>
                </a:solidFill>
                <a:latin typeface="黑体" panose="02010609060101010101" pitchFamily="49" charset="-122"/>
                <a:ea typeface="黑体" panose="02010609060101010101" pitchFamily="49" charset="-122"/>
              </a:rPr>
              <a:t>怎么看</a:t>
            </a:r>
            <a:r>
              <a:rPr lang="en-US" altLang="zh-CN" sz="2400" dirty="0">
                <a:solidFill>
                  <a:srgbClr val="006600"/>
                </a:solidFill>
                <a:latin typeface="黑体" panose="02010609060101010101" pitchFamily="49" charset="-122"/>
                <a:ea typeface="黑体" panose="02010609060101010101" pitchFamily="49" charset="-122"/>
              </a:rPr>
              <a:t>)</a:t>
            </a:r>
          </a:p>
        </p:txBody>
      </p:sp>
      <p:sp>
        <p:nvSpPr>
          <p:cNvPr id="565254" name="文本框 565253"/>
          <p:cNvSpPr txBox="1"/>
          <p:nvPr/>
        </p:nvSpPr>
        <p:spPr>
          <a:xfrm>
            <a:off x="4419600" y="4003675"/>
            <a:ext cx="1676400" cy="1009650"/>
          </a:xfrm>
          <a:prstGeom prst="rect">
            <a:avLst/>
          </a:prstGeom>
          <a:solidFill>
            <a:schemeClr val="accent1"/>
          </a:solidFill>
          <a:ln w="76200" cap="flat" cmpd="sng">
            <a:solidFill>
              <a:schemeClr val="bg1"/>
            </a:solidFill>
            <a:prstDash val="solid"/>
            <a:miter/>
            <a:headEnd type="none" w="med" len="med"/>
            <a:tailEnd type="none" w="med" len="med"/>
          </a:ln>
        </p:spPr>
        <p:txBody>
          <a:bodyPr anchor="t"/>
          <a:lstStyle/>
          <a:p>
            <a:pPr lvl="0" algn="ctr"/>
            <a:r>
              <a:rPr lang="zh-CN" altLang="en-US" sz="2000" dirty="0" smtClean="0">
                <a:solidFill>
                  <a:srgbClr val="006600"/>
                </a:solidFill>
                <a:latin typeface="黑体" panose="02010609060101010101" pitchFamily="49" charset="-122"/>
                <a:ea typeface="黑体" panose="02010609060101010101" pitchFamily="49" charset="-122"/>
              </a:rPr>
              <a:t>分析</a:t>
            </a:r>
            <a:endParaRPr lang="en-US" altLang="zh-CN" sz="2000" dirty="0" smtClean="0">
              <a:solidFill>
                <a:srgbClr val="006600"/>
              </a:solidFill>
              <a:latin typeface="黑体" panose="02010609060101010101" pitchFamily="49" charset="-122"/>
              <a:ea typeface="黑体" panose="02010609060101010101" pitchFamily="49" charset="-122"/>
            </a:endParaRPr>
          </a:p>
          <a:p>
            <a:pPr lvl="0" algn="ctr"/>
            <a:r>
              <a:rPr lang="zh-CN" altLang="en-US" sz="2000" dirty="0" smtClean="0">
                <a:solidFill>
                  <a:srgbClr val="006600"/>
                </a:solidFill>
                <a:latin typeface="黑体" panose="02010609060101010101" pitchFamily="49" charset="-122"/>
                <a:ea typeface="黑体" panose="02010609060101010101" pitchFamily="49" charset="-122"/>
              </a:rPr>
              <a:t>（</a:t>
            </a:r>
            <a:r>
              <a:rPr lang="zh-CN" altLang="en-US" sz="2000" dirty="0">
                <a:solidFill>
                  <a:srgbClr val="006600"/>
                </a:solidFill>
                <a:latin typeface="黑体" panose="02010609060101010101" pitchFamily="49" charset="-122"/>
                <a:ea typeface="黑体" panose="02010609060101010101" pitchFamily="49" charset="-122"/>
              </a:rPr>
              <a:t>怎么办）</a:t>
            </a:r>
          </a:p>
        </p:txBody>
      </p:sp>
      <p:sp>
        <p:nvSpPr>
          <p:cNvPr id="565255" name="直接连接符 565254"/>
          <p:cNvSpPr/>
          <p:nvPr/>
        </p:nvSpPr>
        <p:spPr>
          <a:xfrm flipV="1">
            <a:off x="2286000" y="1600200"/>
            <a:ext cx="1139825" cy="762000"/>
          </a:xfrm>
          <a:prstGeom prst="line">
            <a:avLst/>
          </a:prstGeom>
          <a:ln w="76200" cap="flat" cmpd="sng">
            <a:solidFill>
              <a:srgbClr val="CCCC99"/>
            </a:solidFill>
            <a:prstDash val="solid"/>
            <a:round/>
            <a:headEnd type="none" w="med" len="med"/>
            <a:tailEnd type="triangle" w="med" len="med"/>
          </a:ln>
        </p:spPr>
      </p:sp>
      <p:sp>
        <p:nvSpPr>
          <p:cNvPr id="565256" name="直接连接符 565255"/>
          <p:cNvSpPr/>
          <p:nvPr/>
        </p:nvSpPr>
        <p:spPr>
          <a:xfrm>
            <a:off x="5105400" y="1676400"/>
            <a:ext cx="428625" cy="0"/>
          </a:xfrm>
          <a:prstGeom prst="line">
            <a:avLst/>
          </a:prstGeom>
          <a:ln w="76200" cap="flat" cmpd="sng">
            <a:solidFill>
              <a:srgbClr val="CCCC99"/>
            </a:solidFill>
            <a:prstDash val="solid"/>
            <a:round/>
            <a:headEnd type="none" w="med" len="med"/>
            <a:tailEnd type="triangle" w="med" len="med"/>
          </a:ln>
        </p:spPr>
      </p:sp>
      <p:sp>
        <p:nvSpPr>
          <p:cNvPr id="565257" name="直接连接符 565256"/>
          <p:cNvSpPr/>
          <p:nvPr/>
        </p:nvSpPr>
        <p:spPr>
          <a:xfrm>
            <a:off x="7239000" y="1676400"/>
            <a:ext cx="1143000" cy="762000"/>
          </a:xfrm>
          <a:prstGeom prst="line">
            <a:avLst/>
          </a:prstGeom>
          <a:ln w="76200" cap="flat" cmpd="sng">
            <a:solidFill>
              <a:srgbClr val="CCCC99"/>
            </a:solidFill>
            <a:prstDash val="solid"/>
            <a:round/>
            <a:headEnd type="none" w="med" len="med"/>
            <a:tailEnd type="triangle" w="med" len="med"/>
          </a:ln>
        </p:spPr>
      </p:sp>
      <p:sp>
        <p:nvSpPr>
          <p:cNvPr id="565258" name="直接连接符 565257"/>
          <p:cNvSpPr/>
          <p:nvPr/>
        </p:nvSpPr>
        <p:spPr>
          <a:xfrm flipH="1">
            <a:off x="6096000" y="3657600"/>
            <a:ext cx="2133600" cy="960438"/>
          </a:xfrm>
          <a:prstGeom prst="line">
            <a:avLst/>
          </a:prstGeom>
          <a:ln w="76200" cap="flat" cmpd="sng">
            <a:solidFill>
              <a:srgbClr val="CCCC99"/>
            </a:solidFill>
            <a:prstDash val="solid"/>
            <a:round/>
            <a:headEnd type="none" w="med" len="med"/>
            <a:tailEnd type="triangle" w="med" len="med"/>
          </a:ln>
        </p:spPr>
      </p:sp>
      <p:sp>
        <p:nvSpPr>
          <p:cNvPr id="565259" name="直接连接符 565258"/>
          <p:cNvSpPr/>
          <p:nvPr/>
        </p:nvSpPr>
        <p:spPr>
          <a:xfrm flipH="1" flipV="1">
            <a:off x="2286000" y="3581400"/>
            <a:ext cx="2057400" cy="1066800"/>
          </a:xfrm>
          <a:prstGeom prst="line">
            <a:avLst/>
          </a:prstGeom>
          <a:ln w="76200" cap="flat" cmpd="sng">
            <a:solidFill>
              <a:srgbClr val="CCCC99"/>
            </a:solidFill>
            <a:prstDash val="solid"/>
            <a:round/>
            <a:headEnd type="none" w="med" len="med"/>
            <a:tailEnd type="triangle" w="med" len="med"/>
          </a:ln>
        </p:spPr>
      </p:sp>
      <p:sp>
        <p:nvSpPr>
          <p:cNvPr id="103436" name="矩形 565260"/>
          <p:cNvSpPr/>
          <p:nvPr/>
        </p:nvSpPr>
        <p:spPr>
          <a:xfrm>
            <a:off x="3028950" y="2154427"/>
            <a:ext cx="4581525" cy="1569660"/>
          </a:xfrm>
          <a:prstGeom prst="rect">
            <a:avLst/>
          </a:prstGeom>
          <a:noFill/>
          <a:ln w="9525">
            <a:noFill/>
          </a:ln>
        </p:spPr>
        <p:txBody>
          <a:bodyPr anchor="ctr">
            <a:spAutoFit/>
          </a:bodyPr>
          <a:lstStyle/>
          <a:p>
            <a:pPr lvl="0" indent="355600"/>
            <a:endParaRPr lang="en-US" altLang="zh-CN" dirty="0">
              <a:latin typeface="Arial" panose="020B0604020202020204" pitchFamily="34" charset="0"/>
              <a:ea typeface="宋体" panose="02010600030101010101" pitchFamily="2" charset="-122"/>
            </a:endParaRPr>
          </a:p>
          <a:p>
            <a:pPr lvl="0" indent="355600" algn="ctr" eaLnBrk="0" hangingPunct="0"/>
            <a:r>
              <a:rPr lang="zh-CN" altLang="en-US" sz="2400" dirty="0">
                <a:solidFill>
                  <a:srgbClr val="FFFF00"/>
                </a:solidFill>
                <a:latin typeface="Arial" panose="020B0604020202020204" pitchFamily="34" charset="0"/>
                <a:ea typeface="黑体" panose="02010609060101010101" pitchFamily="49" charset="-122"/>
              </a:rPr>
              <a:t>基本价值观的引领</a:t>
            </a:r>
          </a:p>
          <a:p>
            <a:pPr lvl="0" indent="355600" eaLnBrk="0" hangingPunct="0"/>
            <a:endParaRPr lang="zh-CN" altLang="en-US" dirty="0">
              <a:latin typeface="Arial" panose="020B0604020202020204" pitchFamily="34" charset="0"/>
              <a:ea typeface="黑体" panose="02010609060101010101" pitchFamily="49" charset="-122"/>
            </a:endParaRPr>
          </a:p>
        </p:txBody>
      </p:sp>
      <p:sp>
        <p:nvSpPr>
          <p:cNvPr id="103437" name="矩形 565262"/>
          <p:cNvSpPr/>
          <p:nvPr/>
        </p:nvSpPr>
        <p:spPr>
          <a:xfrm>
            <a:off x="0" y="4254500"/>
            <a:ext cx="539750" cy="366713"/>
          </a:xfrm>
          <a:prstGeom prst="rect">
            <a:avLst/>
          </a:prstGeom>
          <a:noFill/>
          <a:ln w="9525">
            <a:noFill/>
          </a:ln>
        </p:spPr>
        <p:txBody>
          <a:bodyPr wrap="none" anchor="ctr">
            <a:spAutoFit/>
          </a:bodyPr>
          <a:lstStyle/>
          <a:p>
            <a:pPr lvl="0" indent="355600"/>
            <a:endParaRPr lang="zh-CN" altLang="en-US" dirty="0">
              <a:latin typeface="Arial" panose="020B0604020202020204" pitchFamily="34" charset="0"/>
              <a:ea typeface="宋体" panose="02010600030101010101" pitchFamily="2" charset="-122"/>
            </a:endParaRPr>
          </a:p>
        </p:txBody>
      </p:sp>
      <p:sp>
        <p:nvSpPr>
          <p:cNvPr id="103438" name="文本框 565263"/>
          <p:cNvSpPr txBox="1"/>
          <p:nvPr/>
        </p:nvSpPr>
        <p:spPr>
          <a:xfrm>
            <a:off x="314325" y="768350"/>
            <a:ext cx="2214563" cy="641350"/>
          </a:xfrm>
          <a:prstGeom prst="rect">
            <a:avLst/>
          </a:prstGeom>
          <a:noFill/>
          <a:ln w="9525">
            <a:noFill/>
          </a:ln>
        </p:spPr>
        <p:txBody>
          <a:bodyPr wrap="none" anchor="t">
            <a:spAutoFit/>
          </a:bodyPr>
          <a:lstStyle/>
          <a:p>
            <a:pPr lvl="0" indent="0"/>
            <a:r>
              <a:rPr lang="en-US" altLang="zh-CN" dirty="0">
                <a:solidFill>
                  <a:schemeClr val="bg1"/>
                </a:solidFill>
                <a:latin typeface="Times New Roman" panose="02020603050405020304" pitchFamily="18" charset="0"/>
                <a:ea typeface="隶书" panose="02010509060101010101" pitchFamily="49" charset="-122"/>
              </a:rPr>
              <a:t>“</a:t>
            </a:r>
            <a:r>
              <a:rPr lang="zh-CN" altLang="en-US" dirty="0">
                <a:solidFill>
                  <a:schemeClr val="bg1"/>
                </a:solidFill>
                <a:latin typeface="Times New Roman" panose="02020603050405020304" pitchFamily="18" charset="0"/>
                <a:ea typeface="隶书" panose="02010509060101010101" pitchFamily="49" charset="-122"/>
              </a:rPr>
              <a:t>路线图”</a:t>
            </a:r>
          </a:p>
        </p:txBody>
      </p:sp>
      <p:sp>
        <p:nvSpPr>
          <p:cNvPr id="102403" name="AutoShape 4"/>
          <p:cNvSpPr/>
          <p:nvPr/>
        </p:nvSpPr>
        <p:spPr>
          <a:xfrm>
            <a:off x="234950" y="236855"/>
            <a:ext cx="1184910" cy="1500505"/>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路线图</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65250"/>
                                        </p:tgtEl>
                                        <p:attrNameLst>
                                          <p:attrName>style.visibility</p:attrName>
                                        </p:attrNameLst>
                                      </p:cBhvr>
                                      <p:to>
                                        <p:strVal val="visible"/>
                                      </p:to>
                                    </p:set>
                                    <p:anim calcmode="lin" valueType="num">
                                      <p:cBhvr>
                                        <p:cTn id="7" dur="500" fill="hold"/>
                                        <p:tgtEl>
                                          <p:spTgt spid="565250"/>
                                        </p:tgtEl>
                                        <p:attrNameLst>
                                          <p:attrName>ppt_x</p:attrName>
                                        </p:attrNameLst>
                                      </p:cBhvr>
                                      <p:tavLst>
                                        <p:tav tm="0">
                                          <p:val>
                                            <p:strVal val="0-#ppt_w/2"/>
                                          </p:val>
                                        </p:tav>
                                        <p:tav tm="100000">
                                          <p:val>
                                            <p:strVal val="#ppt_x"/>
                                          </p:val>
                                        </p:tav>
                                      </p:tavLst>
                                    </p:anim>
                                    <p:anim calcmode="lin" valueType="num">
                                      <p:cBhvr>
                                        <p:cTn id="8" dur="500" fill="hold"/>
                                        <p:tgtEl>
                                          <p:spTgt spid="56525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42" fill="hold" nodeType="clickEffect">
                                  <p:stCondLst>
                                    <p:cond delay="0"/>
                                  </p:stCondLst>
                                  <p:childTnLst>
                                    <p:set>
                                      <p:cBhvr>
                                        <p:cTn id="12" dur="1" fill="hold">
                                          <p:stCondLst>
                                            <p:cond delay="0"/>
                                          </p:stCondLst>
                                        </p:cTn>
                                        <p:tgtEl>
                                          <p:spTgt spid="565255"/>
                                        </p:tgtEl>
                                        <p:attrNameLst>
                                          <p:attrName>style.visibility</p:attrName>
                                        </p:attrNameLst>
                                      </p:cBhvr>
                                      <p:to>
                                        <p:strVal val="visible"/>
                                      </p:to>
                                    </p:set>
                                    <p:animEffect transition="in" filter="barn(outHorizontal)">
                                      <p:cBhvr>
                                        <p:cTn id="13" dur="500"/>
                                        <p:tgtEl>
                                          <p:spTgt spid="56525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565251"/>
                                        </p:tgtEl>
                                        <p:attrNameLst>
                                          <p:attrName>style.visibility</p:attrName>
                                        </p:attrNameLst>
                                      </p:cBhvr>
                                      <p:to>
                                        <p:strVal val="visible"/>
                                      </p:to>
                                    </p:set>
                                    <p:anim calcmode="lin" valueType="num">
                                      <p:cBhvr>
                                        <p:cTn id="18" dur="500" fill="hold"/>
                                        <p:tgtEl>
                                          <p:spTgt spid="565251"/>
                                        </p:tgtEl>
                                        <p:attrNameLst>
                                          <p:attrName>ppt_x</p:attrName>
                                        </p:attrNameLst>
                                      </p:cBhvr>
                                      <p:tavLst>
                                        <p:tav tm="0">
                                          <p:val>
                                            <p:strVal val="0-#ppt_w/2"/>
                                          </p:val>
                                        </p:tav>
                                        <p:tav tm="100000">
                                          <p:val>
                                            <p:strVal val="#ppt_x"/>
                                          </p:val>
                                        </p:tav>
                                      </p:tavLst>
                                    </p:anim>
                                    <p:anim calcmode="lin" valueType="num">
                                      <p:cBhvr>
                                        <p:cTn id="19" dur="500" fill="hold"/>
                                        <p:tgtEl>
                                          <p:spTgt spid="565251"/>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42" fill="hold" nodeType="clickEffect">
                                  <p:stCondLst>
                                    <p:cond delay="0"/>
                                  </p:stCondLst>
                                  <p:childTnLst>
                                    <p:set>
                                      <p:cBhvr>
                                        <p:cTn id="23" dur="1" fill="hold">
                                          <p:stCondLst>
                                            <p:cond delay="0"/>
                                          </p:stCondLst>
                                        </p:cTn>
                                        <p:tgtEl>
                                          <p:spTgt spid="565256"/>
                                        </p:tgtEl>
                                        <p:attrNameLst>
                                          <p:attrName>style.visibility</p:attrName>
                                        </p:attrNameLst>
                                      </p:cBhvr>
                                      <p:to>
                                        <p:strVal val="visible"/>
                                      </p:to>
                                    </p:set>
                                    <p:animEffect transition="in" filter="barn(outHorizontal)">
                                      <p:cBhvr>
                                        <p:cTn id="24" dur="500"/>
                                        <p:tgtEl>
                                          <p:spTgt spid="565256"/>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565252"/>
                                        </p:tgtEl>
                                        <p:attrNameLst>
                                          <p:attrName>style.visibility</p:attrName>
                                        </p:attrNameLst>
                                      </p:cBhvr>
                                      <p:to>
                                        <p:strVal val="visible"/>
                                      </p:to>
                                    </p:set>
                                    <p:anim calcmode="lin" valueType="num">
                                      <p:cBhvr>
                                        <p:cTn id="29" dur="500" fill="hold"/>
                                        <p:tgtEl>
                                          <p:spTgt spid="565252"/>
                                        </p:tgtEl>
                                        <p:attrNameLst>
                                          <p:attrName>ppt_x</p:attrName>
                                        </p:attrNameLst>
                                      </p:cBhvr>
                                      <p:tavLst>
                                        <p:tav tm="0">
                                          <p:val>
                                            <p:strVal val="0-#ppt_w/2"/>
                                          </p:val>
                                        </p:tav>
                                        <p:tav tm="100000">
                                          <p:val>
                                            <p:strVal val="#ppt_x"/>
                                          </p:val>
                                        </p:tav>
                                      </p:tavLst>
                                    </p:anim>
                                    <p:anim calcmode="lin" valueType="num">
                                      <p:cBhvr>
                                        <p:cTn id="30" dur="500" fill="hold"/>
                                        <p:tgtEl>
                                          <p:spTgt spid="565252"/>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42" fill="hold" nodeType="clickEffect">
                                  <p:stCondLst>
                                    <p:cond delay="0"/>
                                  </p:stCondLst>
                                  <p:childTnLst>
                                    <p:set>
                                      <p:cBhvr>
                                        <p:cTn id="34" dur="1" fill="hold">
                                          <p:stCondLst>
                                            <p:cond delay="0"/>
                                          </p:stCondLst>
                                        </p:cTn>
                                        <p:tgtEl>
                                          <p:spTgt spid="565257"/>
                                        </p:tgtEl>
                                        <p:attrNameLst>
                                          <p:attrName>style.visibility</p:attrName>
                                        </p:attrNameLst>
                                      </p:cBhvr>
                                      <p:to>
                                        <p:strVal val="visible"/>
                                      </p:to>
                                    </p:set>
                                    <p:animEffect transition="in" filter="barn(outHorizontal)">
                                      <p:cBhvr>
                                        <p:cTn id="35" dur="500"/>
                                        <p:tgtEl>
                                          <p:spTgt spid="565257"/>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565253"/>
                                        </p:tgtEl>
                                        <p:attrNameLst>
                                          <p:attrName>style.visibility</p:attrName>
                                        </p:attrNameLst>
                                      </p:cBhvr>
                                      <p:to>
                                        <p:strVal val="visible"/>
                                      </p:to>
                                    </p:set>
                                    <p:anim calcmode="lin" valueType="num">
                                      <p:cBhvr>
                                        <p:cTn id="40" dur="500" fill="hold"/>
                                        <p:tgtEl>
                                          <p:spTgt spid="565253"/>
                                        </p:tgtEl>
                                        <p:attrNameLst>
                                          <p:attrName>ppt_x</p:attrName>
                                        </p:attrNameLst>
                                      </p:cBhvr>
                                      <p:tavLst>
                                        <p:tav tm="0">
                                          <p:val>
                                            <p:strVal val="0-#ppt_w/2"/>
                                          </p:val>
                                        </p:tav>
                                        <p:tav tm="100000">
                                          <p:val>
                                            <p:strVal val="#ppt_x"/>
                                          </p:val>
                                        </p:tav>
                                      </p:tavLst>
                                    </p:anim>
                                    <p:anim calcmode="lin" valueType="num">
                                      <p:cBhvr>
                                        <p:cTn id="41" dur="500" fill="hold"/>
                                        <p:tgtEl>
                                          <p:spTgt spid="565253"/>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6" presetClass="entr" presetSubtype="42" fill="hold" nodeType="clickEffect">
                                  <p:stCondLst>
                                    <p:cond delay="0"/>
                                  </p:stCondLst>
                                  <p:childTnLst>
                                    <p:set>
                                      <p:cBhvr>
                                        <p:cTn id="45" dur="1" fill="hold">
                                          <p:stCondLst>
                                            <p:cond delay="0"/>
                                          </p:stCondLst>
                                        </p:cTn>
                                        <p:tgtEl>
                                          <p:spTgt spid="565258"/>
                                        </p:tgtEl>
                                        <p:attrNameLst>
                                          <p:attrName>style.visibility</p:attrName>
                                        </p:attrNameLst>
                                      </p:cBhvr>
                                      <p:to>
                                        <p:strVal val="visible"/>
                                      </p:to>
                                    </p:set>
                                    <p:animEffect transition="in" filter="barn(outHorizontal)">
                                      <p:cBhvr>
                                        <p:cTn id="46" dur="500"/>
                                        <p:tgtEl>
                                          <p:spTgt spid="565258"/>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565254"/>
                                        </p:tgtEl>
                                        <p:attrNameLst>
                                          <p:attrName>style.visibility</p:attrName>
                                        </p:attrNameLst>
                                      </p:cBhvr>
                                      <p:to>
                                        <p:strVal val="visible"/>
                                      </p:to>
                                    </p:set>
                                    <p:anim calcmode="lin" valueType="num">
                                      <p:cBhvr>
                                        <p:cTn id="51" dur="500" fill="hold"/>
                                        <p:tgtEl>
                                          <p:spTgt spid="565254"/>
                                        </p:tgtEl>
                                        <p:attrNameLst>
                                          <p:attrName>ppt_x</p:attrName>
                                        </p:attrNameLst>
                                      </p:cBhvr>
                                      <p:tavLst>
                                        <p:tav tm="0">
                                          <p:val>
                                            <p:strVal val="0-#ppt_w/2"/>
                                          </p:val>
                                        </p:tav>
                                        <p:tav tm="100000">
                                          <p:val>
                                            <p:strVal val="#ppt_x"/>
                                          </p:val>
                                        </p:tav>
                                      </p:tavLst>
                                    </p:anim>
                                    <p:anim calcmode="lin" valueType="num">
                                      <p:cBhvr>
                                        <p:cTn id="52" dur="500" fill="hold"/>
                                        <p:tgtEl>
                                          <p:spTgt spid="565254"/>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6" presetClass="entr" presetSubtype="42" fill="hold" nodeType="clickEffect">
                                  <p:stCondLst>
                                    <p:cond delay="0"/>
                                  </p:stCondLst>
                                  <p:childTnLst>
                                    <p:set>
                                      <p:cBhvr>
                                        <p:cTn id="56" dur="1" fill="hold">
                                          <p:stCondLst>
                                            <p:cond delay="0"/>
                                          </p:stCondLst>
                                        </p:cTn>
                                        <p:tgtEl>
                                          <p:spTgt spid="565259"/>
                                        </p:tgtEl>
                                        <p:attrNameLst>
                                          <p:attrName>style.visibility</p:attrName>
                                        </p:attrNameLst>
                                      </p:cBhvr>
                                      <p:to>
                                        <p:strVal val="visible"/>
                                      </p:to>
                                    </p:set>
                                    <p:animEffect transition="in" filter="barn(outHorizontal)">
                                      <p:cBhvr>
                                        <p:cTn id="57" dur="500"/>
                                        <p:tgtEl>
                                          <p:spTgt spid="5652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5250" grpId="0" bldLvl="0" animBg="1"/>
      <p:bldP spid="565251" grpId="0" bldLvl="0" animBg="1"/>
      <p:bldP spid="565252" grpId="0" bldLvl="0" animBg="1"/>
      <p:bldP spid="565253" grpId="0" bldLvl="0" animBg="1"/>
      <p:bldP spid="565254" grpId="0" bldLvl="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标题 105473"/>
          <p:cNvSpPr>
            <a:spLocks noGrp="1"/>
          </p:cNvSpPr>
          <p:nvPr>
            <p:ph type="title"/>
          </p:nvPr>
        </p:nvSpPr>
        <p:spPr/>
        <p:txBody>
          <a:bodyPr wrap="square" lIns="91440" tIns="45720" rIns="91440" bIns="45720" anchor="ctr"/>
          <a:lstStyle/>
          <a:p>
            <a:pPr algn="ctr"/>
            <a:r>
              <a:rPr lang="zh-CN" altLang="en-US" b="0" dirty="0"/>
              <a:t> </a:t>
            </a:r>
            <a:r>
              <a:rPr lang="zh-CN" altLang="en-US" sz="3200" dirty="0">
                <a:solidFill>
                  <a:srgbClr val="FFFF00"/>
                </a:solidFill>
                <a:latin typeface="宋体" panose="02010600030101010101" pitchFamily="2" charset="-122"/>
                <a:ea typeface="宋体" panose="02010600030101010101" pitchFamily="2" charset="-122"/>
              </a:rPr>
              <a:t>见之于“综合性”的教学方式</a:t>
            </a:r>
          </a:p>
        </p:txBody>
      </p:sp>
      <p:sp>
        <p:nvSpPr>
          <p:cNvPr id="104450" name="文本占位符 105474"/>
          <p:cNvSpPr>
            <a:spLocks noGrp="1"/>
          </p:cNvSpPr>
          <p:nvPr>
            <p:ph idx="1"/>
          </p:nvPr>
        </p:nvSpPr>
        <p:spPr>
          <a:xfrm>
            <a:off x="1042988" y="1700213"/>
            <a:ext cx="7632700" cy="5157787"/>
          </a:xfrm>
        </p:spPr>
        <p:txBody>
          <a:bodyPr wrap="square" lIns="91440" tIns="45720" rIns="91440" bIns="45720" anchor="t"/>
          <a:lstStyle/>
          <a:p>
            <a:pPr marL="1905" indent="-344805">
              <a:lnSpc>
                <a:spcPct val="190000"/>
              </a:lnSpc>
              <a:buNone/>
            </a:pPr>
            <a:r>
              <a:rPr lang="en-US" altLang="zh-CN" sz="1800" b="1" dirty="0"/>
              <a:t>          </a:t>
            </a:r>
            <a:r>
              <a:rPr lang="zh-CN" altLang="en-US" sz="2000" b="1" dirty="0"/>
              <a:t>课程独特的“综合性”，体现在教学与评价中，更倚赖综合的视角，整合相关的内容；发展综合的能力，凝炼相关的素养。这就需要倡导综合性教学方式：既强调课程内容的跨学科，又关注议题情境的复杂性；既重视观察对象的多维度，又注重探究途径的多样性。鉴于核心素养与不同模块内容相交集，拟定“议题”时，既可着眼同一课程模块的内容，综合不同的核心素养要素；又可着眼同一核心素养要素，综合不同课程模块的内容。</a:t>
            </a:r>
          </a:p>
        </p:txBody>
      </p:sp>
      <p:sp>
        <p:nvSpPr>
          <p:cNvPr id="104451" name="AutoShape 4"/>
          <p:cNvSpPr/>
          <p:nvPr/>
        </p:nvSpPr>
        <p:spPr>
          <a:xfrm>
            <a:off x="234950" y="236855"/>
            <a:ext cx="1106805" cy="1463675"/>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rgbClr val="FF0000"/>
                </a:solidFill>
                <a:latin typeface="Tahoma" panose="020B0604030504040204" pitchFamily="34" charset="0"/>
                <a:ea typeface="隶书" panose="02010509060101010101" pitchFamily="49" charset="-122"/>
              </a:rPr>
              <a:t>点拨四</a:t>
            </a:r>
          </a:p>
        </p:txBody>
      </p:sp>
    </p:spTree>
  </p:cSld>
  <p:clrMapOvr>
    <a:masterClrMapping/>
  </p:clrMapOvr>
  <p:transition spd="slow">
    <p:random/>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8" name="文本框 262147"/>
          <p:cNvSpPr txBox="1"/>
          <p:nvPr/>
        </p:nvSpPr>
        <p:spPr>
          <a:xfrm>
            <a:off x="1254053" y="1916895"/>
            <a:ext cx="7126287" cy="1244600"/>
          </a:xfrm>
          <a:prstGeom prst="rect">
            <a:avLst/>
          </a:prstGeom>
          <a:solidFill>
            <a:schemeClr val="bg2"/>
          </a:solidFill>
          <a:ln w="9525" cap="flat" cmpd="sng">
            <a:solidFill>
              <a:schemeClr val="tx2"/>
            </a:solidFill>
            <a:prstDash val="solid"/>
            <a:miter/>
            <a:headEnd type="none" w="med" len="med"/>
            <a:tailEnd type="none" w="med" len="med"/>
          </a:ln>
        </p:spPr>
        <p:txBody>
          <a:bodyPr anchor="t"/>
          <a:lstStyle/>
          <a:p>
            <a:pPr lvl="0" indent="0" algn="just">
              <a:lnSpc>
                <a:spcPct val="130000"/>
              </a:lnSpc>
            </a:pPr>
            <a:r>
              <a:rPr lang="zh-CN" altLang="en-US" sz="2400" b="1" dirty="0">
                <a:solidFill>
                  <a:srgbClr val="FFFFFF"/>
                </a:solidFill>
                <a:latin typeface="黑体" panose="02010609060101010101" pitchFamily="49" charset="-122"/>
                <a:ea typeface="黑体" panose="02010609060101010101" pitchFamily="49" charset="-122"/>
              </a:rPr>
              <a:t>学科知识</a:t>
            </a:r>
            <a:r>
              <a:rPr lang="zh-CN" altLang="en-US" sz="2400" dirty="0">
                <a:solidFill>
                  <a:srgbClr val="FFFFFF"/>
                </a:solidFill>
                <a:latin typeface="黑体" panose="02010609060101010101" pitchFamily="49" charset="-122"/>
                <a:ea typeface="黑体" panose="02010609060101010101" pitchFamily="49" charset="-122"/>
              </a:rPr>
              <a:t>（概念、术语、原理）</a:t>
            </a:r>
            <a:r>
              <a:rPr lang="en-US" altLang="zh-CN" sz="2400" b="1" dirty="0">
                <a:solidFill>
                  <a:srgbClr val="FFFFFF"/>
                </a:solidFill>
                <a:latin typeface="黑体" panose="02010609060101010101" pitchFamily="49" charset="-122"/>
                <a:ea typeface="黑体" panose="02010609060101010101" pitchFamily="49" charset="-122"/>
              </a:rPr>
              <a:t>+ </a:t>
            </a:r>
            <a:r>
              <a:rPr lang="zh-CN" altLang="en-US" sz="2400" b="1" dirty="0">
                <a:solidFill>
                  <a:srgbClr val="FFFFFF"/>
                </a:solidFill>
                <a:latin typeface="黑体" panose="02010609060101010101" pitchFamily="49" charset="-122"/>
                <a:ea typeface="黑体" panose="02010609060101010101" pitchFamily="49" charset="-122"/>
              </a:rPr>
              <a:t>论证</a:t>
            </a:r>
            <a:r>
              <a:rPr lang="zh-CN" altLang="en-US" sz="2400" dirty="0">
                <a:solidFill>
                  <a:srgbClr val="FFFFFF"/>
                </a:solidFill>
                <a:latin typeface="黑体" panose="02010609060101010101" pitchFamily="49" charset="-122"/>
                <a:ea typeface="黑体" panose="02010609060101010101" pitchFamily="49" charset="-122"/>
              </a:rPr>
              <a:t>（观点、结论）</a:t>
            </a:r>
            <a:r>
              <a:rPr lang="en-US" altLang="zh-CN" sz="2400" b="1" dirty="0">
                <a:solidFill>
                  <a:srgbClr val="FFFFFF"/>
                </a:solidFill>
                <a:latin typeface="黑体" panose="02010609060101010101" pitchFamily="49" charset="-122"/>
                <a:ea typeface="黑体" panose="02010609060101010101" pitchFamily="49" charset="-122"/>
              </a:rPr>
              <a:t>+ </a:t>
            </a:r>
            <a:r>
              <a:rPr lang="zh-CN" altLang="en-US" sz="2400" b="1" dirty="0">
                <a:solidFill>
                  <a:srgbClr val="FFFFFF"/>
                </a:solidFill>
                <a:latin typeface="黑体" panose="02010609060101010101" pitchFamily="49" charset="-122"/>
                <a:ea typeface="黑体" panose="02010609060101010101" pitchFamily="49" charset="-122"/>
              </a:rPr>
              <a:t>例证</a:t>
            </a:r>
            <a:r>
              <a:rPr lang="zh-CN" altLang="en-US" sz="2400" dirty="0">
                <a:solidFill>
                  <a:srgbClr val="FFFFFF"/>
                </a:solidFill>
                <a:latin typeface="黑体" panose="02010609060101010101" pitchFamily="49" charset="-122"/>
                <a:ea typeface="黑体" panose="02010609060101010101" pitchFamily="49" charset="-122"/>
              </a:rPr>
              <a:t>（数据、事例）</a:t>
            </a:r>
            <a:r>
              <a:rPr lang="en-US" altLang="zh-CN" sz="2400" b="1" dirty="0">
                <a:solidFill>
                  <a:srgbClr val="FFFFFF"/>
                </a:solidFill>
                <a:latin typeface="黑体" panose="02010609060101010101" pitchFamily="49" charset="-122"/>
                <a:ea typeface="黑体" panose="02010609060101010101" pitchFamily="49" charset="-122"/>
              </a:rPr>
              <a:t>+ </a:t>
            </a:r>
            <a:r>
              <a:rPr lang="zh-CN" altLang="en-US" sz="2400" b="1" dirty="0">
                <a:solidFill>
                  <a:srgbClr val="FFFFFF"/>
                </a:solidFill>
                <a:latin typeface="黑体" panose="02010609060101010101" pitchFamily="49" charset="-122"/>
                <a:ea typeface="黑体" panose="02010609060101010101" pitchFamily="49" charset="-122"/>
              </a:rPr>
              <a:t>活动设计 </a:t>
            </a:r>
            <a:r>
              <a:rPr lang="en-US" altLang="zh-CN" sz="2400" b="1" dirty="0">
                <a:solidFill>
                  <a:srgbClr val="FFFFFF"/>
                </a:solidFill>
                <a:latin typeface="黑体" panose="02010609060101010101" pitchFamily="49" charset="-122"/>
                <a:ea typeface="黑体" panose="02010609060101010101" pitchFamily="49" charset="-122"/>
              </a:rPr>
              <a:t>= </a:t>
            </a:r>
            <a:r>
              <a:rPr lang="zh-CN" altLang="en-US" sz="2400" b="1" dirty="0">
                <a:solidFill>
                  <a:srgbClr val="FFFFFF"/>
                </a:solidFill>
                <a:latin typeface="黑体" panose="02010609060101010101" pitchFamily="49" charset="-122"/>
                <a:ea typeface="黑体" panose="02010609060101010101" pitchFamily="49" charset="-122"/>
              </a:rPr>
              <a:t>课文</a:t>
            </a:r>
          </a:p>
        </p:txBody>
      </p:sp>
      <p:sp>
        <p:nvSpPr>
          <p:cNvPr id="262149" name="文本框 262148"/>
          <p:cNvSpPr txBox="1"/>
          <p:nvPr/>
        </p:nvSpPr>
        <p:spPr>
          <a:xfrm>
            <a:off x="1355565" y="3526627"/>
            <a:ext cx="7054850" cy="1285875"/>
          </a:xfrm>
          <a:prstGeom prst="rect">
            <a:avLst/>
          </a:prstGeom>
          <a:solidFill>
            <a:schemeClr val="bg2"/>
          </a:solidFill>
          <a:ln w="9525" cap="flat" cmpd="sng">
            <a:solidFill>
              <a:schemeClr val="tx2"/>
            </a:solidFill>
            <a:prstDash val="solid"/>
            <a:miter/>
            <a:headEnd type="none" w="med" len="med"/>
            <a:tailEnd type="none" w="med" len="med"/>
          </a:ln>
        </p:spPr>
        <p:txBody>
          <a:bodyPr anchor="t"/>
          <a:lstStyle/>
          <a:p>
            <a:pPr lvl="0" indent="0" algn="just">
              <a:lnSpc>
                <a:spcPct val="130000"/>
              </a:lnSpc>
            </a:pPr>
            <a:r>
              <a:rPr lang="zh-CN" altLang="en-US" sz="2400" b="1" dirty="0">
                <a:latin typeface="黑体" panose="02010609060101010101" pitchFamily="49" charset="-122"/>
                <a:ea typeface="黑体" panose="02010609060101010101" pitchFamily="49" charset="-122"/>
              </a:rPr>
              <a:t>（学科知识</a:t>
            </a:r>
            <a:r>
              <a:rPr lang="zh-CN" altLang="en-US" sz="2400" dirty="0">
                <a:latin typeface="黑体" panose="02010609060101010101" pitchFamily="49" charset="-122"/>
                <a:ea typeface="黑体" panose="02010609060101010101" pitchFamily="49" charset="-122"/>
              </a:rPr>
              <a:t>：概念、术语、原理</a:t>
            </a:r>
            <a:r>
              <a:rPr lang="en-US" altLang="zh-CN" sz="2400" dirty="0">
                <a:latin typeface="黑体" panose="02010609060101010101" pitchFamily="49" charset="-122"/>
                <a:ea typeface="黑体" panose="02010609060101010101" pitchFamily="49" charset="-122"/>
              </a:rPr>
              <a:t>+</a:t>
            </a:r>
            <a:r>
              <a:rPr lang="zh-CN" altLang="en-US" sz="2400" b="1" dirty="0">
                <a:latin typeface="黑体" panose="02010609060101010101" pitchFamily="49" charset="-122"/>
                <a:ea typeface="黑体" panose="02010609060101010101" pitchFamily="49" charset="-122"/>
              </a:rPr>
              <a:t>论证</a:t>
            </a:r>
            <a:r>
              <a:rPr lang="zh-CN" altLang="en-US" sz="2400" dirty="0">
                <a:latin typeface="黑体" panose="02010609060101010101" pitchFamily="49" charset="-122"/>
                <a:ea typeface="黑体" panose="02010609060101010101" pitchFamily="49" charset="-122"/>
              </a:rPr>
              <a:t>：观点、结论</a:t>
            </a:r>
            <a:r>
              <a:rPr lang="en-US" altLang="zh-CN" sz="2400" b="1" dirty="0">
                <a:latin typeface="黑体" panose="02010609060101010101" pitchFamily="49" charset="-122"/>
                <a:ea typeface="黑体" panose="02010609060101010101" pitchFamily="49" charset="-122"/>
              </a:rPr>
              <a:t>+</a:t>
            </a:r>
            <a:r>
              <a:rPr lang="zh-CN" altLang="en-US" sz="2400" b="1" dirty="0">
                <a:latin typeface="黑体" panose="02010609060101010101" pitchFamily="49" charset="-122"/>
                <a:ea typeface="黑体" panose="02010609060101010101" pitchFamily="49" charset="-122"/>
              </a:rPr>
              <a:t>例证</a:t>
            </a:r>
            <a:r>
              <a:rPr lang="zh-CN" altLang="en-US" sz="2400" dirty="0">
                <a:latin typeface="黑体" panose="02010609060101010101" pitchFamily="49" charset="-122"/>
                <a:ea typeface="黑体" panose="02010609060101010101" pitchFamily="49" charset="-122"/>
              </a:rPr>
              <a:t>：数据、事例</a:t>
            </a:r>
            <a:r>
              <a:rPr lang="zh-CN" altLang="en-US" sz="2400" b="1" dirty="0">
                <a:latin typeface="黑体" panose="02010609060101010101" pitchFamily="49" charset="-122"/>
                <a:ea typeface="黑体" panose="02010609060101010101" pitchFamily="49" charset="-122"/>
              </a:rPr>
              <a:t>）</a:t>
            </a:r>
            <a:r>
              <a:rPr lang="en-US" altLang="zh-CN" sz="2400" b="1" dirty="0">
                <a:latin typeface="黑体" panose="02010609060101010101" pitchFamily="49" charset="-122"/>
                <a:ea typeface="黑体" panose="02010609060101010101" pitchFamily="49" charset="-122"/>
              </a:rPr>
              <a:t>× </a:t>
            </a:r>
            <a:r>
              <a:rPr lang="zh-CN" altLang="en-US" sz="2400" b="1" dirty="0">
                <a:latin typeface="黑体" panose="02010609060101010101" pitchFamily="49" charset="-122"/>
                <a:ea typeface="黑体" panose="02010609060101010101" pitchFamily="49" charset="-122"/>
              </a:rPr>
              <a:t>活动设计</a:t>
            </a:r>
            <a:r>
              <a:rPr lang="zh-CN" altLang="en-US" sz="2400" dirty="0">
                <a:latin typeface="黑体" panose="02010609060101010101" pitchFamily="49" charset="-122"/>
                <a:ea typeface="黑体" panose="02010609060101010101" pitchFamily="49" charset="-122"/>
              </a:rPr>
              <a:t> </a:t>
            </a:r>
            <a:r>
              <a:rPr lang="zh-CN" altLang="en-US" sz="2400" b="1" dirty="0">
                <a:latin typeface="黑体" panose="02010609060101010101" pitchFamily="49" charset="-122"/>
                <a:ea typeface="黑体" panose="02010609060101010101" pitchFamily="49" charset="-122"/>
              </a:rPr>
              <a:t> </a:t>
            </a:r>
            <a:r>
              <a:rPr lang="en-US" altLang="zh-CN" sz="2400" b="1" dirty="0">
                <a:latin typeface="黑体" panose="02010609060101010101" pitchFamily="49" charset="-122"/>
                <a:ea typeface="黑体" panose="02010609060101010101" pitchFamily="49" charset="-122"/>
              </a:rPr>
              <a:t>= </a:t>
            </a:r>
            <a:r>
              <a:rPr lang="zh-CN" altLang="en-US" sz="2400" b="1" dirty="0">
                <a:latin typeface="黑体" panose="02010609060101010101" pitchFamily="49" charset="-122"/>
                <a:ea typeface="黑体" panose="02010609060101010101" pitchFamily="49" charset="-122"/>
              </a:rPr>
              <a:t>课文</a:t>
            </a:r>
          </a:p>
          <a:p>
            <a:pPr lvl="0" indent="0" algn="ctr"/>
            <a:endParaRPr lang="zh-CN" altLang="en-US" sz="2400" dirty="0">
              <a:latin typeface="黑体" panose="02010609060101010101" pitchFamily="49" charset="-122"/>
              <a:ea typeface="黑体" panose="02010609060101010101" pitchFamily="49" charset="-122"/>
            </a:endParaRPr>
          </a:p>
        </p:txBody>
      </p:sp>
      <p:sp>
        <p:nvSpPr>
          <p:cNvPr id="262150" name="矩形 262149"/>
          <p:cNvSpPr/>
          <p:nvPr/>
        </p:nvSpPr>
        <p:spPr>
          <a:xfrm>
            <a:off x="4445721" y="2924965"/>
            <a:ext cx="742950" cy="762000"/>
          </a:xfrm>
          <a:prstGeom prst="rect">
            <a:avLst/>
          </a:prstGeom>
          <a:noFill/>
          <a:ln w="9525">
            <a:noFill/>
          </a:ln>
        </p:spPr>
        <p:txBody>
          <a:bodyPr wrap="none" anchor="ctr">
            <a:spAutoFit/>
          </a:bodyPr>
          <a:lstStyle/>
          <a:p>
            <a:pPr lvl="0" indent="0"/>
            <a:r>
              <a:rPr lang="en-US" altLang="zh-CN" sz="4400" dirty="0">
                <a:latin typeface="Arial" panose="020B0604020202020204" pitchFamily="34" charset="0"/>
                <a:ea typeface="宋体" panose="02010600030101010101" pitchFamily="2" charset="-122"/>
              </a:rPr>
              <a:t>∧</a:t>
            </a:r>
          </a:p>
        </p:txBody>
      </p:sp>
      <p:sp>
        <p:nvSpPr>
          <p:cNvPr id="107524" name="矩形 1"/>
          <p:cNvSpPr/>
          <p:nvPr/>
        </p:nvSpPr>
        <p:spPr>
          <a:xfrm>
            <a:off x="2555875" y="476250"/>
            <a:ext cx="5472113" cy="579120"/>
          </a:xfrm>
          <a:prstGeom prst="rect">
            <a:avLst/>
          </a:prstGeom>
          <a:noFill/>
          <a:ln w="9525">
            <a:noFill/>
          </a:ln>
        </p:spPr>
        <p:txBody>
          <a:bodyPr anchor="t">
            <a:spAutoFit/>
          </a:bodyPr>
          <a:lstStyle/>
          <a:p>
            <a:pPr lvl="0" indent="0"/>
            <a:r>
              <a:rPr lang="zh-CN" altLang="en-US" sz="3200" b="1" dirty="0">
                <a:solidFill>
                  <a:srgbClr val="FFFF00"/>
                </a:solidFill>
                <a:latin typeface="宋体" panose="02010600030101010101" pitchFamily="2" charset="-122"/>
              </a:rPr>
              <a:t>见之于教科书的呈现方式</a:t>
            </a:r>
          </a:p>
        </p:txBody>
      </p:sp>
      <p:sp>
        <p:nvSpPr>
          <p:cNvPr id="107525" name="AutoShape 4"/>
          <p:cNvSpPr/>
          <p:nvPr/>
        </p:nvSpPr>
        <p:spPr>
          <a:xfrm>
            <a:off x="234950" y="236855"/>
            <a:ext cx="1010920" cy="154051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rgbClr val="FF0000"/>
                </a:solidFill>
                <a:latin typeface="Tahoma" panose="020B0604030504040204" pitchFamily="34" charset="0"/>
                <a:ea typeface="隶书" panose="02010509060101010101" pitchFamily="49" charset="-122"/>
              </a:rPr>
              <a:t>点拨五</a:t>
            </a:r>
          </a:p>
        </p:txBody>
      </p:sp>
      <p:sp>
        <p:nvSpPr>
          <p:cNvPr id="2" name="矩形 1"/>
          <p:cNvSpPr/>
          <p:nvPr/>
        </p:nvSpPr>
        <p:spPr>
          <a:xfrm>
            <a:off x="1547790" y="5177635"/>
            <a:ext cx="6644688" cy="830997"/>
          </a:xfrm>
          <a:prstGeom prst="rect">
            <a:avLst/>
          </a:prstGeom>
        </p:spPr>
        <p:txBody>
          <a:bodyPr wrap="square">
            <a:spAutoFit/>
          </a:bodyPr>
          <a:lstStyle/>
          <a:p>
            <a:r>
              <a:rPr lang="zh-CN" altLang="en-US" sz="2400" b="1" dirty="0" smtClean="0">
                <a:solidFill>
                  <a:srgbClr val="FF0000"/>
                </a:solidFill>
                <a:sym typeface="+mn-ea"/>
              </a:rPr>
              <a:t>◆  </a:t>
            </a:r>
            <a:r>
              <a:rPr lang="zh-CN" altLang="en-US" sz="2400" b="1" dirty="0" smtClean="0">
                <a:solidFill>
                  <a:srgbClr val="FFFF00"/>
                </a:solidFill>
                <a:sym typeface="+mn-ea"/>
              </a:rPr>
              <a:t>设问：让情境活起来，让材料动起来，让观点亮起来，让思绪飞起来。</a:t>
            </a:r>
            <a:endParaRPr lang="zh-CN" altLang="en-US" sz="2400" dirty="0">
              <a:solidFill>
                <a:srgbClr val="FFFF00"/>
              </a:solidFill>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2148"/>
                                        </p:tgtEl>
                                        <p:attrNameLst>
                                          <p:attrName>style.visibility</p:attrName>
                                        </p:attrNameLst>
                                      </p:cBhvr>
                                      <p:to>
                                        <p:strVal val="visible"/>
                                      </p:to>
                                    </p:set>
                                    <p:anim calcmode="lin" valueType="num">
                                      <p:cBhvr>
                                        <p:cTn id="7" dur="500" fill="hold"/>
                                        <p:tgtEl>
                                          <p:spTgt spid="262148"/>
                                        </p:tgtEl>
                                        <p:attrNameLst>
                                          <p:attrName>ppt_x</p:attrName>
                                        </p:attrNameLst>
                                      </p:cBhvr>
                                      <p:tavLst>
                                        <p:tav tm="0">
                                          <p:val>
                                            <p:strVal val="0-#ppt_w/2"/>
                                          </p:val>
                                        </p:tav>
                                        <p:tav tm="100000">
                                          <p:val>
                                            <p:strVal val="#ppt_x"/>
                                          </p:val>
                                        </p:tav>
                                      </p:tavLst>
                                    </p:anim>
                                    <p:anim calcmode="lin" valueType="num">
                                      <p:cBhvr>
                                        <p:cTn id="8" dur="500" fill="hold"/>
                                        <p:tgtEl>
                                          <p:spTgt spid="26214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2150"/>
                                        </p:tgtEl>
                                        <p:attrNameLst>
                                          <p:attrName>style.visibility</p:attrName>
                                        </p:attrNameLst>
                                      </p:cBhvr>
                                      <p:to>
                                        <p:strVal val="visible"/>
                                      </p:to>
                                    </p:set>
                                    <p:anim calcmode="lin" valueType="num">
                                      <p:cBhvr>
                                        <p:cTn id="13" dur="500" fill="hold"/>
                                        <p:tgtEl>
                                          <p:spTgt spid="262150"/>
                                        </p:tgtEl>
                                        <p:attrNameLst>
                                          <p:attrName>ppt_x</p:attrName>
                                        </p:attrNameLst>
                                      </p:cBhvr>
                                      <p:tavLst>
                                        <p:tav tm="0">
                                          <p:val>
                                            <p:strVal val="0-#ppt_w/2"/>
                                          </p:val>
                                        </p:tav>
                                        <p:tav tm="100000">
                                          <p:val>
                                            <p:strVal val="#ppt_x"/>
                                          </p:val>
                                        </p:tav>
                                      </p:tavLst>
                                    </p:anim>
                                    <p:anim calcmode="lin" valueType="num">
                                      <p:cBhvr>
                                        <p:cTn id="14" dur="500" fill="hold"/>
                                        <p:tgtEl>
                                          <p:spTgt spid="26215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262149"/>
                                        </p:tgtEl>
                                        <p:attrNameLst>
                                          <p:attrName>style.visibility</p:attrName>
                                        </p:attrNameLst>
                                      </p:cBhvr>
                                      <p:to>
                                        <p:strVal val="visible"/>
                                      </p:to>
                                    </p:set>
                                    <p:animEffect transition="in" filter="blinds(horizontal)">
                                      <p:cBhvr>
                                        <p:cTn id="19" dur="500"/>
                                        <p:tgtEl>
                                          <p:spTgt spid="262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48" grpId="0" bldLvl="0" animBg="1"/>
      <p:bldP spid="262149" grpId="0" bldLvl="0" animBg="1"/>
      <p:bldP spid="262150"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2" name="文本框 263171"/>
          <p:cNvSpPr txBox="1"/>
          <p:nvPr/>
        </p:nvSpPr>
        <p:spPr>
          <a:xfrm>
            <a:off x="674370" y="2168525"/>
            <a:ext cx="8011160" cy="576580"/>
          </a:xfrm>
          <a:prstGeom prst="rect">
            <a:avLst/>
          </a:prstGeom>
          <a:solidFill>
            <a:schemeClr val="bg2"/>
          </a:solidFill>
          <a:ln w="9525" cap="flat" cmpd="sng">
            <a:solidFill>
              <a:schemeClr val="tx2"/>
            </a:solidFill>
            <a:prstDash val="solid"/>
            <a:miter/>
            <a:headEnd type="none" w="med" len="med"/>
            <a:tailEnd type="none" w="med" len="med"/>
          </a:ln>
        </p:spPr>
        <p:txBody>
          <a:bodyPr anchor="t"/>
          <a:lstStyle/>
          <a:p>
            <a:pPr lvl="0" indent="0" algn="just"/>
            <a:r>
              <a:rPr lang="zh-CN" altLang="en-US" sz="2400" dirty="0">
                <a:latin typeface="黑体" panose="02010609060101010101" pitchFamily="49" charset="-122"/>
                <a:ea typeface="黑体" panose="02010609060101010101" pitchFamily="49" charset="-122"/>
              </a:rPr>
              <a:t>以学科内容主导的进程：“ 目标 </a:t>
            </a:r>
            <a:r>
              <a:rPr lang="en-US" altLang="zh-CN" sz="2400" dirty="0">
                <a:latin typeface="黑体" panose="02010609060101010101" pitchFamily="49" charset="-122"/>
                <a:ea typeface="黑体" panose="02010609060101010101" pitchFamily="49" charset="-122"/>
              </a:rPr>
              <a:t>—— </a:t>
            </a:r>
            <a:r>
              <a:rPr lang="zh-CN" altLang="en-US" sz="2400" dirty="0">
                <a:latin typeface="黑体" panose="02010609060101010101" pitchFamily="49" charset="-122"/>
                <a:ea typeface="黑体" panose="02010609060101010101" pitchFamily="49" charset="-122"/>
              </a:rPr>
              <a:t>策略 </a:t>
            </a:r>
            <a:r>
              <a:rPr lang="en-US" altLang="zh-CN" sz="2400" dirty="0">
                <a:latin typeface="黑体" panose="02010609060101010101" pitchFamily="49" charset="-122"/>
                <a:ea typeface="黑体" panose="02010609060101010101" pitchFamily="49" charset="-122"/>
              </a:rPr>
              <a:t>—— </a:t>
            </a:r>
            <a:r>
              <a:rPr lang="zh-CN" altLang="en-US" sz="2400" dirty="0">
                <a:latin typeface="黑体" panose="02010609060101010101" pitchFamily="49" charset="-122"/>
                <a:ea typeface="黑体" panose="02010609060101010101" pitchFamily="49" charset="-122"/>
              </a:rPr>
              <a:t>评价”</a:t>
            </a:r>
          </a:p>
        </p:txBody>
      </p:sp>
      <p:sp>
        <p:nvSpPr>
          <p:cNvPr id="263173" name="文本框 263172"/>
          <p:cNvSpPr txBox="1"/>
          <p:nvPr/>
        </p:nvSpPr>
        <p:spPr>
          <a:xfrm>
            <a:off x="674370" y="3571875"/>
            <a:ext cx="7938135" cy="574675"/>
          </a:xfrm>
          <a:prstGeom prst="rect">
            <a:avLst/>
          </a:prstGeom>
          <a:solidFill>
            <a:schemeClr val="bg2"/>
          </a:solidFill>
          <a:ln w="9525" cap="flat" cmpd="sng">
            <a:solidFill>
              <a:schemeClr val="tx2"/>
            </a:solidFill>
            <a:prstDash val="solid"/>
            <a:miter/>
            <a:headEnd type="none" w="med" len="med"/>
            <a:tailEnd type="none" w="med" len="med"/>
          </a:ln>
        </p:spPr>
        <p:txBody>
          <a:bodyPr anchor="t"/>
          <a:lstStyle/>
          <a:p>
            <a:pPr lvl="0" indent="0" algn="just"/>
            <a:r>
              <a:rPr lang="zh-CN" altLang="en-US" sz="2400" dirty="0">
                <a:latin typeface="黑体" panose="02010609060101010101" pitchFamily="49" charset="-122"/>
                <a:ea typeface="黑体" panose="02010609060101010101" pitchFamily="49" charset="-122"/>
              </a:rPr>
              <a:t>以核心素养主导的进程：“活动 </a:t>
            </a:r>
            <a:r>
              <a:rPr lang="en-US" altLang="zh-CN" sz="2400" dirty="0">
                <a:latin typeface="黑体" panose="02010609060101010101" pitchFamily="49" charset="-122"/>
                <a:ea typeface="黑体" panose="02010609060101010101" pitchFamily="49" charset="-122"/>
              </a:rPr>
              <a:t>—— </a:t>
            </a:r>
            <a:r>
              <a:rPr lang="zh-CN" altLang="en-US" sz="2400" dirty="0">
                <a:latin typeface="黑体" panose="02010609060101010101" pitchFamily="49" charset="-122"/>
                <a:ea typeface="黑体" panose="02010609060101010101" pitchFamily="49" charset="-122"/>
              </a:rPr>
              <a:t>体验 </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表现”</a:t>
            </a:r>
          </a:p>
        </p:txBody>
      </p:sp>
      <p:sp>
        <p:nvSpPr>
          <p:cNvPr id="263174" name="下箭头 263173"/>
          <p:cNvSpPr/>
          <p:nvPr/>
        </p:nvSpPr>
        <p:spPr>
          <a:xfrm>
            <a:off x="4328478" y="2744788"/>
            <a:ext cx="485775" cy="827087"/>
          </a:xfrm>
          <a:prstGeom prst="downArrow">
            <a:avLst>
              <a:gd name="adj1" fmla="val 50000"/>
              <a:gd name="adj2" fmla="val 42399"/>
            </a:avLst>
          </a:prstGeom>
          <a:solidFill>
            <a:srgbClr val="CCCC99"/>
          </a:solidFill>
          <a:ln w="9525" cap="flat" cmpd="sng">
            <a:solidFill>
              <a:srgbClr val="CCCC99"/>
            </a:solidFill>
            <a:prstDash val="solid"/>
            <a:miter/>
            <a:headEnd type="none" w="med" len="med"/>
            <a:tailEnd type="none" w="med" len="med"/>
          </a:ln>
        </p:spPr>
        <p:txBody>
          <a:bodyPr anchor="t"/>
          <a:lstStyle/>
          <a:p>
            <a:pPr lvl="0" indent="0"/>
            <a:endParaRPr lang="zh-CN" altLang="en-US" dirty="0">
              <a:latin typeface="Arial" panose="020B0604020202020204" pitchFamily="34" charset="0"/>
              <a:ea typeface="宋体" panose="02010600030101010101" pitchFamily="2" charset="-122"/>
            </a:endParaRPr>
          </a:p>
        </p:txBody>
      </p:sp>
      <p:sp>
        <p:nvSpPr>
          <p:cNvPr id="109570" name="AutoShape 7"/>
          <p:cNvSpPr/>
          <p:nvPr/>
        </p:nvSpPr>
        <p:spPr>
          <a:xfrm>
            <a:off x="3492500" y="692150"/>
            <a:ext cx="2303463" cy="936625"/>
          </a:xfrm>
          <a:prstGeom prst="ribbon">
            <a:avLst>
              <a:gd name="adj1" fmla="val 12500"/>
              <a:gd name="adj2" fmla="val 50000"/>
            </a:avLst>
          </a:prstGeom>
          <a:solidFill>
            <a:schemeClr val="accent1"/>
          </a:solidFill>
          <a:ln w="9525" cap="flat" cmpd="sng">
            <a:solidFill>
              <a:schemeClr val="tx1"/>
            </a:solidFill>
            <a:prstDash val="solid"/>
            <a:round/>
            <a:headEnd type="none" w="med" len="med"/>
            <a:tailEnd type="none" w="med" len="med"/>
          </a:ln>
        </p:spPr>
        <p:txBody>
          <a:bodyPr wrap="none" anchor="ctr"/>
          <a:lstStyle/>
          <a:p>
            <a:pPr lvl="0" indent="0" algn="ctr"/>
            <a:r>
              <a:rPr lang="zh-CN" altLang="en-US" sz="4400" b="1" dirty="0">
                <a:solidFill>
                  <a:srgbClr val="FF0000"/>
                </a:solidFill>
                <a:latin typeface="Tahoma" panose="020B0604030504040204" pitchFamily="34" charset="0"/>
                <a:ea typeface="隶书" panose="02010509060101010101" pitchFamily="49" charset="-122"/>
              </a:rPr>
              <a:t>小结</a:t>
            </a:r>
          </a:p>
        </p:txBody>
      </p:sp>
      <p:sp>
        <p:nvSpPr>
          <p:cNvPr id="2" name="文本框 1"/>
          <p:cNvSpPr txBox="1"/>
          <p:nvPr/>
        </p:nvSpPr>
        <p:spPr>
          <a:xfrm>
            <a:off x="753744" y="4414635"/>
            <a:ext cx="7779385" cy="1753235"/>
          </a:xfrm>
          <a:prstGeom prst="rect">
            <a:avLst/>
          </a:prstGeom>
          <a:noFill/>
        </p:spPr>
        <p:txBody>
          <a:bodyPr wrap="square" rtlCol="0" anchor="t">
            <a:spAutoFit/>
          </a:bodyPr>
          <a:lstStyle/>
          <a:p>
            <a:pPr lvl="0" indent="-342900">
              <a:lnSpc>
                <a:spcPct val="150000"/>
              </a:lnSpc>
              <a:buNone/>
            </a:pPr>
            <a:r>
              <a:rPr lang="zh-CN" altLang="en-US" sz="1800" b="1" dirty="0" smtClean="0">
                <a:sym typeface="+mn-ea"/>
              </a:rPr>
              <a:t>      综观</a:t>
            </a:r>
            <a:r>
              <a:rPr lang="zh-CN" altLang="en-US" sz="1800" b="1" dirty="0">
                <a:sym typeface="+mn-ea"/>
              </a:rPr>
              <a:t>所有各环节的规范，都力求为活动型学科课程的核心素养导向提供切实的</a:t>
            </a:r>
            <a:r>
              <a:rPr lang="zh-CN" altLang="en-US" sz="1800" b="1" dirty="0" smtClean="0">
                <a:sym typeface="+mn-ea"/>
              </a:rPr>
              <a:t>引领，但</a:t>
            </a:r>
            <a:r>
              <a:rPr lang="zh-CN" altLang="en-US" sz="1800" b="1" dirty="0">
                <a:sym typeface="+mn-ea"/>
              </a:rPr>
              <a:t>最重要的环节仍在于广大教师的认同及其实践中的探索</a:t>
            </a:r>
            <a:r>
              <a:rPr lang="zh-CN" altLang="en-US" sz="1800" b="1" dirty="0" smtClean="0">
                <a:sym typeface="+mn-ea"/>
              </a:rPr>
              <a:t>。</a:t>
            </a:r>
            <a:endParaRPr lang="en-US" altLang="zh-CN" sz="1800" b="1" dirty="0" smtClean="0">
              <a:sym typeface="+mn-ea"/>
            </a:endParaRPr>
          </a:p>
          <a:p>
            <a:pPr lvl="0" indent="-342900">
              <a:lnSpc>
                <a:spcPct val="150000"/>
              </a:lnSpc>
            </a:pPr>
            <a:r>
              <a:rPr lang="zh-CN" altLang="en-US" sz="1800" b="1" dirty="0" smtClean="0">
                <a:solidFill>
                  <a:srgbClr val="FF0000"/>
                </a:solidFill>
                <a:sym typeface="+mn-ea"/>
              </a:rPr>
              <a:t>◆  </a:t>
            </a:r>
            <a:r>
              <a:rPr lang="zh-CN" altLang="en-US" sz="1800" b="1" dirty="0" smtClean="0">
                <a:solidFill>
                  <a:srgbClr val="FFFF00"/>
                </a:solidFill>
                <a:sym typeface="+mn-ea"/>
              </a:rPr>
              <a:t>只要</a:t>
            </a:r>
            <a:r>
              <a:rPr lang="zh-CN" altLang="en-US" sz="1800" b="1" dirty="0">
                <a:solidFill>
                  <a:srgbClr val="FFFF00"/>
                </a:solidFill>
                <a:sym typeface="+mn-ea"/>
              </a:rPr>
              <a:t>把塑造活动型学科课程这篇文章做好，就能够使镌刻着核心素养的里程碑，矗立在思想政治课改革发展的行程中。</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3172"/>
                                        </p:tgtEl>
                                        <p:attrNameLst>
                                          <p:attrName>style.visibility</p:attrName>
                                        </p:attrNameLst>
                                      </p:cBhvr>
                                      <p:to>
                                        <p:strVal val="visible"/>
                                      </p:to>
                                    </p:set>
                                    <p:animEffect transition="in" filter="blinds(horizontal)">
                                      <p:cBhvr>
                                        <p:cTn id="7" dur="500"/>
                                        <p:tgtEl>
                                          <p:spTgt spid="26317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263174"/>
                                        </p:tgtEl>
                                        <p:attrNameLst>
                                          <p:attrName>style.visibility</p:attrName>
                                        </p:attrNameLst>
                                      </p:cBhvr>
                                      <p:to>
                                        <p:strVal val="visible"/>
                                      </p:to>
                                    </p:set>
                                    <p:anim calcmode="lin" valueType="num">
                                      <p:cBhvr>
                                        <p:cTn id="12" dur="500" fill="hold"/>
                                        <p:tgtEl>
                                          <p:spTgt spid="263174"/>
                                        </p:tgtEl>
                                        <p:attrNameLst>
                                          <p:attrName>ppt_x</p:attrName>
                                        </p:attrNameLst>
                                      </p:cBhvr>
                                      <p:tavLst>
                                        <p:tav tm="0">
                                          <p:val>
                                            <p:strVal val="0-#ppt_w/2"/>
                                          </p:val>
                                        </p:tav>
                                        <p:tav tm="100000">
                                          <p:val>
                                            <p:strVal val="#ppt_x"/>
                                          </p:val>
                                        </p:tav>
                                      </p:tavLst>
                                    </p:anim>
                                    <p:anim calcmode="lin" valueType="num">
                                      <p:cBhvr>
                                        <p:cTn id="13" dur="500" fill="hold"/>
                                        <p:tgtEl>
                                          <p:spTgt spid="26317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63173"/>
                                        </p:tgtEl>
                                        <p:attrNameLst>
                                          <p:attrName>style.visibility</p:attrName>
                                        </p:attrNameLst>
                                      </p:cBhvr>
                                      <p:to>
                                        <p:strVal val="visible"/>
                                      </p:to>
                                    </p:set>
                                    <p:animEffect transition="in" filter="blinds(horizontal)">
                                      <p:cBhvr>
                                        <p:cTn id="18" dur="500"/>
                                        <p:tgtEl>
                                          <p:spTgt spid="263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72" grpId="0" bldLvl="0" animBg="1"/>
      <p:bldP spid="263173" grpId="0" bldLvl="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3"/>
          <p:cNvSpPr>
            <a:spLocks noGrp="1"/>
          </p:cNvSpPr>
          <p:nvPr>
            <p:ph idx="1"/>
          </p:nvPr>
        </p:nvSpPr>
        <p:spPr>
          <a:xfrm>
            <a:off x="827740" y="1916895"/>
            <a:ext cx="7704535" cy="2880200"/>
          </a:xfrm>
        </p:spPr>
        <p:txBody>
          <a:bodyPr wrap="square" lIns="91440" tIns="45720" rIns="91440" bIns="45720" anchor="t"/>
          <a:lstStyle/>
          <a:p>
            <a:pPr lvl="0" algn="just">
              <a:lnSpc>
                <a:spcPct val="150000"/>
              </a:lnSpc>
              <a:buNone/>
            </a:pPr>
            <a:r>
              <a:rPr lang="zh-CN" altLang="en-US" sz="1600" b="1" noProof="1"/>
              <a:t> </a:t>
            </a:r>
            <a:r>
              <a:rPr lang="zh-CN" altLang="en-US" sz="1600" b="1" noProof="1" smtClean="0"/>
              <a:t>              </a:t>
            </a:r>
            <a:r>
              <a:rPr lang="zh-CN" altLang="en-US" sz="2000" b="1" dirty="0" smtClean="0"/>
              <a:t>经验</a:t>
            </a:r>
            <a:r>
              <a:rPr lang="zh-CN" altLang="en-US" sz="2000" b="1" dirty="0"/>
              <a:t>告诉我们，课程改革能否取得实质性进展，一</a:t>
            </a:r>
            <a:r>
              <a:rPr lang="zh-CN" altLang="en-US" sz="2000" b="1" dirty="0" smtClean="0"/>
              <a:t>个至关重要的</a:t>
            </a:r>
            <a:r>
              <a:rPr lang="zh-CN" altLang="en-US" sz="2000" b="1" dirty="0"/>
              <a:t>指标，</a:t>
            </a:r>
            <a:r>
              <a:rPr lang="zh-CN" altLang="en-US" sz="2000" b="1" dirty="0" smtClean="0"/>
              <a:t>就是</a:t>
            </a:r>
            <a:r>
              <a:rPr lang="zh-CN" altLang="en-US" sz="2000" b="1" dirty="0"/>
              <a:t>能否提供</a:t>
            </a:r>
            <a:r>
              <a:rPr lang="zh-CN" altLang="en-US" sz="2000" b="1" dirty="0" smtClean="0"/>
              <a:t>管用、好用的学业质量标准。这</a:t>
            </a:r>
            <a:r>
              <a:rPr lang="zh-CN" altLang="en-US" sz="2000" b="1" dirty="0"/>
              <a:t>次修订课标，首次把学业</a:t>
            </a:r>
            <a:r>
              <a:rPr lang="zh-CN" altLang="en-US" sz="2000" b="1" dirty="0" smtClean="0"/>
              <a:t>质量及其水平标准</a:t>
            </a:r>
            <a:r>
              <a:rPr lang="zh-CN" altLang="en-US" sz="2000" b="1" dirty="0"/>
              <a:t>纳入其中，无疑是解决这个问题的关键抓手</a:t>
            </a:r>
            <a:r>
              <a:rPr lang="zh-CN" altLang="en-US" sz="2000" b="1" dirty="0" smtClean="0"/>
              <a:t>。</a:t>
            </a:r>
            <a:r>
              <a:rPr lang="zh-CN" altLang="en-US" sz="2000" b="1" noProof="1">
                <a:sym typeface="+mn-ea"/>
              </a:rPr>
              <a:t>如果说专家更关注学科核心素养科学不科学、权威不权威，那么广大教师更关注学业</a:t>
            </a:r>
            <a:r>
              <a:rPr lang="zh-CN" altLang="en-US" sz="2000" b="1" noProof="1" smtClean="0">
                <a:sym typeface="+mn-ea"/>
              </a:rPr>
              <a:t>质量可</a:t>
            </a:r>
            <a:r>
              <a:rPr lang="zh-CN" altLang="en-US" sz="2000" b="1" noProof="1">
                <a:sym typeface="+mn-ea"/>
              </a:rPr>
              <a:t>教不可教</a:t>
            </a:r>
            <a:r>
              <a:rPr lang="zh-CN" altLang="en-US" sz="2000" b="1" noProof="1" smtClean="0">
                <a:sym typeface="+mn-ea"/>
              </a:rPr>
              <a:t>、可评不可评、可</a:t>
            </a:r>
            <a:r>
              <a:rPr lang="zh-CN" altLang="en-US" sz="2000" b="1" noProof="1">
                <a:sym typeface="+mn-ea"/>
              </a:rPr>
              <a:t>测不可</a:t>
            </a:r>
            <a:r>
              <a:rPr lang="zh-CN" altLang="en-US" sz="2000" b="1" noProof="1" smtClean="0">
                <a:sym typeface="+mn-ea"/>
              </a:rPr>
              <a:t>测。</a:t>
            </a:r>
            <a:endParaRPr lang="zh-CN" altLang="en-US" sz="2000" b="1" dirty="0"/>
          </a:p>
          <a:p>
            <a:pPr lvl="0" algn="just">
              <a:lnSpc>
                <a:spcPct val="150000"/>
              </a:lnSpc>
              <a:buNone/>
            </a:pPr>
            <a:r>
              <a:rPr lang="zh-CN" altLang="en-US" sz="1800" b="1" dirty="0"/>
              <a:t>            </a:t>
            </a:r>
            <a:endParaRPr lang="zh-CN" altLang="en-US" sz="1600" b="1" dirty="0"/>
          </a:p>
        </p:txBody>
      </p:sp>
      <p:sp>
        <p:nvSpPr>
          <p:cNvPr id="4" name="文本框 3"/>
          <p:cNvSpPr txBox="1"/>
          <p:nvPr/>
        </p:nvSpPr>
        <p:spPr>
          <a:xfrm>
            <a:off x="1454906" y="4877275"/>
            <a:ext cx="7018321" cy="978729"/>
          </a:xfrm>
          <a:prstGeom prst="rect">
            <a:avLst/>
          </a:prstGeom>
          <a:noFill/>
          <a:ln w="28575">
            <a:solidFill>
              <a:srgbClr val="FFFF00"/>
            </a:solidFill>
          </a:ln>
        </p:spPr>
        <p:txBody>
          <a:bodyPr wrap="square" rtlCol="0">
            <a:spAutoFit/>
          </a:bodyPr>
          <a:lstStyle/>
          <a:p>
            <a:pPr algn="ctr">
              <a:lnSpc>
                <a:spcPct val="160000"/>
              </a:lnSpc>
            </a:pPr>
            <a:r>
              <a:rPr lang="zh-CN" altLang="en-US" sz="1800" b="1" dirty="0" smtClean="0">
                <a:solidFill>
                  <a:srgbClr val="00FF00"/>
                </a:solidFill>
                <a:latin typeface="楷体" panose="02010609060101010101" pitchFamily="49" charset="-122"/>
                <a:ea typeface="楷体" panose="02010609060101010101" pitchFamily="49" charset="-122"/>
              </a:rPr>
              <a:t>思考题：我们的全部努力</a:t>
            </a:r>
            <a:r>
              <a:rPr lang="en-US" altLang="zh-CN" sz="1800" b="1" smtClean="0">
                <a:solidFill>
                  <a:srgbClr val="00FF00"/>
                </a:solidFill>
                <a:latin typeface="楷体" panose="02010609060101010101" pitchFamily="49" charset="-122"/>
                <a:ea typeface="楷体" panose="02010609060101010101" pitchFamily="49" charset="-122"/>
              </a:rPr>
              <a:t>——</a:t>
            </a:r>
            <a:endParaRPr lang="en-US" altLang="zh-CN" sz="1800" b="1" dirty="0" smtClean="0">
              <a:solidFill>
                <a:srgbClr val="00FF00"/>
              </a:solidFill>
              <a:latin typeface="楷体" panose="02010609060101010101" pitchFamily="49" charset="-122"/>
              <a:ea typeface="楷体" panose="02010609060101010101" pitchFamily="49" charset="-122"/>
            </a:endParaRPr>
          </a:p>
          <a:p>
            <a:pPr algn="ctr">
              <a:lnSpc>
                <a:spcPct val="160000"/>
              </a:lnSpc>
            </a:pPr>
            <a:r>
              <a:rPr lang="zh-CN" altLang="en-US" sz="1800" b="1" noProof="1" smtClean="0">
                <a:solidFill>
                  <a:srgbClr val="00FF00"/>
                </a:solidFill>
                <a:latin typeface="楷体" panose="02010609060101010101" pitchFamily="49" charset="-122"/>
                <a:ea typeface="楷体" panose="02010609060101010101" pitchFamily="49" charset="-122"/>
              </a:rPr>
              <a:t>终将</a:t>
            </a:r>
            <a:r>
              <a:rPr lang="zh-CN" altLang="en-US" sz="1800" b="1" noProof="1">
                <a:solidFill>
                  <a:srgbClr val="00FF00"/>
                </a:solidFill>
                <a:latin typeface="楷体" panose="02010609060101010101" pitchFamily="49" charset="-122"/>
                <a:ea typeface="楷体" panose="02010609060101010101" pitchFamily="49" charset="-122"/>
              </a:rPr>
              <a:t>归结于评价标准的</a:t>
            </a:r>
            <a:r>
              <a:rPr lang="zh-CN" altLang="en-US" sz="1800" b="1" noProof="1" smtClean="0">
                <a:solidFill>
                  <a:srgbClr val="00FF00"/>
                </a:solidFill>
                <a:latin typeface="楷体" panose="02010609060101010101" pitchFamily="49" charset="-122"/>
                <a:ea typeface="楷体" panose="02010609060101010101" pitchFamily="49" charset="-122"/>
              </a:rPr>
              <a:t>确立，或</a:t>
            </a:r>
            <a:r>
              <a:rPr lang="zh-CN" altLang="en-US" sz="1800" b="1" noProof="1">
                <a:solidFill>
                  <a:srgbClr val="00FF00"/>
                </a:solidFill>
                <a:latin typeface="楷体" panose="02010609060101010101" pitchFamily="49" charset="-122"/>
                <a:ea typeface="楷体" panose="02010609060101010101" pitchFamily="49" charset="-122"/>
              </a:rPr>
              <a:t>终将被评价标准所绑架</a:t>
            </a:r>
            <a:r>
              <a:rPr lang="zh-CN" altLang="en-US" sz="18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
        <p:nvSpPr>
          <p:cNvPr id="2" name="圆角矩形 1"/>
          <p:cNvSpPr/>
          <p:nvPr/>
        </p:nvSpPr>
        <p:spPr>
          <a:xfrm>
            <a:off x="3491925" y="908825"/>
            <a:ext cx="45719"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圆角矩形 2"/>
          <p:cNvSpPr/>
          <p:nvPr/>
        </p:nvSpPr>
        <p:spPr>
          <a:xfrm>
            <a:off x="912702" y="764815"/>
            <a:ext cx="7560525" cy="701195"/>
          </a:xfrm>
          <a:prstGeom prst="round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solidFill>
                  <a:srgbClr val="FF0000"/>
                </a:solidFill>
                <a:latin typeface="宋体" panose="02010600030101010101" pitchFamily="2" charset="-122"/>
                <a:ea typeface="宋体" panose="02010600030101010101" pitchFamily="2" charset="-122"/>
              </a:rPr>
              <a:t>看点四：制定学业质量标准的探讨</a:t>
            </a:r>
            <a:endParaRPr lang="zh-CN" altLang="en-US" b="1" dirty="0"/>
          </a:p>
        </p:txBody>
      </p:sp>
    </p:spTree>
  </p:cSld>
  <p:clrMapOvr>
    <a:masterClrMapping/>
  </p:clrMapOvr>
  <p:transition spd="slow">
    <p:random/>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en-US" altLang="zh-CN" sz="3200" dirty="0" smtClean="0">
                <a:solidFill>
                  <a:srgbClr val="00FF00"/>
                </a:solidFill>
              </a:rPr>
              <a:t>1</a:t>
            </a:r>
            <a:r>
              <a:rPr lang="zh-CN" altLang="en-US" sz="3200" dirty="0" smtClean="0">
                <a:solidFill>
                  <a:srgbClr val="00FF00"/>
                </a:solidFill>
              </a:rPr>
              <a:t>、</a:t>
            </a:r>
            <a:r>
              <a:rPr lang="en-US" altLang="zh-CN" sz="3200" dirty="0" smtClean="0">
                <a:solidFill>
                  <a:srgbClr val="00FF00"/>
                </a:solidFill>
              </a:rPr>
              <a:t> </a:t>
            </a:r>
            <a:r>
              <a:rPr lang="zh-CN" altLang="en-US" sz="3200" dirty="0" smtClean="0">
                <a:solidFill>
                  <a:srgbClr val="00FF00"/>
                </a:solidFill>
              </a:rPr>
              <a:t>如何看待质量标准及其功能？</a:t>
            </a:r>
            <a:endParaRPr lang="zh-CN" altLang="en-US" sz="3200" dirty="0">
              <a:solidFill>
                <a:srgbClr val="00FF00"/>
              </a:solidFill>
            </a:endParaRPr>
          </a:p>
        </p:txBody>
      </p:sp>
      <p:sp>
        <p:nvSpPr>
          <p:cNvPr id="3" name="内容占位符 2"/>
          <p:cNvSpPr>
            <a:spLocks noGrp="1"/>
          </p:cNvSpPr>
          <p:nvPr>
            <p:ph idx="1"/>
          </p:nvPr>
        </p:nvSpPr>
        <p:spPr>
          <a:xfrm>
            <a:off x="1066800" y="1736725"/>
            <a:ext cx="7543800" cy="4549775"/>
          </a:xfrm>
        </p:spPr>
        <p:txBody>
          <a:bodyPr/>
          <a:lstStyle/>
          <a:p>
            <a:pPr marL="342900" marR="0" lvl="0" indent="-342900" algn="l" defTabSz="914400" rtl="0" eaLnBrk="0" fontAlgn="base" latinLnBrk="0" hangingPunct="0">
              <a:lnSpc>
                <a:spcPct val="150000"/>
              </a:lnSpc>
              <a:spcBef>
                <a:spcPct val="20000"/>
              </a:spcBef>
              <a:spcAft>
                <a:spcPct val="0"/>
              </a:spcAft>
              <a:buClr>
                <a:schemeClr val="hlink"/>
              </a:buClr>
              <a:buSzPct val="70000"/>
              <a:buFont typeface="Wingdings" panose="05000000000000000000" pitchFamily="2" charset="2"/>
              <a:buChar char="n"/>
              <a:defRPr/>
            </a:pPr>
            <a:r>
              <a:rPr lang="zh-CN" altLang="en-US" sz="2000" b="1" dirty="0">
                <a:ln>
                  <a:noFill/>
                </a:ln>
                <a:effectLst/>
                <a:uLnTx/>
                <a:uFillTx/>
                <a:sym typeface="+mn-ea"/>
              </a:rPr>
              <a:t>它是指高中阶段的学生在完成本阶段、本学科学业时应该具备的核心素养，及其应该达到的学业水平。</a:t>
            </a:r>
            <a:endParaRPr kumimoji="0" lang="zh-CN" altLang="en-US" sz="2000" b="1" i="0" u="none" strike="noStrike" kern="1200" cap="none" spc="0" normalizeH="0" baseline="0" noProof="1">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50000"/>
              </a:lnSpc>
              <a:spcBef>
                <a:spcPct val="20000"/>
              </a:spcBef>
              <a:spcAft>
                <a:spcPct val="0"/>
              </a:spcAft>
              <a:buClr>
                <a:schemeClr val="hlink"/>
              </a:buClr>
              <a:buSzPct val="70000"/>
              <a:buFont typeface="Wingdings" panose="05000000000000000000" pitchFamily="2" charset="2"/>
              <a:buChar char="n"/>
              <a:defRPr/>
            </a:pPr>
            <a:r>
              <a:rPr lang="zh-CN" altLang="en-US" sz="2000" b="1" dirty="0" smtClean="0">
                <a:ln>
                  <a:noFill/>
                </a:ln>
                <a:effectLst/>
                <a:uLnTx/>
                <a:uFillTx/>
                <a:sym typeface="+mn-ea"/>
              </a:rPr>
              <a:t>它</a:t>
            </a:r>
            <a:r>
              <a:rPr lang="zh-CN" altLang="en-US" sz="2000" b="1" dirty="0">
                <a:ln>
                  <a:noFill/>
                </a:ln>
                <a:effectLst/>
                <a:uLnTx/>
                <a:uFillTx/>
                <a:sym typeface="+mn-ea"/>
              </a:rPr>
              <a:t>是学业成就的质量标准，应提供每个高中学生完成学业的基本标准 ——标准有下限。</a:t>
            </a:r>
            <a:endParaRPr kumimoji="0" lang="zh-CN" altLang="en-US" sz="2000" b="1" i="0" u="none" strike="noStrike" kern="1200" cap="none" spc="0" normalizeH="0" baseline="0" noProof="1">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50000"/>
              </a:lnSpc>
              <a:spcBef>
                <a:spcPct val="20000"/>
              </a:spcBef>
              <a:spcAft>
                <a:spcPct val="0"/>
              </a:spcAft>
              <a:buClr>
                <a:schemeClr val="hlink"/>
              </a:buClr>
              <a:buSzPct val="70000"/>
              <a:buFont typeface="Wingdings" panose="05000000000000000000" pitchFamily="2" charset="2"/>
              <a:buChar char="n"/>
              <a:defRPr/>
            </a:pPr>
            <a:r>
              <a:rPr lang="zh-CN" altLang="en-US" sz="2000" b="1" dirty="0">
                <a:ln>
                  <a:noFill/>
                </a:ln>
                <a:effectLst/>
                <a:uLnTx/>
                <a:uFillTx/>
                <a:sym typeface="+mn-ea"/>
              </a:rPr>
              <a:t>它</a:t>
            </a:r>
            <a:r>
              <a:rPr lang="zh-CN" altLang="en-US" sz="2000" b="1" dirty="0" smtClean="0">
                <a:ln>
                  <a:noFill/>
                </a:ln>
                <a:effectLst/>
                <a:uLnTx/>
                <a:uFillTx/>
                <a:sym typeface="+mn-ea"/>
              </a:rPr>
              <a:t>是对接</a:t>
            </a:r>
            <a:r>
              <a:rPr lang="zh-CN" altLang="en-US" sz="2000" b="1" dirty="0">
                <a:ln>
                  <a:noFill/>
                </a:ln>
                <a:effectLst/>
                <a:uLnTx/>
                <a:uFillTx/>
                <a:sym typeface="+mn-ea"/>
              </a:rPr>
              <a:t>学业水平考试及学业等级考试（高考）的测试依据；既是教育质量的重要体现，又是教育质量比较的关键指标 ——标准无上限。</a:t>
            </a:r>
          </a:p>
          <a:p>
            <a:pPr marL="0" marR="0" lvl="0" indent="0" algn="l" defTabSz="914400" rtl="0" eaLnBrk="0" fontAlgn="base" latinLnBrk="0" hangingPunct="0">
              <a:lnSpc>
                <a:spcPct val="150000"/>
              </a:lnSpc>
              <a:spcBef>
                <a:spcPct val="20000"/>
              </a:spcBef>
              <a:spcAft>
                <a:spcPct val="0"/>
              </a:spcAft>
              <a:buClr>
                <a:schemeClr val="hlink"/>
              </a:buClr>
              <a:buSzPct val="70000"/>
              <a:buFont typeface="Wingdings" panose="05000000000000000000" pitchFamily="2" charset="2"/>
              <a:buNone/>
              <a:defRPr/>
            </a:pPr>
            <a:r>
              <a:rPr lang="zh-CN" altLang="en-US" sz="2000" b="1" dirty="0">
                <a:solidFill>
                  <a:srgbClr val="FF0000"/>
                </a:solidFill>
                <a:sym typeface="+mn-ea"/>
              </a:rPr>
              <a:t>◆  </a:t>
            </a:r>
            <a:r>
              <a:rPr kumimoji="0" lang="zh-CN" altLang="en-US" sz="2000" b="1" i="0" u="none" strike="noStrike" kern="1200" cap="none" spc="0" normalizeH="0" baseline="0" noProof="1">
                <a:ln>
                  <a:noFill/>
                </a:ln>
                <a:solidFill>
                  <a:srgbClr val="FFFF00"/>
                </a:solidFill>
                <a:effectLst/>
                <a:uLnTx/>
                <a:uFillTx/>
                <a:latin typeface="+mn-lt"/>
                <a:ea typeface="+mn-ea"/>
                <a:cs typeface="+mn-cs"/>
              </a:rPr>
              <a:t>既明确学业要求的基准，又关照学生潜质</a:t>
            </a:r>
            <a:r>
              <a:rPr lang="zh-CN" altLang="en-US" sz="2000" b="1" dirty="0">
                <a:ln>
                  <a:noFill/>
                </a:ln>
                <a:solidFill>
                  <a:srgbClr val="FFFF00"/>
                </a:solidFill>
                <a:effectLst/>
                <a:uLnTx/>
                <a:uFillTx/>
                <a:sym typeface="+mn-ea"/>
              </a:rPr>
              <a:t>的</a:t>
            </a:r>
            <a:r>
              <a:rPr kumimoji="0" lang="zh-CN" altLang="en-US" sz="2000" b="1" i="0" u="none" strike="noStrike" kern="1200" cap="none" spc="0" normalizeH="0" baseline="0" noProof="1">
                <a:ln>
                  <a:noFill/>
                </a:ln>
                <a:solidFill>
                  <a:srgbClr val="FFFF00"/>
                </a:solidFill>
                <a:effectLst/>
                <a:uLnTx/>
                <a:uFillTx/>
                <a:latin typeface="+mn-lt"/>
                <a:ea typeface="+mn-ea"/>
                <a:cs typeface="+mn-cs"/>
              </a:rPr>
              <a:t>发掘。</a:t>
            </a:r>
          </a:p>
          <a:p>
            <a:endParaRPr kumimoji="0" lang="zh-CN" altLang="en-US" sz="2000" b="1" i="0" u="none" strike="noStrike" kern="1200" cap="none" spc="0" normalizeH="0" baseline="0" noProof="1">
              <a:ln>
                <a:noFill/>
              </a:ln>
              <a:solidFill>
                <a:srgbClr val="FFFF00"/>
              </a:solidFill>
              <a:effectLst/>
              <a:uLnTx/>
              <a:uFillTx/>
              <a:latin typeface="+mn-lt"/>
              <a:ea typeface="+mn-ea"/>
              <a:cs typeface="+mn-cs"/>
            </a:endParaRPr>
          </a:p>
        </p:txBody>
      </p:sp>
    </p:spTree>
  </p:cSld>
  <p:clrMapOvr>
    <a:masterClrMapping/>
  </p:clrMapOvr>
  <p:transition spd="slow">
    <p:random/>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标题 74753"/>
          <p:cNvSpPr>
            <a:spLocks noGrp="1"/>
          </p:cNvSpPr>
          <p:nvPr>
            <p:ph type="title"/>
          </p:nvPr>
        </p:nvSpPr>
        <p:spPr/>
        <p:txBody>
          <a:bodyPr wrap="square" lIns="91440" tIns="45720" rIns="91440" bIns="45720" anchor="ctr"/>
          <a:lstStyle/>
          <a:p>
            <a:pPr algn="ctr"/>
            <a:r>
              <a:rPr lang="en-US" altLang="zh-CN" sz="3200" dirty="0" smtClean="0">
                <a:solidFill>
                  <a:srgbClr val="FFFF00"/>
                </a:solidFill>
              </a:rPr>
              <a:t>“</a:t>
            </a:r>
            <a:r>
              <a:rPr lang="zh-CN" altLang="en-US" sz="3200" dirty="0" smtClean="0">
                <a:solidFill>
                  <a:srgbClr val="FFFF00"/>
                </a:solidFill>
              </a:rPr>
              <a:t>学业质量标准</a:t>
            </a:r>
            <a:r>
              <a:rPr lang="en-US" altLang="zh-CN" sz="3200" dirty="0" smtClean="0">
                <a:solidFill>
                  <a:srgbClr val="FFFF00"/>
                </a:solidFill>
              </a:rPr>
              <a:t>”</a:t>
            </a:r>
            <a:r>
              <a:rPr lang="zh-CN" altLang="en-US" sz="3200" dirty="0" smtClean="0">
                <a:solidFill>
                  <a:srgbClr val="FFFF00"/>
                </a:solidFill>
              </a:rPr>
              <a:t>怎么用</a:t>
            </a:r>
            <a:endParaRPr lang="en-US" altLang="zh-CN" sz="3200" dirty="0">
              <a:solidFill>
                <a:srgbClr val="FFFF00"/>
              </a:solidFill>
            </a:endParaRPr>
          </a:p>
        </p:txBody>
      </p:sp>
      <p:sp>
        <p:nvSpPr>
          <p:cNvPr id="124931" name="AutoShape 4"/>
          <p:cNvSpPr/>
          <p:nvPr/>
        </p:nvSpPr>
        <p:spPr>
          <a:xfrm>
            <a:off x="280670" y="304483"/>
            <a:ext cx="1187450" cy="12446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rgbClr val="FF0000"/>
                </a:solidFill>
                <a:latin typeface="Tahoma" panose="020B0604030504040204" pitchFamily="34" charset="0"/>
                <a:ea typeface="隶书" panose="02010509060101010101" pitchFamily="49" charset="-122"/>
              </a:rPr>
              <a:t>用途</a:t>
            </a:r>
            <a:endParaRPr lang="zh-CN" altLang="en-US" sz="3200" dirty="0">
              <a:solidFill>
                <a:srgbClr val="FF0000"/>
              </a:solidFill>
              <a:latin typeface="Tahoma" panose="020B0604030504040204" pitchFamily="34" charset="0"/>
              <a:ea typeface="隶书" panose="02010509060101010101" pitchFamily="49" charset="-122"/>
            </a:endParaRPr>
          </a:p>
        </p:txBody>
      </p:sp>
      <p:sp>
        <p:nvSpPr>
          <p:cNvPr id="5" name="文本框 4"/>
          <p:cNvSpPr txBox="1"/>
          <p:nvPr/>
        </p:nvSpPr>
        <p:spPr>
          <a:xfrm>
            <a:off x="1259770" y="3431266"/>
            <a:ext cx="3743853" cy="683264"/>
          </a:xfrm>
          <a:prstGeom prst="rect">
            <a:avLst/>
          </a:prstGeom>
          <a:noFill/>
          <a:ln w="38100">
            <a:solidFill>
              <a:srgbClr val="FFFF00"/>
            </a:solidFill>
          </a:ln>
        </p:spPr>
        <p:txBody>
          <a:bodyPr wrap="square" rtlCol="0">
            <a:spAutoFit/>
          </a:bodyPr>
          <a:lstStyle/>
          <a:p>
            <a:pPr algn="ctr">
              <a:lnSpc>
                <a:spcPct val="160000"/>
              </a:lnSpc>
            </a:pPr>
            <a:r>
              <a:rPr lang="zh-CN" altLang="en-US" sz="2400" b="1" dirty="0" smtClean="0">
                <a:latin typeface="黑体" panose="02010609060101010101" pitchFamily="49" charset="-122"/>
                <a:ea typeface="黑体" panose="02010609060101010101" pitchFamily="49" charset="-122"/>
                <a:sym typeface="宋体" panose="02010600030101010101" pitchFamily="2" charset="-122"/>
              </a:rPr>
              <a:t>学业水平：关键特征</a:t>
            </a:r>
          </a:p>
        </p:txBody>
      </p:sp>
      <p:sp>
        <p:nvSpPr>
          <p:cNvPr id="7" name="文本框 6"/>
          <p:cNvSpPr txBox="1"/>
          <p:nvPr/>
        </p:nvSpPr>
        <p:spPr>
          <a:xfrm>
            <a:off x="1259769" y="2348648"/>
            <a:ext cx="3744260" cy="683264"/>
          </a:xfrm>
          <a:prstGeom prst="rect">
            <a:avLst/>
          </a:prstGeom>
          <a:noFill/>
          <a:ln w="38100">
            <a:solidFill>
              <a:srgbClr val="FFFF00"/>
            </a:solidFill>
          </a:ln>
        </p:spPr>
        <p:txBody>
          <a:bodyPr wrap="square" rtlCol="0">
            <a:spAutoFit/>
          </a:bodyPr>
          <a:lstStyle/>
          <a:p>
            <a:pPr algn="ctr">
              <a:lnSpc>
                <a:spcPct val="160000"/>
              </a:lnSpc>
            </a:pPr>
            <a:r>
              <a:rPr lang="zh-CN" altLang="en-US" sz="2400" b="1" dirty="0" smtClean="0">
                <a:latin typeface="黑体" panose="02010609060101010101" pitchFamily="49" charset="-122"/>
                <a:ea typeface="黑体" panose="02010609060101010101" pitchFamily="49" charset="-122"/>
                <a:sym typeface="宋体" panose="02010600030101010101" pitchFamily="2" charset="-122"/>
              </a:rPr>
              <a:t>学业成就：总体刻画</a:t>
            </a:r>
          </a:p>
        </p:txBody>
      </p:sp>
      <p:sp>
        <p:nvSpPr>
          <p:cNvPr id="8" name="文本框 7"/>
          <p:cNvSpPr txBox="1"/>
          <p:nvPr/>
        </p:nvSpPr>
        <p:spPr>
          <a:xfrm>
            <a:off x="1355418" y="5589149"/>
            <a:ext cx="1836007" cy="587469"/>
          </a:xfrm>
          <a:prstGeom prst="rect">
            <a:avLst/>
          </a:prstGeom>
          <a:noFill/>
          <a:ln w="38100">
            <a:solidFill>
              <a:srgbClr val="FFFF00"/>
            </a:solidFill>
          </a:ln>
        </p:spPr>
        <p:txBody>
          <a:bodyPr wrap="square" rtlCol="0">
            <a:spAutoFit/>
          </a:bodyPr>
          <a:lstStyle/>
          <a:p>
            <a:pPr algn="ctr">
              <a:lnSpc>
                <a:spcPct val="160000"/>
              </a:lnSpc>
            </a:pPr>
            <a:r>
              <a:rPr lang="zh-CN" altLang="en-US" sz="2400" b="1" dirty="0" smtClean="0">
                <a:solidFill>
                  <a:srgbClr val="FF0000"/>
                </a:solidFill>
                <a:latin typeface="黑体" panose="02010609060101010101" pitchFamily="49" charset="-122"/>
                <a:ea typeface="黑体" panose="02010609060101010101" pitchFamily="49" charset="-122"/>
                <a:sym typeface="宋体" panose="02010600030101010101" pitchFamily="2" charset="-122"/>
              </a:rPr>
              <a:t>阶段性评价</a:t>
            </a:r>
          </a:p>
        </p:txBody>
      </p:sp>
      <p:sp>
        <p:nvSpPr>
          <p:cNvPr id="9" name="文本框 8"/>
          <p:cNvSpPr txBox="1"/>
          <p:nvPr/>
        </p:nvSpPr>
        <p:spPr>
          <a:xfrm>
            <a:off x="1293679" y="4517621"/>
            <a:ext cx="3743854" cy="587469"/>
          </a:xfrm>
          <a:prstGeom prst="rect">
            <a:avLst/>
          </a:prstGeom>
          <a:noFill/>
          <a:ln w="38100">
            <a:solidFill>
              <a:srgbClr val="FFFF00"/>
            </a:solidFill>
          </a:ln>
        </p:spPr>
        <p:txBody>
          <a:bodyPr wrap="square" rtlCol="0">
            <a:spAutoFit/>
          </a:bodyPr>
          <a:lstStyle/>
          <a:p>
            <a:pPr algn="ctr">
              <a:lnSpc>
                <a:spcPct val="160000"/>
              </a:lnSpc>
            </a:pPr>
            <a:r>
              <a:rPr lang="zh-CN" altLang="en-US" sz="2400" b="1" dirty="0" smtClean="0">
                <a:latin typeface="黑体" panose="02010609060101010101" pitchFamily="49" charset="-122"/>
                <a:ea typeface="黑体" panose="02010609060101010101" pitchFamily="49" charset="-122"/>
                <a:sym typeface="宋体" panose="02010600030101010101" pitchFamily="2" charset="-122"/>
              </a:rPr>
              <a:t>评价功能：重要依据</a:t>
            </a:r>
          </a:p>
        </p:txBody>
      </p:sp>
      <p:sp>
        <p:nvSpPr>
          <p:cNvPr id="10" name="文本框 9"/>
          <p:cNvSpPr txBox="1"/>
          <p:nvPr/>
        </p:nvSpPr>
        <p:spPr>
          <a:xfrm>
            <a:off x="6012101" y="2338899"/>
            <a:ext cx="2051824" cy="587469"/>
          </a:xfrm>
          <a:prstGeom prst="rect">
            <a:avLst/>
          </a:prstGeom>
          <a:noFill/>
          <a:ln w="38100">
            <a:solidFill>
              <a:srgbClr val="FFFF00"/>
            </a:solidFill>
          </a:ln>
        </p:spPr>
        <p:txBody>
          <a:bodyPr wrap="square" rtlCol="0">
            <a:spAutoFit/>
          </a:bodyPr>
          <a:lstStyle/>
          <a:p>
            <a:pPr algn="ctr">
              <a:lnSpc>
                <a:spcPct val="160000"/>
              </a:lnSpc>
            </a:pPr>
            <a:r>
              <a:rPr lang="zh-CN" altLang="en-US" sz="2400" b="1" dirty="0" smtClean="0">
                <a:solidFill>
                  <a:srgbClr val="FF0000"/>
                </a:solidFill>
                <a:latin typeface="黑体" panose="02010609060101010101" pitchFamily="49" charset="-122"/>
                <a:ea typeface="黑体" panose="02010609060101010101" pitchFamily="49" charset="-122"/>
                <a:sym typeface="宋体" panose="02010600030101010101" pitchFamily="2" charset="-122"/>
              </a:rPr>
              <a:t>课程内容</a:t>
            </a:r>
          </a:p>
        </p:txBody>
      </p:sp>
      <p:sp>
        <p:nvSpPr>
          <p:cNvPr id="11" name="文本框 10"/>
          <p:cNvSpPr txBox="1"/>
          <p:nvPr/>
        </p:nvSpPr>
        <p:spPr>
          <a:xfrm>
            <a:off x="6012101" y="3381074"/>
            <a:ext cx="2098352" cy="587469"/>
          </a:xfrm>
          <a:prstGeom prst="rect">
            <a:avLst/>
          </a:prstGeom>
          <a:noFill/>
          <a:ln w="38100">
            <a:solidFill>
              <a:srgbClr val="FFFF00"/>
            </a:solidFill>
          </a:ln>
        </p:spPr>
        <p:txBody>
          <a:bodyPr wrap="square" rtlCol="0">
            <a:spAutoFit/>
          </a:bodyPr>
          <a:lstStyle/>
          <a:p>
            <a:pPr algn="ctr">
              <a:lnSpc>
                <a:spcPct val="160000"/>
              </a:lnSpc>
            </a:pPr>
            <a:r>
              <a:rPr lang="zh-CN" altLang="en-US" sz="2400" b="1" dirty="0" smtClean="0">
                <a:solidFill>
                  <a:srgbClr val="FF0000"/>
                </a:solidFill>
                <a:latin typeface="黑体" panose="02010609060101010101" pitchFamily="49" charset="-122"/>
                <a:ea typeface="黑体" panose="02010609060101010101" pitchFamily="49" charset="-122"/>
                <a:sym typeface="宋体" panose="02010600030101010101" pitchFamily="2" charset="-122"/>
              </a:rPr>
              <a:t>素养表现</a:t>
            </a:r>
          </a:p>
        </p:txBody>
      </p:sp>
      <p:sp>
        <p:nvSpPr>
          <p:cNvPr id="12" name="文本框 11"/>
          <p:cNvSpPr txBox="1"/>
          <p:nvPr/>
        </p:nvSpPr>
        <p:spPr>
          <a:xfrm>
            <a:off x="3531088" y="5589150"/>
            <a:ext cx="1506445" cy="587469"/>
          </a:xfrm>
          <a:prstGeom prst="rect">
            <a:avLst/>
          </a:prstGeom>
          <a:noFill/>
          <a:ln w="38100">
            <a:solidFill>
              <a:srgbClr val="FFFF00"/>
            </a:solidFill>
          </a:ln>
        </p:spPr>
        <p:txBody>
          <a:bodyPr wrap="square" rtlCol="0">
            <a:spAutoFit/>
          </a:bodyPr>
          <a:lstStyle/>
          <a:p>
            <a:pPr algn="ctr">
              <a:lnSpc>
                <a:spcPct val="160000"/>
              </a:lnSpc>
            </a:pPr>
            <a:r>
              <a:rPr lang="zh-CN" altLang="en-US" sz="2400" b="1" dirty="0" smtClean="0">
                <a:solidFill>
                  <a:srgbClr val="FF0000"/>
                </a:solidFill>
                <a:latin typeface="黑体" panose="02010609060101010101" pitchFamily="49" charset="-122"/>
                <a:ea typeface="黑体" panose="02010609060101010101" pitchFamily="49" charset="-122"/>
                <a:sym typeface="宋体" panose="02010600030101010101" pitchFamily="2" charset="-122"/>
              </a:rPr>
              <a:t>考试命题</a:t>
            </a:r>
            <a:endParaRPr lang="zh-CN" altLang="en-US" sz="2400" b="1" dirty="0">
              <a:solidFill>
                <a:srgbClr val="FF0000"/>
              </a:solidFill>
              <a:latin typeface="黑体" panose="02010609060101010101" pitchFamily="49" charset="-122"/>
              <a:ea typeface="黑体" panose="02010609060101010101" pitchFamily="49" charset="-122"/>
              <a:sym typeface="宋体" panose="02010600030101010101" pitchFamily="2" charset="-122"/>
            </a:endParaRPr>
          </a:p>
        </p:txBody>
      </p:sp>
      <p:sp>
        <p:nvSpPr>
          <p:cNvPr id="2" name="下箭头 1"/>
          <p:cNvSpPr/>
          <p:nvPr/>
        </p:nvSpPr>
        <p:spPr>
          <a:xfrm>
            <a:off x="3059895" y="3031911"/>
            <a:ext cx="360025" cy="349161"/>
          </a:xfrm>
          <a:prstGeom prst="downArrow">
            <a:avLst/>
          </a:prstGeom>
          <a:solidFill>
            <a:srgbClr val="FFFF00"/>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下箭头 13"/>
          <p:cNvSpPr/>
          <p:nvPr/>
        </p:nvSpPr>
        <p:spPr>
          <a:xfrm>
            <a:off x="3080352" y="4147255"/>
            <a:ext cx="360025" cy="349161"/>
          </a:xfrm>
          <a:prstGeom prst="downArrow">
            <a:avLst/>
          </a:prstGeom>
          <a:solidFill>
            <a:srgbClr val="FFFF00"/>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下箭头 14"/>
          <p:cNvSpPr/>
          <p:nvPr/>
        </p:nvSpPr>
        <p:spPr>
          <a:xfrm>
            <a:off x="2124122" y="5173375"/>
            <a:ext cx="360025" cy="349161"/>
          </a:xfrm>
          <a:prstGeom prst="downArrow">
            <a:avLst/>
          </a:prstGeom>
          <a:solidFill>
            <a:srgbClr val="FFFF00"/>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下箭头 15"/>
          <p:cNvSpPr/>
          <p:nvPr/>
        </p:nvSpPr>
        <p:spPr>
          <a:xfrm>
            <a:off x="4006575" y="5173375"/>
            <a:ext cx="360025" cy="349161"/>
          </a:xfrm>
          <a:prstGeom prst="downArrow">
            <a:avLst/>
          </a:prstGeom>
          <a:solidFill>
            <a:srgbClr val="FFFF00"/>
          </a:solid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右箭头 2"/>
          <p:cNvSpPr/>
          <p:nvPr/>
        </p:nvSpPr>
        <p:spPr>
          <a:xfrm>
            <a:off x="5003623" y="2492935"/>
            <a:ext cx="1008478" cy="490148"/>
          </a:xfrm>
          <a:prstGeom prst="right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00"/>
              </a:solidFill>
            </a:endParaRPr>
          </a:p>
        </p:txBody>
      </p:sp>
      <p:sp>
        <p:nvSpPr>
          <p:cNvPr id="17" name="右箭头 16"/>
          <p:cNvSpPr/>
          <p:nvPr/>
        </p:nvSpPr>
        <p:spPr>
          <a:xfrm>
            <a:off x="5003623" y="3467109"/>
            <a:ext cx="1008478" cy="490148"/>
          </a:xfrm>
          <a:prstGeom prst="right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4238557929"/>
      </p:ext>
    </p:extLst>
  </p:cSld>
  <p:clrMapOvr>
    <a:masterClrMapping/>
  </p:clrMapOvr>
  <p:transition spd="slow">
    <p:random/>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标题 74753"/>
          <p:cNvSpPr>
            <a:spLocks noGrp="1"/>
          </p:cNvSpPr>
          <p:nvPr>
            <p:ph type="title"/>
          </p:nvPr>
        </p:nvSpPr>
        <p:spPr/>
        <p:txBody>
          <a:bodyPr wrap="square" lIns="91440" tIns="45720" rIns="91440" bIns="45720" anchor="ctr"/>
          <a:lstStyle/>
          <a:p>
            <a:pPr algn="ctr"/>
            <a:r>
              <a:rPr lang="en-US" altLang="zh-CN" sz="3200" dirty="0">
                <a:solidFill>
                  <a:srgbClr val="FFFF00"/>
                </a:solidFill>
              </a:rPr>
              <a:t>“</a:t>
            </a:r>
            <a:r>
              <a:rPr lang="zh-CN" altLang="en-US" sz="3200" dirty="0">
                <a:solidFill>
                  <a:srgbClr val="FFFF00"/>
                </a:solidFill>
              </a:rPr>
              <a:t>质量标准</a:t>
            </a:r>
            <a:r>
              <a:rPr lang="en-US" altLang="zh-CN" sz="3200" dirty="0" smtClean="0">
                <a:solidFill>
                  <a:srgbClr val="FFFF00"/>
                </a:solidFill>
              </a:rPr>
              <a:t>”</a:t>
            </a:r>
            <a:r>
              <a:rPr lang="zh-CN" altLang="en-US" sz="3200" dirty="0" smtClean="0">
                <a:solidFill>
                  <a:srgbClr val="FFFF00"/>
                </a:solidFill>
              </a:rPr>
              <a:t>与</a:t>
            </a:r>
            <a:r>
              <a:rPr lang="en-US" altLang="zh-CN" sz="3200" dirty="0" smtClean="0">
                <a:solidFill>
                  <a:srgbClr val="FFFF00"/>
                </a:solidFill>
              </a:rPr>
              <a:t>“</a:t>
            </a:r>
            <a:r>
              <a:rPr lang="zh-CN" altLang="en-US" sz="3200" dirty="0" smtClean="0">
                <a:solidFill>
                  <a:srgbClr val="FFFF00"/>
                </a:solidFill>
              </a:rPr>
              <a:t>课程内容</a:t>
            </a:r>
            <a:r>
              <a:rPr lang="en-US" altLang="zh-CN" sz="3200" dirty="0" smtClean="0">
                <a:solidFill>
                  <a:srgbClr val="FFFF00"/>
                </a:solidFill>
              </a:rPr>
              <a:t>”</a:t>
            </a:r>
            <a:endParaRPr lang="en-US" altLang="zh-CN" sz="3200" dirty="0">
              <a:solidFill>
                <a:srgbClr val="FFFF00"/>
              </a:solidFill>
            </a:endParaRPr>
          </a:p>
        </p:txBody>
      </p:sp>
      <p:sp>
        <p:nvSpPr>
          <p:cNvPr id="124930" name="文本占位符 74754"/>
          <p:cNvSpPr>
            <a:spLocks noGrp="1"/>
          </p:cNvSpPr>
          <p:nvPr>
            <p:ph idx="1"/>
          </p:nvPr>
        </p:nvSpPr>
        <p:spPr>
          <a:xfrm>
            <a:off x="1294427" y="1765867"/>
            <a:ext cx="6939280" cy="4067175"/>
          </a:xfrm>
        </p:spPr>
        <p:txBody>
          <a:bodyPr wrap="square" lIns="91440" tIns="45720" rIns="91440" bIns="45720" anchor="t"/>
          <a:lstStyle/>
          <a:p>
            <a:pPr>
              <a:lnSpc>
                <a:spcPct val="150000"/>
              </a:lnSpc>
              <a:buNone/>
            </a:pPr>
            <a:r>
              <a:rPr lang="zh-CN" altLang="en-US" sz="2400" b="1" dirty="0"/>
              <a:t>    </a:t>
            </a:r>
            <a:r>
              <a:rPr lang="zh-CN" altLang="en-US" sz="1800" b="1" dirty="0">
                <a:latin typeface="宋体" panose="02010600030101010101" pitchFamily="2" charset="-122"/>
                <a:sym typeface="+mn-ea"/>
              </a:rPr>
              <a:t>表达</a:t>
            </a:r>
            <a:r>
              <a:rPr lang="zh-CN" altLang="en-US" sz="1800" b="1" dirty="0">
                <a:latin typeface="宋体" panose="02010600030101010101" pitchFamily="2" charset="-122"/>
              </a:rPr>
              <a:t>质量标准和课程内容，其共同基础</a:t>
            </a:r>
            <a:r>
              <a:rPr lang="zh-CN" altLang="en-US" sz="1800" b="1" dirty="0" smtClean="0">
                <a:latin typeface="宋体" panose="02010600030101010101" pitchFamily="2" charset="-122"/>
              </a:rPr>
              <a:t>是素养</a:t>
            </a:r>
            <a:r>
              <a:rPr lang="zh-CN" altLang="en-US" sz="1800" b="1" dirty="0">
                <a:latin typeface="宋体" panose="02010600030101010101" pitchFamily="2" charset="-122"/>
              </a:rPr>
              <a:t>导向，都采取行为表现的呈现方式。两者的区别是：</a:t>
            </a:r>
          </a:p>
          <a:p>
            <a:pPr>
              <a:lnSpc>
                <a:spcPct val="150000"/>
              </a:lnSpc>
            </a:pPr>
            <a:r>
              <a:rPr lang="zh-CN" altLang="en-US" sz="1800" b="1" dirty="0" smtClean="0">
                <a:latin typeface="宋体" panose="02010600030101010101" pitchFamily="2" charset="-122"/>
              </a:rPr>
              <a:t>前者集结于全部</a:t>
            </a:r>
            <a:r>
              <a:rPr lang="zh-CN" altLang="en-US" sz="1800" b="1" dirty="0">
                <a:latin typeface="宋体" panose="02010600030101010101" pitchFamily="2" charset="-122"/>
              </a:rPr>
              <a:t>课程，</a:t>
            </a:r>
            <a:r>
              <a:rPr lang="zh-CN" altLang="en-US" sz="1800" b="1" dirty="0" smtClean="0">
                <a:latin typeface="宋体" panose="02010600030101010101" pitchFamily="2" charset="-122"/>
              </a:rPr>
              <a:t>后者分布于每个模块</a:t>
            </a:r>
            <a:r>
              <a:rPr lang="zh-CN" altLang="en-US" sz="1800" b="1" dirty="0">
                <a:latin typeface="宋体" panose="02010600030101010101" pitchFamily="2" charset="-122"/>
              </a:rPr>
              <a:t>；前者</a:t>
            </a:r>
            <a:r>
              <a:rPr lang="zh-CN" altLang="en-US" sz="1800" b="1" dirty="0" smtClean="0">
                <a:latin typeface="宋体" panose="02010600030101010101" pitchFamily="2" charset="-122"/>
              </a:rPr>
              <a:t>基于课程目标规范</a:t>
            </a:r>
            <a:r>
              <a:rPr lang="zh-CN" altLang="en-US" sz="1800" b="1" dirty="0">
                <a:latin typeface="宋体" panose="02010600030101010101" pitchFamily="2" charset="-122"/>
              </a:rPr>
              <a:t>呈现方式，后者基于模块</a:t>
            </a:r>
            <a:r>
              <a:rPr lang="zh-CN" altLang="en-US" sz="1800" b="1" dirty="0" smtClean="0">
                <a:latin typeface="宋体" panose="02010600030101010101" pitchFamily="2" charset="-122"/>
              </a:rPr>
              <a:t>内容规范</a:t>
            </a:r>
            <a:r>
              <a:rPr lang="zh-CN" altLang="en-US" sz="1800" b="1" dirty="0">
                <a:latin typeface="宋体" panose="02010600030101010101" pitchFamily="2" charset="-122"/>
              </a:rPr>
              <a:t>呈现方式。</a:t>
            </a:r>
          </a:p>
          <a:p>
            <a:pPr>
              <a:lnSpc>
                <a:spcPct val="150000"/>
              </a:lnSpc>
            </a:pPr>
            <a:r>
              <a:rPr lang="zh-CN" altLang="en-US" sz="1800" b="1" dirty="0">
                <a:sym typeface="+mn-ea"/>
              </a:rPr>
              <a:t>呈现课程内容（包括三个环节）是矢量，只</a:t>
            </a:r>
            <a:r>
              <a:rPr lang="zh-CN" altLang="en-US" sz="1800" b="1" dirty="0">
                <a:latin typeface="宋体" panose="02010600030101010101" pitchFamily="2" charset="-122"/>
                <a:sym typeface="+mn-ea"/>
              </a:rPr>
              <a:t>表示方向和目的，不表示水平特征；质量标准是标量，要</a:t>
            </a:r>
            <a:r>
              <a:rPr lang="zh-CN" altLang="en-US" sz="1800" b="1" dirty="0">
                <a:latin typeface="宋体" panose="02010600030101010101" pitchFamily="2" charset="-122"/>
              </a:rPr>
              <a:t>表明程度和范围，即学业水平的特征</a:t>
            </a:r>
            <a:r>
              <a:rPr lang="zh-CN" altLang="en-US" sz="1800" dirty="0">
                <a:latin typeface="宋体" panose="02010600030101010101" pitchFamily="2" charset="-122"/>
              </a:rPr>
              <a:t>。</a:t>
            </a:r>
            <a:endParaRPr lang="zh-CN" altLang="en-US" sz="1800" b="1" dirty="0"/>
          </a:p>
          <a:p>
            <a:pPr>
              <a:lnSpc>
                <a:spcPct val="170000"/>
              </a:lnSpc>
              <a:buNone/>
            </a:pPr>
            <a:endParaRPr lang="zh-CN" altLang="en-US" sz="2000" dirty="0">
              <a:latin typeface="宋体" panose="02010600030101010101" pitchFamily="2" charset="-122"/>
            </a:endParaRPr>
          </a:p>
        </p:txBody>
      </p:sp>
      <p:sp>
        <p:nvSpPr>
          <p:cNvPr id="124931" name="AutoShape 4"/>
          <p:cNvSpPr/>
          <p:nvPr/>
        </p:nvSpPr>
        <p:spPr>
          <a:xfrm>
            <a:off x="280670" y="304483"/>
            <a:ext cx="1187450" cy="12446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rgbClr val="220000"/>
                </a:solidFill>
                <a:latin typeface="Tahoma" panose="020B0604030504040204" pitchFamily="34" charset="0"/>
                <a:ea typeface="隶书" panose="02010509060101010101" pitchFamily="49" charset="-122"/>
              </a:rPr>
              <a:t>对比</a:t>
            </a:r>
            <a:endParaRPr lang="zh-CN" altLang="en-US" sz="3200" dirty="0">
              <a:solidFill>
                <a:srgbClr val="220000"/>
              </a:solidFill>
              <a:latin typeface="Tahoma" panose="020B0604030504040204" pitchFamily="34" charset="0"/>
              <a:ea typeface="隶书" panose="02010509060101010101" pitchFamily="49" charset="-122"/>
            </a:endParaRPr>
          </a:p>
        </p:txBody>
      </p:sp>
      <p:sp>
        <p:nvSpPr>
          <p:cNvPr id="5" name="文本框 4"/>
          <p:cNvSpPr txBox="1"/>
          <p:nvPr/>
        </p:nvSpPr>
        <p:spPr>
          <a:xfrm>
            <a:off x="1329539" y="5157120"/>
            <a:ext cx="7018321" cy="584775"/>
          </a:xfrm>
          <a:prstGeom prst="rect">
            <a:avLst/>
          </a:prstGeom>
          <a:noFill/>
          <a:ln w="38100">
            <a:solidFill>
              <a:srgbClr val="FFFF00"/>
            </a:solidFill>
          </a:ln>
        </p:spPr>
        <p:txBody>
          <a:bodyPr wrap="square" rtlCol="0">
            <a:spAutoFit/>
          </a:bodyPr>
          <a:lstStyle/>
          <a:p>
            <a:pPr algn="ctr">
              <a:lnSpc>
                <a:spcPct val="160000"/>
              </a:lnSpc>
            </a:pPr>
            <a:r>
              <a:rPr lang="zh-CN" altLang="en-US" sz="2000" b="1" dirty="0" smtClean="0">
                <a:solidFill>
                  <a:srgbClr val="00FF00"/>
                </a:solidFill>
                <a:latin typeface="楷体" panose="02010609060101010101" pitchFamily="49" charset="-122"/>
                <a:ea typeface="楷体" panose="02010609060101010101" pitchFamily="49" charset="-122"/>
              </a:rPr>
              <a:t>思考题：</a:t>
            </a:r>
            <a:r>
              <a:rPr lang="zh-CN" altLang="en-US" sz="2000" b="1" noProof="1">
                <a:effectLst>
                  <a:outerShdw blurRad="38100" dist="25400" dir="5400000" algn="ctr" rotWithShape="0">
                    <a:srgbClr val="6E747A">
                      <a:alpha val="43000"/>
                    </a:srgbClr>
                  </a:outerShdw>
                </a:effectLst>
                <a:ea typeface="楷体_GB2312" pitchFamily="1" charset="-122"/>
              </a:rPr>
              <a:t> </a:t>
            </a:r>
            <a:r>
              <a:rPr lang="zh-CN" altLang="en-US" sz="1800" b="1" noProof="1">
                <a:solidFill>
                  <a:srgbClr val="00FF00"/>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rPr>
              <a:t>“能做什么、做了多少</a:t>
            </a:r>
            <a:r>
              <a:rPr lang="zh-CN" altLang="en-US" sz="1800" b="1" noProof="1" smtClean="0">
                <a:solidFill>
                  <a:srgbClr val="00FF00"/>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rPr>
              <a:t>”</a:t>
            </a:r>
            <a:r>
              <a:rPr lang="zh-CN" altLang="en-US" sz="1800" b="1" noProof="1">
                <a:solidFill>
                  <a:srgbClr val="00FF00"/>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rPr>
              <a:t>与</a:t>
            </a:r>
            <a:r>
              <a:rPr lang="zh-CN" altLang="en-US" sz="1800" b="1" noProof="1" smtClean="0">
                <a:solidFill>
                  <a:srgbClr val="00FF00"/>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rPr>
              <a:t>“</a:t>
            </a:r>
            <a:r>
              <a:rPr lang="zh-CN" altLang="en-US" sz="1800" b="1" noProof="1">
                <a:solidFill>
                  <a:srgbClr val="00FF00"/>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rPr>
              <a:t>该做</a:t>
            </a:r>
            <a:r>
              <a:rPr lang="zh-CN" altLang="en-US" sz="1800" b="1" noProof="1" smtClean="0">
                <a:solidFill>
                  <a:srgbClr val="00FF00"/>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rPr>
              <a:t>什么、做了什么” </a:t>
            </a:r>
            <a:r>
              <a:rPr lang="zh-CN" altLang="en-US" sz="18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cSld>
  <p:clrMapOvr>
    <a:masterClrMapping/>
  </p:clrMapOvr>
  <p:transition spd="slow">
    <p:random/>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标题 74753"/>
          <p:cNvSpPr>
            <a:spLocks noGrp="1"/>
          </p:cNvSpPr>
          <p:nvPr>
            <p:ph type="title"/>
          </p:nvPr>
        </p:nvSpPr>
        <p:spPr/>
        <p:txBody>
          <a:bodyPr wrap="square" lIns="91440" tIns="45720" rIns="91440" bIns="45720" anchor="ctr"/>
          <a:lstStyle/>
          <a:p>
            <a:pPr algn="ctr"/>
            <a:r>
              <a:rPr lang="en-US" altLang="zh-CN" sz="3200" dirty="0" smtClean="0">
                <a:solidFill>
                  <a:srgbClr val="FFFF00"/>
                </a:solidFill>
              </a:rPr>
              <a:t>“</a:t>
            </a:r>
            <a:r>
              <a:rPr lang="zh-CN" altLang="en-US" sz="3200" dirty="0">
                <a:solidFill>
                  <a:srgbClr val="FFFF00"/>
                </a:solidFill>
              </a:rPr>
              <a:t>质量标准</a:t>
            </a:r>
            <a:r>
              <a:rPr lang="en-US" altLang="zh-CN" sz="3200" dirty="0" smtClean="0">
                <a:solidFill>
                  <a:srgbClr val="FFFF00"/>
                </a:solidFill>
              </a:rPr>
              <a:t>”</a:t>
            </a:r>
            <a:r>
              <a:rPr lang="zh-CN" altLang="en-US" sz="3200" dirty="0" smtClean="0">
                <a:solidFill>
                  <a:srgbClr val="FFFF00"/>
                </a:solidFill>
              </a:rPr>
              <a:t>与“评价功能”</a:t>
            </a:r>
            <a:endParaRPr lang="en-US" altLang="zh-CN" sz="3200" dirty="0">
              <a:solidFill>
                <a:srgbClr val="FFFF00"/>
              </a:solidFill>
            </a:endParaRPr>
          </a:p>
        </p:txBody>
      </p:sp>
      <p:sp>
        <p:nvSpPr>
          <p:cNvPr id="124930" name="文本占位符 74754"/>
          <p:cNvSpPr>
            <a:spLocks noGrp="1"/>
          </p:cNvSpPr>
          <p:nvPr>
            <p:ph idx="1"/>
          </p:nvPr>
        </p:nvSpPr>
        <p:spPr>
          <a:xfrm>
            <a:off x="1187765" y="1844890"/>
            <a:ext cx="7045942" cy="3988153"/>
          </a:xfrm>
        </p:spPr>
        <p:txBody>
          <a:bodyPr wrap="square" lIns="91440" tIns="45720" rIns="91440" bIns="45720" anchor="t"/>
          <a:lstStyle/>
          <a:p>
            <a:pPr lvl="0">
              <a:lnSpc>
                <a:spcPct val="150000"/>
              </a:lnSpc>
            </a:pPr>
            <a:r>
              <a:rPr lang="zh-CN" altLang="en-US" sz="2000" b="1" dirty="0" smtClean="0">
                <a:sym typeface="+mn-ea"/>
              </a:rPr>
              <a:t>它是针对课程实施全程的</a:t>
            </a:r>
            <a:r>
              <a:rPr lang="zh-CN" altLang="en-US" sz="2000" b="1" dirty="0">
                <a:sym typeface="+mn-ea"/>
              </a:rPr>
              <a:t>测量尺度，应</a:t>
            </a:r>
            <a:r>
              <a:rPr lang="zh-CN" altLang="en-US" sz="2000" b="1" dirty="0" smtClean="0">
                <a:sym typeface="+mn-ea"/>
              </a:rPr>
              <a:t>与综合性、形成性、终结性评价</a:t>
            </a:r>
            <a:r>
              <a:rPr lang="zh-CN" altLang="en-US" sz="2000" b="1" dirty="0">
                <a:sym typeface="+mn-ea"/>
              </a:rPr>
              <a:t>直接关联。</a:t>
            </a:r>
            <a:endParaRPr lang="zh-CN" altLang="en-US" sz="2000" b="1" noProof="1"/>
          </a:p>
          <a:p>
            <a:pPr>
              <a:lnSpc>
                <a:spcPct val="150000"/>
              </a:lnSpc>
            </a:pPr>
            <a:r>
              <a:rPr lang="zh-CN" altLang="en-US" sz="2000" b="1" dirty="0" smtClean="0">
                <a:latin typeface="宋体" panose="02010600030101010101" pitchFamily="2" charset="-122"/>
              </a:rPr>
              <a:t>它是针对所有类型考试的命题依据；包括模块学业要求的测评、</a:t>
            </a:r>
            <a:r>
              <a:rPr lang="zh-CN" altLang="en-US" sz="2000" b="1" dirty="0">
                <a:latin typeface="宋体" panose="02010600030101010101" pitchFamily="2" charset="-122"/>
              </a:rPr>
              <a:t>学业</a:t>
            </a:r>
            <a:r>
              <a:rPr lang="zh-CN" altLang="en-US" sz="2000" b="1" dirty="0" smtClean="0">
                <a:latin typeface="宋体" panose="02010600030101010101" pitchFamily="2" charset="-122"/>
              </a:rPr>
              <a:t>水平的合格性考试、</a:t>
            </a:r>
            <a:r>
              <a:rPr lang="zh-CN" altLang="en-US" sz="2000" b="1" dirty="0">
                <a:latin typeface="宋体" panose="02010600030101010101" pitchFamily="2" charset="-122"/>
              </a:rPr>
              <a:t>学业水平等级</a:t>
            </a:r>
            <a:r>
              <a:rPr lang="zh-CN" altLang="en-US" sz="2000" b="1" dirty="0" smtClean="0">
                <a:latin typeface="宋体" panose="02010600030101010101" pitchFamily="2" charset="-122"/>
              </a:rPr>
              <a:t>性考试。</a:t>
            </a:r>
            <a:endParaRPr lang="en-US" altLang="zh-CN" sz="2000" b="1" dirty="0" smtClean="0">
              <a:latin typeface="宋体" panose="02010600030101010101" pitchFamily="2" charset="-122"/>
            </a:endParaRPr>
          </a:p>
          <a:p>
            <a:pPr marL="0" indent="0">
              <a:lnSpc>
                <a:spcPct val="150000"/>
              </a:lnSpc>
              <a:buNone/>
            </a:pPr>
            <a:r>
              <a:rPr lang="zh-CN" altLang="en-US" sz="2000" b="1" dirty="0">
                <a:solidFill>
                  <a:srgbClr val="FF0000"/>
                </a:solidFill>
                <a:sym typeface="+mn-ea"/>
              </a:rPr>
              <a:t>◆  </a:t>
            </a:r>
            <a:r>
              <a:rPr lang="zh-CN" altLang="en-US" sz="2000" b="1" dirty="0">
                <a:solidFill>
                  <a:srgbClr val="FFFF00"/>
                </a:solidFill>
                <a:sym typeface="+mn-ea"/>
              </a:rPr>
              <a:t>有关学业质量的阐述，处于课程标准的中枢环节。它上承课程目标，是课程内容的结晶；下起课程实施，是指导教学与评价、学业水平考试命题、教材编写的依据。</a:t>
            </a:r>
            <a:endParaRPr lang="zh-CN" altLang="en-US" sz="2000" b="1" noProof="1">
              <a:solidFill>
                <a:srgbClr val="FFFF00"/>
              </a:solidFill>
            </a:endParaRPr>
          </a:p>
          <a:p>
            <a:pPr>
              <a:lnSpc>
                <a:spcPct val="150000"/>
              </a:lnSpc>
            </a:pPr>
            <a:endParaRPr lang="en-US" altLang="zh-CN" sz="2000" b="1" dirty="0" smtClean="0">
              <a:latin typeface="宋体" panose="02010600030101010101" pitchFamily="2" charset="-122"/>
            </a:endParaRPr>
          </a:p>
          <a:p>
            <a:pPr>
              <a:lnSpc>
                <a:spcPct val="170000"/>
              </a:lnSpc>
              <a:buNone/>
            </a:pPr>
            <a:endParaRPr lang="zh-CN" altLang="en-US" sz="2000" dirty="0">
              <a:latin typeface="宋体" panose="02010600030101010101" pitchFamily="2" charset="-122"/>
            </a:endParaRPr>
          </a:p>
        </p:txBody>
      </p:sp>
      <p:sp>
        <p:nvSpPr>
          <p:cNvPr id="124931" name="AutoShape 4"/>
          <p:cNvSpPr/>
          <p:nvPr/>
        </p:nvSpPr>
        <p:spPr>
          <a:xfrm>
            <a:off x="280670" y="304483"/>
            <a:ext cx="1187450" cy="12446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chemeClr val="bg1"/>
                </a:solidFill>
                <a:latin typeface="Tahoma" panose="020B0604030504040204" pitchFamily="34" charset="0"/>
                <a:ea typeface="隶书" panose="02010509060101010101" pitchFamily="49" charset="-122"/>
              </a:rPr>
              <a:t>点评</a:t>
            </a:r>
            <a:endParaRPr lang="zh-CN" altLang="en-US" sz="3200" dirty="0">
              <a:solidFill>
                <a:schemeClr val="bg1"/>
              </a:solidFill>
              <a:latin typeface="Tahoma" panose="020B0604030504040204" pitchFamily="34" charset="0"/>
              <a:ea typeface="隶书" panose="02010509060101010101" pitchFamily="49" charset="-122"/>
            </a:endParaRPr>
          </a:p>
        </p:txBody>
      </p:sp>
      <p:sp>
        <p:nvSpPr>
          <p:cNvPr id="5" name="文本框 4"/>
          <p:cNvSpPr txBox="1"/>
          <p:nvPr/>
        </p:nvSpPr>
        <p:spPr>
          <a:xfrm>
            <a:off x="1329539" y="5356433"/>
            <a:ext cx="7018321" cy="584775"/>
          </a:xfrm>
          <a:prstGeom prst="rect">
            <a:avLst/>
          </a:prstGeom>
          <a:noFill/>
          <a:ln w="38100">
            <a:solidFill>
              <a:srgbClr val="FFFF00"/>
            </a:solidFill>
          </a:ln>
        </p:spPr>
        <p:txBody>
          <a:bodyPr wrap="square" rtlCol="0">
            <a:spAutoFit/>
          </a:bodyPr>
          <a:lstStyle/>
          <a:p>
            <a:pPr algn="ctr">
              <a:lnSpc>
                <a:spcPct val="160000"/>
              </a:lnSpc>
            </a:pPr>
            <a:r>
              <a:rPr lang="zh-CN" altLang="en-US" sz="2000" b="1" dirty="0" smtClean="0">
                <a:solidFill>
                  <a:srgbClr val="00FF00"/>
                </a:solidFill>
                <a:latin typeface="楷体" panose="02010609060101010101" pitchFamily="49" charset="-122"/>
                <a:ea typeface="楷体" panose="02010609060101010101" pitchFamily="49" charset="-122"/>
              </a:rPr>
              <a:t>思考题：</a:t>
            </a:r>
            <a:r>
              <a:rPr lang="zh-CN" altLang="en-US" sz="2000" b="1" noProof="1">
                <a:effectLst>
                  <a:outerShdw blurRad="38100" dist="25400" dir="5400000" algn="ctr" rotWithShape="0">
                    <a:srgbClr val="6E747A">
                      <a:alpha val="43000"/>
                    </a:srgbClr>
                  </a:outerShdw>
                </a:effectLst>
                <a:ea typeface="楷体_GB2312" pitchFamily="1" charset="-122"/>
              </a:rPr>
              <a:t> </a:t>
            </a:r>
            <a:r>
              <a:rPr lang="zh-CN" altLang="en-US" sz="1800" b="1" noProof="1" smtClean="0">
                <a:solidFill>
                  <a:srgbClr val="00FF00"/>
                </a:solidFill>
                <a:effectLst>
                  <a:outerShdw blurRad="38100" dist="25400" dir="5400000" algn="ctr" rotWithShape="0">
                    <a:srgbClr val="6E747A">
                      <a:alpha val="43000"/>
                    </a:srgbClr>
                  </a:outerShdw>
                </a:effectLst>
                <a:latin typeface="楷体" panose="02010609060101010101" pitchFamily="49" charset="-122"/>
                <a:ea typeface="楷体" panose="02010609060101010101" pitchFamily="49" charset="-122"/>
              </a:rPr>
              <a:t>“用什么评价”与 “评价什么” </a:t>
            </a:r>
            <a:r>
              <a:rPr lang="zh-CN" altLang="en-US" sz="18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extLst>
      <p:ext uri="{BB962C8B-B14F-4D97-AF65-F5344CB8AC3E}">
        <p14:creationId xmlns:p14="http://schemas.microsoft.com/office/powerpoint/2010/main" val="842713901"/>
      </p:ext>
    </p:extLst>
  </p:cSld>
  <p:clrMapOvr>
    <a:masterClrMapping/>
  </p:clrMapOvr>
  <p:transition spd="slow">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p:nvPr>
        </p:nvSpPr>
        <p:spPr>
          <a:xfrm>
            <a:off x="1331775" y="4869099"/>
            <a:ext cx="6480448" cy="1512106"/>
          </a:xfrm>
        </p:spPr>
        <p:txBody>
          <a:bodyPr/>
          <a:lstStyle/>
          <a:p>
            <a:pPr marL="0" lvl="0" indent="0">
              <a:lnSpc>
                <a:spcPct val="150000"/>
              </a:lnSpc>
              <a:buNone/>
            </a:pPr>
            <a:r>
              <a:rPr lang="zh-CN" altLang="en-US" sz="2000" b="1" dirty="0">
                <a:solidFill>
                  <a:srgbClr val="FF0000"/>
                </a:solidFill>
                <a:sym typeface="宋体" panose="02010600030101010101" pitchFamily="2" charset="-122"/>
              </a:rPr>
              <a:t>◆  </a:t>
            </a:r>
            <a:r>
              <a:rPr lang="zh-CN" altLang="en-US" sz="2000" b="1" dirty="0" smtClean="0">
                <a:solidFill>
                  <a:srgbClr val="FFFF00"/>
                </a:solidFill>
                <a:sym typeface="宋体" panose="02010600030101010101" pitchFamily="2" charset="-122"/>
              </a:rPr>
              <a:t>鉴于</a:t>
            </a:r>
            <a:r>
              <a:rPr lang="zh-CN" altLang="en-US" sz="2000" b="1" dirty="0" smtClean="0">
                <a:solidFill>
                  <a:srgbClr val="FFFF00"/>
                </a:solidFill>
                <a:latin typeface="宋体" panose="02010600030101010101" pitchFamily="2" charset="-122"/>
                <a:cs typeface="宋体" panose="02010600030101010101" pitchFamily="2" charset="-122"/>
                <a:sym typeface="+mn-ea"/>
              </a:rPr>
              <a:t>必修</a:t>
            </a:r>
            <a:r>
              <a:rPr lang="zh-CN" altLang="en-US" sz="2000" b="1" dirty="0">
                <a:solidFill>
                  <a:srgbClr val="FFFF00"/>
                </a:solidFill>
                <a:latin typeface="宋体" panose="02010600030101010101" pitchFamily="2" charset="-122"/>
                <a:cs typeface="宋体" panose="02010600030101010101" pitchFamily="2" charset="-122"/>
                <a:sym typeface="+mn-ea"/>
              </a:rPr>
              <a:t>课程的</a:t>
            </a:r>
            <a:r>
              <a:rPr lang="zh-CN" altLang="en-US" sz="2000" b="1" dirty="0" smtClean="0">
                <a:solidFill>
                  <a:srgbClr val="FFFF00"/>
                </a:solidFill>
                <a:latin typeface="宋体" panose="02010600030101010101" pitchFamily="2" charset="-122"/>
                <a:cs typeface="宋体" panose="02010600030101010101" pitchFamily="2" charset="-122"/>
                <a:sym typeface="+mn-ea"/>
              </a:rPr>
              <a:t>延伸，出于</a:t>
            </a:r>
            <a:r>
              <a:rPr lang="zh-CN" altLang="en-US" sz="2000" b="1" dirty="0">
                <a:solidFill>
                  <a:srgbClr val="FFFF00"/>
                </a:solidFill>
                <a:latin typeface="宋体" panose="02010600030101010101" pitchFamily="2" charset="-122"/>
                <a:cs typeface="宋体" panose="02010600030101010101" pitchFamily="2" charset="-122"/>
                <a:sym typeface="+mn-ea"/>
              </a:rPr>
              <a:t>等级考试科目的考量，更为注重国际视野的扩展、相关内容的充实，更为关照知识的应用性。</a:t>
            </a:r>
            <a:endParaRPr lang="zh-CN" altLang="en-US" sz="2000" b="1" dirty="0">
              <a:solidFill>
                <a:srgbClr val="FFFF00"/>
              </a:solidFill>
              <a:latin typeface="宋体" panose="02010600030101010101" pitchFamily="2" charset="-122"/>
              <a:ea typeface="宋体" panose="02010600030101010101" pitchFamily="2" charset="-122"/>
              <a:cs typeface="宋体" panose="02010600030101010101" pitchFamily="2" charset="-122"/>
            </a:endParaRPr>
          </a:p>
          <a:p>
            <a:endParaRPr lang="zh-CN" altLang="en-US" dirty="0"/>
          </a:p>
        </p:txBody>
      </p:sp>
      <p:sp>
        <p:nvSpPr>
          <p:cNvPr id="5" name="圆角矩形 4"/>
          <p:cNvSpPr/>
          <p:nvPr/>
        </p:nvSpPr>
        <p:spPr>
          <a:xfrm>
            <a:off x="1377495" y="1858511"/>
            <a:ext cx="2277874" cy="7200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smtClean="0"/>
              <a:t>经济与社会</a:t>
            </a:r>
            <a:endParaRPr lang="zh-CN" altLang="en-US" sz="2800" dirty="0"/>
          </a:p>
        </p:txBody>
      </p:sp>
      <p:sp>
        <p:nvSpPr>
          <p:cNvPr id="6" name="圆角矩形 5"/>
          <p:cNvSpPr/>
          <p:nvPr/>
        </p:nvSpPr>
        <p:spPr>
          <a:xfrm>
            <a:off x="3563930" y="1007116"/>
            <a:ext cx="45719"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2480815" y="888620"/>
            <a:ext cx="4248295" cy="576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中国特色社会主义</a:t>
            </a:r>
          </a:p>
        </p:txBody>
      </p:sp>
      <p:sp>
        <p:nvSpPr>
          <p:cNvPr id="8" name="圆角矩形 7"/>
          <p:cNvSpPr/>
          <p:nvPr/>
        </p:nvSpPr>
        <p:spPr>
          <a:xfrm>
            <a:off x="1331775" y="2852960"/>
            <a:ext cx="2277874" cy="7200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smtClean="0"/>
              <a:t>政治与法治</a:t>
            </a:r>
            <a:endParaRPr lang="zh-CN" altLang="en-US" sz="2800" dirty="0"/>
          </a:p>
        </p:txBody>
      </p:sp>
      <p:sp>
        <p:nvSpPr>
          <p:cNvPr id="9" name="圆角矩形 8"/>
          <p:cNvSpPr/>
          <p:nvPr/>
        </p:nvSpPr>
        <p:spPr>
          <a:xfrm>
            <a:off x="1331775" y="3861030"/>
            <a:ext cx="2277874" cy="7200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smtClean="0"/>
              <a:t>哲学与文化</a:t>
            </a:r>
            <a:endParaRPr lang="zh-CN" altLang="en-US" sz="2800" dirty="0"/>
          </a:p>
        </p:txBody>
      </p:sp>
      <p:sp>
        <p:nvSpPr>
          <p:cNvPr id="10" name="圆角矩形 9"/>
          <p:cNvSpPr/>
          <p:nvPr/>
        </p:nvSpPr>
        <p:spPr>
          <a:xfrm>
            <a:off x="5580070" y="1844890"/>
            <a:ext cx="2232154" cy="78613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smtClean="0"/>
              <a:t>当代国际</a:t>
            </a:r>
            <a:endParaRPr lang="en-US" altLang="zh-CN" sz="2800" dirty="0" smtClean="0"/>
          </a:p>
          <a:p>
            <a:pPr algn="ctr"/>
            <a:r>
              <a:rPr lang="zh-CN" altLang="en-US" sz="2800" dirty="0" smtClean="0"/>
              <a:t>政治与经济</a:t>
            </a:r>
            <a:endParaRPr lang="zh-CN" altLang="en-US" sz="2800" dirty="0"/>
          </a:p>
        </p:txBody>
      </p:sp>
      <p:sp>
        <p:nvSpPr>
          <p:cNvPr id="11" name="圆角矩形 10"/>
          <p:cNvSpPr/>
          <p:nvPr/>
        </p:nvSpPr>
        <p:spPr>
          <a:xfrm>
            <a:off x="5580070" y="2852961"/>
            <a:ext cx="2232153" cy="72005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smtClean="0"/>
              <a:t>法律与生活</a:t>
            </a:r>
            <a:endParaRPr lang="zh-CN" altLang="en-US" sz="2800" dirty="0"/>
          </a:p>
        </p:txBody>
      </p:sp>
      <p:sp>
        <p:nvSpPr>
          <p:cNvPr id="12" name="圆角矩形 11"/>
          <p:cNvSpPr/>
          <p:nvPr/>
        </p:nvSpPr>
        <p:spPr>
          <a:xfrm>
            <a:off x="5645998" y="3891110"/>
            <a:ext cx="2166225" cy="68997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smtClean="0"/>
              <a:t>逻辑与思维</a:t>
            </a:r>
            <a:endParaRPr lang="zh-CN" altLang="en-US" sz="2800" dirty="0"/>
          </a:p>
        </p:txBody>
      </p:sp>
      <p:cxnSp>
        <p:nvCxnSpPr>
          <p:cNvPr id="15" name="直接箭头连接符 14"/>
          <p:cNvCxnSpPr>
            <a:stCxn id="5" idx="3"/>
            <a:endCxn id="10" idx="1"/>
          </p:cNvCxnSpPr>
          <p:nvPr/>
        </p:nvCxnSpPr>
        <p:spPr>
          <a:xfrm>
            <a:off x="3655369" y="2218536"/>
            <a:ext cx="1924701" cy="1942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V="1">
            <a:off x="3609649" y="2218536"/>
            <a:ext cx="1898416" cy="975028"/>
          </a:xfrm>
          <a:prstGeom prst="line">
            <a:avLst/>
          </a:prstGeom>
          <a:ln>
            <a:solidFill>
              <a:schemeClr val="accent1"/>
            </a:solidFill>
          </a:ln>
        </p:spPr>
        <p:style>
          <a:lnRef idx="3">
            <a:schemeClr val="accent2"/>
          </a:lnRef>
          <a:fillRef idx="0">
            <a:schemeClr val="accent2"/>
          </a:fillRef>
          <a:effectRef idx="2">
            <a:schemeClr val="accent2"/>
          </a:effectRef>
          <a:fontRef idx="minor">
            <a:schemeClr val="tx1"/>
          </a:fontRef>
        </p:style>
      </p:cxnSp>
      <p:cxnSp>
        <p:nvCxnSpPr>
          <p:cNvPr id="19" name="直接箭头连接符 18"/>
          <p:cNvCxnSpPr>
            <a:stCxn id="8" idx="3"/>
            <a:endCxn id="11" idx="1"/>
          </p:cNvCxnSpPr>
          <p:nvPr/>
        </p:nvCxnSpPr>
        <p:spPr>
          <a:xfrm>
            <a:off x="3609649" y="3212985"/>
            <a:ext cx="1970421"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a:stCxn id="9" idx="3"/>
            <a:endCxn id="12" idx="1"/>
          </p:cNvCxnSpPr>
          <p:nvPr/>
        </p:nvCxnSpPr>
        <p:spPr>
          <a:xfrm>
            <a:off x="3609649" y="4221055"/>
            <a:ext cx="2036349" cy="1504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2" name="下箭头 21"/>
          <p:cNvSpPr/>
          <p:nvPr/>
        </p:nvSpPr>
        <p:spPr>
          <a:xfrm>
            <a:off x="2987891" y="1484865"/>
            <a:ext cx="144010" cy="3600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下箭头 26"/>
          <p:cNvSpPr/>
          <p:nvPr/>
        </p:nvSpPr>
        <p:spPr>
          <a:xfrm>
            <a:off x="6228115" y="1464661"/>
            <a:ext cx="144010" cy="3802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AutoShape 4"/>
          <p:cNvSpPr/>
          <p:nvPr/>
        </p:nvSpPr>
        <p:spPr>
          <a:xfrm>
            <a:off x="444469" y="312580"/>
            <a:ext cx="1296090" cy="115208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rgbClr val="FF0000"/>
                </a:solidFill>
                <a:latin typeface="Tahoma" panose="020B0604030504040204" pitchFamily="34" charset="0"/>
                <a:ea typeface="隶书" panose="02010509060101010101" pitchFamily="49" charset="-122"/>
              </a:rPr>
              <a:t>统筹</a:t>
            </a:r>
            <a:endParaRPr lang="zh-CN" altLang="en-US" sz="3200" dirty="0">
              <a:solidFill>
                <a:srgbClr val="FF0000"/>
              </a:solidFill>
              <a:latin typeface="Tahoma" panose="020B0604030504040204" pitchFamily="34" charset="0"/>
              <a:ea typeface="隶书" panose="02010509060101010101" pitchFamily="49" charset="-122"/>
            </a:endParaRPr>
          </a:p>
        </p:txBody>
      </p:sp>
    </p:spTree>
    <p:extLst>
      <p:ext uri="{BB962C8B-B14F-4D97-AF65-F5344CB8AC3E}">
        <p14:creationId xmlns:p14="http://schemas.microsoft.com/office/powerpoint/2010/main" val="1236283528"/>
      </p:ext>
    </p:extLst>
  </p:cSld>
  <p:clrMapOvr>
    <a:masterClrMapping/>
  </p:clrMapOvr>
  <p:transition spd="slow">
    <p:random/>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文本占位符 109569"/>
          <p:cNvSpPr>
            <a:spLocks noGrp="1"/>
          </p:cNvSpPr>
          <p:nvPr>
            <p:ph idx="1"/>
          </p:nvPr>
        </p:nvSpPr>
        <p:spPr>
          <a:xfrm>
            <a:off x="1016635" y="1892935"/>
            <a:ext cx="7781925" cy="4453890"/>
          </a:xfrm>
        </p:spPr>
        <p:txBody>
          <a:bodyPr wrap="square" lIns="91440" tIns="45720" rIns="91440" bIns="45720" anchor="t"/>
          <a:lstStyle/>
          <a:p>
            <a:pPr marL="1905" indent="-344805">
              <a:lnSpc>
                <a:spcPct val="150000"/>
              </a:lnSpc>
              <a:buNone/>
            </a:pPr>
            <a:r>
              <a:rPr lang="zh-CN" altLang="en-US" sz="2400" b="1" dirty="0" smtClean="0">
                <a:latin typeface="宋体" panose="02010600030101010101" pitchFamily="2" charset="-122"/>
                <a:ea typeface="宋体" panose="02010600030101010101" pitchFamily="2" charset="-122"/>
                <a:sym typeface="+mn-ea"/>
              </a:rPr>
              <a:t>    与其说</a:t>
            </a:r>
            <a:r>
              <a:rPr lang="zh-CN" altLang="en-US" sz="2400" b="1" dirty="0">
                <a:latin typeface="宋体" panose="02010600030101010101" pitchFamily="2" charset="-122"/>
                <a:ea typeface="宋体" panose="02010600030101010101" pitchFamily="2" charset="-122"/>
              </a:rPr>
              <a:t>学业质量标准是学科核心素养的细化，不如说学科核心素养是学业质量标准的本源。作为源与流的关系</a:t>
            </a:r>
            <a:r>
              <a:rPr lang="zh-CN" altLang="en-US" sz="2400" b="1" dirty="0" smtClean="0">
                <a:latin typeface="宋体" panose="02010600030101010101" pitchFamily="2" charset="-122"/>
                <a:ea typeface="宋体" panose="02010600030101010101" pitchFamily="2" charset="-122"/>
              </a:rPr>
              <a:t>，把握</a:t>
            </a:r>
            <a:r>
              <a:rPr lang="zh-CN" altLang="en-US" sz="2400" b="1" dirty="0" smtClean="0">
                <a:latin typeface="宋体" panose="02010600030101010101" pitchFamily="2" charset="-122"/>
                <a:ea typeface="宋体" panose="02010600030101010101" pitchFamily="2" charset="-122"/>
                <a:sym typeface="+mn-ea"/>
              </a:rPr>
              <a:t>学业质量及其水平的陈述</a:t>
            </a:r>
            <a:r>
              <a:rPr lang="zh-CN" altLang="en-US" sz="2400" b="1" dirty="0" smtClean="0">
                <a:latin typeface="宋体" panose="02010600030101010101" pitchFamily="2" charset="-122"/>
                <a:ea typeface="宋体" panose="02010600030101010101" pitchFamily="2" charset="-122"/>
              </a:rPr>
              <a:t>有</a:t>
            </a:r>
            <a:r>
              <a:rPr lang="zh-CN" altLang="en-US" sz="2400" b="1" dirty="0">
                <a:latin typeface="宋体" panose="02010600030101010101" pitchFamily="2" charset="-122"/>
                <a:ea typeface="宋体" panose="02010600030101010101" pitchFamily="2" charset="-122"/>
              </a:rPr>
              <a:t>两个视点。</a:t>
            </a:r>
          </a:p>
          <a:p>
            <a:pPr marL="1905" indent="-344805">
              <a:lnSpc>
                <a:spcPct val="150000"/>
              </a:lnSpc>
            </a:pPr>
            <a:r>
              <a:rPr lang="zh-CN" altLang="en-US" sz="2400" b="1" dirty="0">
                <a:latin typeface="宋体" panose="02010600030101010101" pitchFamily="2" charset="-122"/>
                <a:ea typeface="宋体" panose="02010600030101010101" pitchFamily="2" charset="-122"/>
                <a:sym typeface="+mn-ea"/>
              </a:rPr>
              <a:t>陈述学业质量水平要</a:t>
            </a:r>
            <a:r>
              <a:rPr lang="zh-CN" altLang="en-US" sz="2400" b="1" dirty="0" smtClean="0">
                <a:latin typeface="宋体" panose="02010600030101010101" pitchFamily="2" charset="-122"/>
                <a:ea typeface="宋体" panose="02010600030101010101" pitchFamily="2" charset="-122"/>
                <a:sym typeface="+mn-ea"/>
              </a:rPr>
              <a:t>与素养</a:t>
            </a:r>
            <a:r>
              <a:rPr lang="zh-CN" altLang="en-US" sz="2400" b="1" dirty="0">
                <a:latin typeface="宋体" panose="02010600030101010101" pitchFamily="2" charset="-122"/>
                <a:ea typeface="宋体" panose="02010600030101010101" pitchFamily="2" charset="-122"/>
                <a:sym typeface="+mn-ea"/>
              </a:rPr>
              <a:t>水平相对应；学业质量水平的每个条目，都应刻画每个素养水平特征。</a:t>
            </a:r>
          </a:p>
          <a:p>
            <a:pPr marL="1905" indent="-344805">
              <a:lnSpc>
                <a:spcPct val="150000"/>
              </a:lnSpc>
            </a:pPr>
            <a:r>
              <a:rPr lang="zh-CN" altLang="en-US" sz="2400" b="1" dirty="0">
                <a:latin typeface="宋体" panose="02010600030101010101" pitchFamily="2" charset="-122"/>
                <a:ea typeface="宋体" panose="02010600030101010101" pitchFamily="2" charset="-122"/>
                <a:sym typeface="+mn-ea"/>
              </a:rPr>
              <a:t>陈述学业质量水平要与课程内容相融合</a:t>
            </a:r>
            <a:r>
              <a:rPr lang="zh-CN" altLang="en-US" sz="2400" b="1" dirty="0" smtClean="0">
                <a:latin typeface="宋体" panose="02010600030101010101" pitchFamily="2" charset="-122"/>
                <a:ea typeface="宋体" panose="02010600030101010101" pitchFamily="2" charset="-122"/>
                <a:sym typeface="+mn-ea"/>
              </a:rPr>
              <a:t>，这不同于陈述素养</a:t>
            </a:r>
            <a:r>
              <a:rPr lang="zh-CN" altLang="en-US" sz="2400" b="1" dirty="0">
                <a:latin typeface="宋体" panose="02010600030101010101" pitchFamily="2" charset="-122"/>
                <a:ea typeface="宋体" panose="02010600030101010101" pitchFamily="2" charset="-122"/>
                <a:sym typeface="+mn-ea"/>
              </a:rPr>
              <a:t>水平相对超越课程内容。</a:t>
            </a:r>
          </a:p>
          <a:p>
            <a:pPr marL="1905" indent="-344805">
              <a:lnSpc>
                <a:spcPct val="150000"/>
              </a:lnSpc>
              <a:buNone/>
            </a:pPr>
            <a:endParaRPr lang="zh-CN" altLang="en-US" sz="2000" b="1" dirty="0">
              <a:sym typeface="+mn-ea"/>
            </a:endParaRPr>
          </a:p>
          <a:p>
            <a:pPr marL="1905" indent="-344805">
              <a:lnSpc>
                <a:spcPct val="150000"/>
              </a:lnSpc>
              <a:buNone/>
            </a:pPr>
            <a:endParaRPr lang="zh-CN" altLang="en-US" sz="2000" b="1" dirty="0">
              <a:latin typeface="宋体" panose="02010600030101010101" pitchFamily="2" charset="-122"/>
              <a:ea typeface="宋体" panose="02010600030101010101" pitchFamily="2" charset="-122"/>
            </a:endParaRPr>
          </a:p>
          <a:p>
            <a:pPr marL="1905" indent="-344805">
              <a:lnSpc>
                <a:spcPct val="150000"/>
              </a:lnSpc>
              <a:buNone/>
            </a:pPr>
            <a:endParaRPr lang="zh-CN" altLang="en-US" sz="2400" b="1" dirty="0"/>
          </a:p>
        </p:txBody>
      </p:sp>
      <p:sp>
        <p:nvSpPr>
          <p:cNvPr id="39938" name="TextBox 1"/>
          <p:cNvSpPr txBox="1"/>
          <p:nvPr/>
        </p:nvSpPr>
        <p:spPr>
          <a:xfrm>
            <a:off x="581660" y="817880"/>
            <a:ext cx="8454390" cy="584775"/>
          </a:xfrm>
          <a:prstGeom prst="rect">
            <a:avLst/>
          </a:prstGeom>
          <a:noFill/>
          <a:ln w="9525">
            <a:noFill/>
          </a:ln>
        </p:spPr>
        <p:txBody>
          <a:bodyPr wrap="square" anchor="t">
            <a:spAutoFit/>
            <a:scene3d>
              <a:camera prst="orthographicFront"/>
              <a:lightRig rig="threePt" dir="t"/>
            </a:scene3d>
          </a:bodyPr>
          <a:lstStyle/>
          <a:p>
            <a:pPr lvl="0" indent="0" algn="ctr"/>
            <a:r>
              <a:rPr lang="en-US" altLang="zh-CN" sz="2800" b="1" dirty="0" smtClean="0">
                <a:solidFill>
                  <a:srgbClr val="00FF00"/>
                </a:solidFill>
                <a:effectLst>
                  <a:outerShdw blurRad="38100" dist="25400" dir="5400000" algn="ctr" rotWithShape="0">
                    <a:srgbClr val="6E747A">
                      <a:alpha val="43000"/>
                    </a:srgbClr>
                  </a:outerShdw>
                </a:effectLst>
                <a:latin typeface="Arial" panose="020B0604020202020204" pitchFamily="34" charset="0"/>
                <a:ea typeface="宋体" panose="02010600030101010101" pitchFamily="2" charset="-122"/>
              </a:rPr>
              <a:t> </a:t>
            </a:r>
            <a:r>
              <a:rPr lang="en-US" altLang="zh-CN" sz="3200" b="1" dirty="0" smtClean="0">
                <a:solidFill>
                  <a:srgbClr val="00FF00"/>
                </a:solidFill>
                <a:effectLst>
                  <a:outerShdw blurRad="38100" dist="25400" dir="5400000" algn="ctr" rotWithShape="0">
                    <a:srgbClr val="6E747A">
                      <a:alpha val="43000"/>
                    </a:srgbClr>
                  </a:outerShdw>
                </a:effectLst>
                <a:ea typeface="宋体" panose="02010600030101010101" pitchFamily="2" charset="-122"/>
              </a:rPr>
              <a:t>2</a:t>
            </a:r>
            <a:r>
              <a:rPr lang="zh-CN" altLang="en-US" sz="3200" b="1" dirty="0" smtClean="0">
                <a:solidFill>
                  <a:srgbClr val="00FF00"/>
                </a:solidFill>
                <a:effectLst>
                  <a:outerShdw blurRad="38100" dist="25400" dir="5400000" algn="ctr" rotWithShape="0">
                    <a:srgbClr val="6E747A">
                      <a:alpha val="43000"/>
                    </a:srgbClr>
                  </a:outerShdw>
                </a:effectLst>
                <a:ea typeface="宋体" panose="02010600030101010101" pitchFamily="2" charset="-122"/>
              </a:rPr>
              <a:t>、如何读懂</a:t>
            </a:r>
            <a:r>
              <a:rPr lang="en-US" altLang="x-none" sz="3200" b="1" dirty="0" err="1" smtClean="0">
                <a:solidFill>
                  <a:srgbClr val="00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rPr>
              <a:t>学业</a:t>
            </a:r>
            <a:r>
              <a:rPr lang="zh-CN" altLang="en-US" sz="3200" b="1" dirty="0" smtClean="0">
                <a:solidFill>
                  <a:srgbClr val="00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rPr>
              <a:t>质量及其水平？</a:t>
            </a:r>
            <a:endParaRPr lang="zh-CN" altLang="en-US" sz="3200" b="1" dirty="0">
              <a:solidFill>
                <a:srgbClr val="00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endParaRPr>
          </a:p>
        </p:txBody>
      </p:sp>
    </p:spTree>
  </p:cSld>
  <p:clrMapOvr>
    <a:masterClrMapping/>
  </p:clrMapOvr>
  <p:transition spd="slow">
    <p:random/>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sz="3200" dirty="0">
                <a:solidFill>
                  <a:srgbClr val="FFFF00"/>
                </a:solidFill>
              </a:rPr>
              <a:t>关于两个水平的对接</a:t>
            </a:r>
            <a:endParaRPr lang="en-US" altLang="zh-CN" sz="3200" dirty="0">
              <a:solidFill>
                <a:srgbClr val="FFFF00"/>
              </a:solidFill>
            </a:endParaRPr>
          </a:p>
        </p:txBody>
      </p:sp>
      <p:sp>
        <p:nvSpPr>
          <p:cNvPr id="3" name="内容占位符 2"/>
          <p:cNvSpPr>
            <a:spLocks noGrp="1"/>
          </p:cNvSpPr>
          <p:nvPr>
            <p:ph idx="1"/>
          </p:nvPr>
        </p:nvSpPr>
        <p:spPr>
          <a:xfrm>
            <a:off x="1066799" y="1981200"/>
            <a:ext cx="7681491" cy="3895970"/>
          </a:xfrm>
        </p:spPr>
        <p:txBody>
          <a:bodyPr/>
          <a:lstStyle/>
          <a:p>
            <a:pPr marL="0" indent="0">
              <a:lnSpc>
                <a:spcPct val="150000"/>
              </a:lnSpc>
              <a:buNone/>
            </a:pPr>
            <a:r>
              <a:rPr lang="en-US" altLang="zh-CN" sz="2400" b="1" dirty="0">
                <a:sym typeface="+mn-ea"/>
              </a:rPr>
              <a:t>     </a:t>
            </a:r>
            <a:r>
              <a:rPr lang="zh-CN" altLang="en-US" sz="2000" b="1" dirty="0">
                <a:sym typeface="+mn-ea"/>
              </a:rPr>
              <a:t>一方面，</a:t>
            </a:r>
            <a:r>
              <a:rPr lang="zh-CN" altLang="en-US" sz="2000" b="1" dirty="0" smtClean="0">
                <a:sym typeface="+mn-ea"/>
              </a:rPr>
              <a:t>衡量素养</a:t>
            </a:r>
            <a:r>
              <a:rPr lang="zh-CN" altLang="en-US" sz="2000" b="1" dirty="0">
                <a:sym typeface="+mn-ea"/>
              </a:rPr>
              <a:t>水平与衡量学业质量水平，所判别的对象都是“行为”而不是“答案”，所显示的水平都是“表现”而不是“要求”。正因为有这样的共同尺度，学业质量水平的特征才能</a:t>
            </a:r>
            <a:r>
              <a:rPr lang="zh-CN" altLang="en-US" sz="2000" b="1" dirty="0" smtClean="0">
                <a:sym typeface="+mn-ea"/>
              </a:rPr>
              <a:t>匹配素养</a:t>
            </a:r>
            <a:r>
              <a:rPr lang="zh-CN" altLang="en-US" sz="2000" b="1" dirty="0">
                <a:sym typeface="+mn-ea"/>
              </a:rPr>
              <a:t>水平的特征</a:t>
            </a:r>
            <a:r>
              <a:rPr lang="en-US" altLang="zh-CN" sz="2000" b="1" dirty="0">
                <a:sym typeface="+mn-ea"/>
              </a:rPr>
              <a:t>——</a:t>
            </a:r>
            <a:r>
              <a:rPr lang="zh-CN" altLang="en-US" sz="2000" b="1" dirty="0">
                <a:solidFill>
                  <a:srgbClr val="FFFF00"/>
                </a:solidFill>
                <a:sym typeface="+mn-ea"/>
              </a:rPr>
              <a:t>与学科核心素养水平相对接</a:t>
            </a:r>
            <a:r>
              <a:rPr lang="zh-CN" altLang="en-US" sz="2000" b="1" dirty="0" smtClean="0">
                <a:solidFill>
                  <a:srgbClr val="FFFF00"/>
                </a:solidFill>
                <a:sym typeface="+mn-ea"/>
              </a:rPr>
              <a:t>。</a:t>
            </a:r>
          </a:p>
          <a:p>
            <a:pPr marL="0" indent="0">
              <a:lnSpc>
                <a:spcPct val="150000"/>
              </a:lnSpc>
              <a:buNone/>
            </a:pPr>
            <a:r>
              <a:rPr lang="zh-CN" altLang="en-US" sz="2000" b="1" dirty="0" smtClean="0">
                <a:sym typeface="+mn-ea"/>
              </a:rPr>
              <a:t>       一方面，学业质量水平，是可测评的学业成就，只能依循学习过程中完成特定任务的表现来判定。因此，与素养水平仅呼应情境问题的描述不同，唯有与课程内容目标相关联，学业质量水平才能显现学业成就</a:t>
            </a:r>
            <a:r>
              <a:rPr lang="en-US" altLang="zh-CN" sz="2000" b="1" dirty="0" smtClean="0">
                <a:sym typeface="+mn-ea"/>
              </a:rPr>
              <a:t>—— </a:t>
            </a:r>
            <a:r>
              <a:rPr lang="zh-CN" altLang="en-US" sz="2000" b="1" dirty="0" smtClean="0">
                <a:solidFill>
                  <a:srgbClr val="FFFF00"/>
                </a:solidFill>
                <a:sym typeface="+mn-ea"/>
              </a:rPr>
              <a:t>与学业水平及等级考试相对接。</a:t>
            </a:r>
          </a:p>
          <a:p>
            <a:pPr marL="0" indent="0">
              <a:lnSpc>
                <a:spcPct val="150000"/>
              </a:lnSpc>
              <a:buNone/>
            </a:pPr>
            <a:r>
              <a:rPr lang="zh-CN" altLang="en-US" sz="1800" b="1" dirty="0" smtClean="0">
                <a:solidFill>
                  <a:srgbClr val="00FF00"/>
                </a:solidFill>
                <a:sym typeface="+mn-ea"/>
              </a:rPr>
              <a:t>         </a:t>
            </a:r>
            <a:endParaRPr lang="zh-CN" altLang="en-US" sz="1800" b="1" dirty="0">
              <a:solidFill>
                <a:srgbClr val="00FF00"/>
              </a:solidFill>
              <a:sym typeface="+mn-ea"/>
            </a:endParaRPr>
          </a:p>
          <a:p>
            <a:endParaRPr lang="zh-CN" altLang="en-US" sz="2400" dirty="0"/>
          </a:p>
        </p:txBody>
      </p:sp>
      <p:sp>
        <p:nvSpPr>
          <p:cNvPr id="112643" name="AutoShape 4"/>
          <p:cNvSpPr/>
          <p:nvPr/>
        </p:nvSpPr>
        <p:spPr>
          <a:xfrm>
            <a:off x="440530" y="376237"/>
            <a:ext cx="1252538" cy="128905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rgbClr val="FF0000"/>
                </a:solidFill>
                <a:latin typeface="Tahoma" panose="020B0604030504040204" pitchFamily="34" charset="0"/>
                <a:ea typeface="隶书" panose="02010509060101010101" pitchFamily="49" charset="-122"/>
              </a:rPr>
              <a:t>想法</a:t>
            </a:r>
          </a:p>
        </p:txBody>
      </p:sp>
      <p:sp>
        <p:nvSpPr>
          <p:cNvPr id="5" name="文本框 4"/>
          <p:cNvSpPr txBox="1"/>
          <p:nvPr/>
        </p:nvSpPr>
        <p:spPr>
          <a:xfrm>
            <a:off x="1329539" y="5963782"/>
            <a:ext cx="7018321" cy="584775"/>
          </a:xfrm>
          <a:prstGeom prst="rect">
            <a:avLst/>
          </a:prstGeom>
          <a:noFill/>
          <a:ln w="38100">
            <a:solidFill>
              <a:srgbClr val="FFFF00"/>
            </a:solidFill>
          </a:ln>
        </p:spPr>
        <p:txBody>
          <a:bodyPr wrap="square" rtlCol="0">
            <a:spAutoFit/>
          </a:bodyPr>
          <a:lstStyle/>
          <a:p>
            <a:pPr algn="ctr">
              <a:lnSpc>
                <a:spcPct val="160000"/>
              </a:lnSpc>
            </a:pPr>
            <a:r>
              <a:rPr lang="zh-CN" altLang="en-US" sz="2000" b="1" dirty="0" smtClean="0">
                <a:solidFill>
                  <a:srgbClr val="00FF00"/>
                </a:solidFill>
                <a:latin typeface="楷体" panose="02010609060101010101" pitchFamily="49" charset="-122"/>
                <a:ea typeface="楷体" panose="02010609060101010101" pitchFamily="49" charset="-122"/>
              </a:rPr>
              <a:t>思考题：</a:t>
            </a:r>
            <a:r>
              <a:rPr lang="zh-CN" altLang="en-US" sz="2000" b="1" dirty="0">
                <a:solidFill>
                  <a:srgbClr val="00FF00"/>
                </a:solidFill>
                <a:latin typeface="楷体" panose="02010609060101010101" pitchFamily="49" charset="-122"/>
                <a:ea typeface="楷体" panose="02010609060101010101" pitchFamily="49" charset="-122"/>
                <a:sym typeface="+mn-ea"/>
              </a:rPr>
              <a:t>素养水平、学业水平、课程内容</a:t>
            </a:r>
            <a:r>
              <a:rPr lang="zh-CN" altLang="en-US" sz="2000" b="1" dirty="0" smtClean="0">
                <a:solidFill>
                  <a:srgbClr val="00FF00"/>
                </a:solidFill>
                <a:latin typeface="楷体" panose="02010609060101010101" pitchFamily="49" charset="-122"/>
                <a:ea typeface="楷体" panose="02010609060101010101" pitchFamily="49" charset="-122"/>
                <a:sym typeface="+mn-ea"/>
              </a:rPr>
              <a:t>三者之间</a:t>
            </a:r>
            <a:r>
              <a:rPr lang="zh-CN" altLang="en-US" sz="2000" b="1" dirty="0">
                <a:solidFill>
                  <a:srgbClr val="00FF00"/>
                </a:solidFill>
                <a:latin typeface="楷体" panose="02010609060101010101" pitchFamily="49" charset="-122"/>
                <a:ea typeface="楷体" panose="02010609060101010101" pitchFamily="49" charset="-122"/>
                <a:sym typeface="+mn-ea"/>
              </a:rPr>
              <a:t>的关系</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extLst>
      <p:ext uri="{BB962C8B-B14F-4D97-AF65-F5344CB8AC3E}">
        <p14:creationId xmlns:p14="http://schemas.microsoft.com/office/powerpoint/2010/main" val="2639017814"/>
      </p:ext>
    </p:extLst>
  </p:cSld>
  <p:clrMapOvr>
    <a:masterClrMapping/>
  </p:clrMapOvr>
  <p:transition spd="slow">
    <p:random/>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835810" y="548800"/>
            <a:ext cx="7001485" cy="1393665"/>
          </a:xfrm>
        </p:spPr>
        <p:txBody>
          <a:bodyPr>
            <a:scene3d>
              <a:camera prst="orthographicFront"/>
              <a:lightRig rig="threePt" dir="t"/>
            </a:scene3d>
          </a:bodyPr>
          <a:lstStyle/>
          <a:p>
            <a:r>
              <a:rPr lang="zh-CN" altLang="en-US" sz="3200" dirty="0" smtClean="0">
                <a:solidFill>
                  <a:srgbClr val="00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      </a:t>
            </a:r>
            <a:r>
              <a:rPr lang="zh-CN" altLang="en-US" sz="3200" dirty="0" smtClean="0">
                <a:solidFill>
                  <a:srgbClr val="FF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mn-ea"/>
              </a:rPr>
              <a:t>读懂</a:t>
            </a:r>
            <a:r>
              <a:rPr lang="zh-CN" altLang="en-US" sz="3200" dirty="0" smtClean="0">
                <a:solidFill>
                  <a:srgbClr val="FF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宋体" panose="02010600030101010101" pitchFamily="2" charset="-122"/>
              </a:rPr>
              <a:t>学业</a:t>
            </a:r>
            <a:r>
              <a:rPr lang="zh-CN" altLang="en-US" sz="3200" dirty="0">
                <a:solidFill>
                  <a:srgbClr val="FF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宋体" panose="02010600030101010101" pitchFamily="2" charset="-122"/>
              </a:rPr>
              <a:t>质量</a:t>
            </a:r>
            <a:r>
              <a:rPr lang="zh-CN" altLang="en-US" sz="3200" dirty="0" smtClean="0">
                <a:solidFill>
                  <a:srgbClr val="FF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宋体" panose="02010600030101010101" pitchFamily="2" charset="-122"/>
              </a:rPr>
              <a:t>水平</a:t>
            </a:r>
            <a:endParaRPr lang="zh-CN" altLang="en-US" sz="3200" dirty="0">
              <a:solidFill>
                <a:srgbClr val="FFFF00"/>
              </a:solidFill>
              <a:effectLst>
                <a:outerShdw blurRad="38100" dist="25400" dir="5400000" algn="ctr" rotWithShape="0">
                  <a:srgbClr val="6E747A">
                    <a:alpha val="43000"/>
                  </a:srgbClr>
                </a:outerShdw>
              </a:effectLst>
              <a:latin typeface="宋体" panose="02010600030101010101" pitchFamily="2" charset="-122"/>
              <a:ea typeface="宋体" panose="02010600030101010101" pitchFamily="2" charset="-122"/>
              <a:sym typeface="宋体" panose="02010600030101010101" pitchFamily="2" charset="-122"/>
            </a:endParaRPr>
          </a:p>
        </p:txBody>
      </p:sp>
      <p:sp>
        <p:nvSpPr>
          <p:cNvPr id="3" name="内容占位符 2"/>
          <p:cNvSpPr>
            <a:spLocks noGrp="1"/>
          </p:cNvSpPr>
          <p:nvPr>
            <p:ph idx="1"/>
          </p:nvPr>
        </p:nvSpPr>
        <p:spPr>
          <a:xfrm>
            <a:off x="1356995" y="1942465"/>
            <a:ext cx="7301865" cy="4173220"/>
          </a:xfrm>
        </p:spPr>
        <p:txBody>
          <a:bodyPr/>
          <a:lstStyle/>
          <a:p>
            <a:pPr marL="0" lvl="0" indent="0">
              <a:lnSpc>
                <a:spcPct val="130000"/>
              </a:lnSpc>
              <a:buFont typeface="Arial" panose="020B0604020202020204" pitchFamily="34" charset="0"/>
              <a:buNone/>
            </a:pPr>
            <a:r>
              <a:rPr lang="en-US" altLang="zh-CN" sz="1800" b="1" dirty="0">
                <a:solidFill>
                  <a:schemeClr val="tx1"/>
                </a:solidFill>
                <a:latin typeface="Arial" panose="020B0604020202020204" pitchFamily="34" charset="0"/>
                <a:ea typeface="宋体" panose="02010600030101010101" pitchFamily="2" charset="-122"/>
                <a:cs typeface="+mn-ea"/>
                <a:sym typeface="+mn-ea"/>
              </a:rPr>
              <a:t>      </a:t>
            </a:r>
            <a:r>
              <a:rPr lang="en-US" altLang="zh-CN" sz="1800" b="1" dirty="0" smtClean="0">
                <a:solidFill>
                  <a:schemeClr val="tx1"/>
                </a:solidFill>
                <a:latin typeface="Arial" panose="020B0604020202020204" pitchFamily="34" charset="0"/>
                <a:ea typeface="宋体" panose="02010600030101010101" pitchFamily="2" charset="-122"/>
                <a:cs typeface="+mn-ea"/>
                <a:sym typeface="+mn-ea"/>
              </a:rPr>
              <a:t>  </a:t>
            </a:r>
            <a:r>
              <a:rPr lang="zh-CN" altLang="en-US" sz="2000" b="1" dirty="0" smtClean="0">
                <a:solidFill>
                  <a:schemeClr val="tx1"/>
                </a:solidFill>
                <a:latin typeface="Arial" panose="020B0604020202020204" pitchFamily="34" charset="0"/>
                <a:ea typeface="宋体" panose="02010600030101010101" pitchFamily="2" charset="-122"/>
                <a:cs typeface="+mn-ea"/>
                <a:sym typeface="+mn-ea"/>
              </a:rPr>
              <a:t>就</a:t>
            </a:r>
            <a:r>
              <a:rPr lang="zh-CN" altLang="en-US" sz="2000" b="1" dirty="0">
                <a:solidFill>
                  <a:schemeClr val="tx1"/>
                </a:solidFill>
                <a:latin typeface="Arial" panose="020B0604020202020204" pitchFamily="34" charset="0"/>
                <a:ea typeface="宋体" panose="02010600030101010101" pitchFamily="2" charset="-122"/>
                <a:cs typeface="+mn-ea"/>
                <a:sym typeface="+mn-ea"/>
              </a:rPr>
              <a:t>操作</a:t>
            </a:r>
            <a:r>
              <a:rPr lang="zh-CN" altLang="en-US" sz="2000" b="1" dirty="0" smtClean="0">
                <a:solidFill>
                  <a:schemeClr val="tx1"/>
                </a:solidFill>
                <a:latin typeface="Arial" panose="020B0604020202020204" pitchFamily="34" charset="0"/>
                <a:ea typeface="宋体" panose="02010600030101010101" pitchFamily="2" charset="-122"/>
                <a:cs typeface="+mn-ea"/>
                <a:sym typeface="+mn-ea"/>
              </a:rPr>
              <a:t>层面而言</a:t>
            </a:r>
            <a:r>
              <a:rPr lang="zh-CN" altLang="en-US" sz="2000" b="1" dirty="0">
                <a:solidFill>
                  <a:schemeClr val="tx1"/>
                </a:solidFill>
                <a:latin typeface="Arial" panose="020B0604020202020204" pitchFamily="34" charset="0"/>
                <a:ea typeface="宋体" panose="02010600030101010101" pitchFamily="2" charset="-122"/>
                <a:cs typeface="+mn-ea"/>
                <a:sym typeface="+mn-ea"/>
              </a:rPr>
              <a:t>，提供呈现学业质量水平的有效方式，使广大教师读得懂、能把握，这是技术含量更大的挑战。既要</a:t>
            </a:r>
            <a:r>
              <a:rPr lang="zh-CN" altLang="en-US" sz="2000" b="1" dirty="0" smtClean="0">
                <a:solidFill>
                  <a:schemeClr val="tx1"/>
                </a:solidFill>
                <a:latin typeface="Arial" panose="020B0604020202020204" pitchFamily="34" charset="0"/>
                <a:ea typeface="宋体" panose="02010600030101010101" pitchFamily="2" charset="-122"/>
                <a:cs typeface="+mn-ea"/>
                <a:sym typeface="+mn-ea"/>
              </a:rPr>
              <a:t>有想法</a:t>
            </a:r>
            <a:r>
              <a:rPr lang="zh-CN" altLang="en-US" sz="2000" b="1" dirty="0">
                <a:solidFill>
                  <a:schemeClr val="tx1"/>
                </a:solidFill>
                <a:latin typeface="Arial" panose="020B0604020202020204" pitchFamily="34" charset="0"/>
                <a:ea typeface="宋体" panose="02010600030101010101" pitchFamily="2" charset="-122"/>
                <a:cs typeface="+mn-ea"/>
                <a:sym typeface="+mn-ea"/>
              </a:rPr>
              <a:t>，</a:t>
            </a:r>
            <a:r>
              <a:rPr lang="zh-CN" altLang="en-US" sz="2000" b="1" dirty="0" smtClean="0">
                <a:solidFill>
                  <a:schemeClr val="tx1"/>
                </a:solidFill>
                <a:latin typeface="Arial" panose="020B0604020202020204" pitchFamily="34" charset="0"/>
                <a:ea typeface="宋体" panose="02010600030101010101" pitchFamily="2" charset="-122"/>
                <a:cs typeface="+mn-ea"/>
                <a:sym typeface="+mn-ea"/>
              </a:rPr>
              <a:t>又要有办法。包括</a:t>
            </a:r>
            <a:r>
              <a:rPr lang="zh-CN" altLang="en-US" sz="2000" b="1" dirty="0">
                <a:solidFill>
                  <a:schemeClr val="tx1"/>
                </a:solidFill>
                <a:latin typeface="Arial" panose="020B0604020202020204" pitchFamily="34" charset="0"/>
                <a:ea typeface="宋体" panose="02010600030101010101" pitchFamily="2" charset="-122"/>
                <a:cs typeface="+mn-ea"/>
                <a:sym typeface="+mn-ea"/>
              </a:rPr>
              <a:t>：</a:t>
            </a:r>
          </a:p>
          <a:p>
            <a:pPr marL="342900" lvl="0" indent="-342900">
              <a:lnSpc>
                <a:spcPct val="130000"/>
              </a:lnSpc>
              <a:buFont typeface="Arial" panose="020B0604020202020204" pitchFamily="34" charset="0"/>
              <a:buChar char="•"/>
            </a:pPr>
            <a:r>
              <a:rPr lang="zh-CN" altLang="en-US" sz="2000" b="1" dirty="0">
                <a:latin typeface="宋体" panose="02010600030101010101" pitchFamily="2" charset="-122"/>
                <a:sym typeface="+mn-ea"/>
              </a:rPr>
              <a:t>如何建立呈现学业质量水平的理论</a:t>
            </a:r>
            <a:r>
              <a:rPr lang="zh-CN" altLang="en-US" sz="2000" b="1" dirty="0" smtClean="0">
                <a:latin typeface="宋体" panose="02010600030101010101" pitchFamily="2" charset="-122"/>
                <a:sym typeface="+mn-ea"/>
              </a:rPr>
              <a:t>框架。</a:t>
            </a:r>
            <a:endParaRPr lang="zh-CN" altLang="en-US" sz="2000" b="1" dirty="0">
              <a:latin typeface="宋体" panose="02010600030101010101" pitchFamily="2" charset="-122"/>
            </a:endParaRPr>
          </a:p>
          <a:p>
            <a:pPr marL="342900" lvl="0" indent="-342900">
              <a:lnSpc>
                <a:spcPct val="130000"/>
              </a:lnSpc>
              <a:buFont typeface="Arial" panose="020B0604020202020204" pitchFamily="34" charset="0"/>
              <a:buChar char="•"/>
            </a:pPr>
            <a:r>
              <a:rPr lang="zh-CN" altLang="en-US" sz="2000" b="1" dirty="0">
                <a:latin typeface="宋体" panose="02010600030101010101" pitchFamily="2" charset="-122"/>
                <a:sym typeface="+mn-ea"/>
              </a:rPr>
              <a:t>如何编制陈述学业质量水平的</a:t>
            </a:r>
            <a:r>
              <a:rPr lang="zh-CN" altLang="en-US" sz="2000" b="1" dirty="0" smtClean="0">
                <a:latin typeface="宋体" panose="02010600030101010101" pitchFamily="2" charset="-122"/>
                <a:sym typeface="+mn-ea"/>
              </a:rPr>
              <a:t>条目。</a:t>
            </a:r>
            <a:endParaRPr lang="zh-CN" altLang="en-US" sz="2000" b="1" dirty="0">
              <a:latin typeface="宋体" panose="02010600030101010101" pitchFamily="2" charset="-122"/>
              <a:sym typeface="+mn-ea"/>
            </a:endParaRPr>
          </a:p>
          <a:p>
            <a:pPr marL="342900" lvl="0" indent="-342900">
              <a:lnSpc>
                <a:spcPct val="130000"/>
              </a:lnSpc>
              <a:buFont typeface="Arial" panose="020B0604020202020204" pitchFamily="34" charset="0"/>
              <a:buChar char="•"/>
            </a:pPr>
            <a:r>
              <a:rPr lang="zh-CN" altLang="en-US" sz="2000" b="1" dirty="0">
                <a:latin typeface="宋体" panose="02010600030101010101" pitchFamily="2" charset="-122"/>
                <a:sym typeface="+mn-ea"/>
              </a:rPr>
              <a:t>如何显示具有标识性差异的行为</a:t>
            </a:r>
            <a:r>
              <a:rPr lang="zh-CN" altLang="en-US" sz="2000" b="1" dirty="0" smtClean="0">
                <a:latin typeface="宋体" panose="02010600030101010101" pitchFamily="2" charset="-122"/>
                <a:sym typeface="+mn-ea"/>
              </a:rPr>
              <a:t>特征。</a:t>
            </a:r>
            <a:endParaRPr lang="zh-CN" altLang="en-US" sz="2000" b="1" dirty="0">
              <a:latin typeface="宋体" panose="02010600030101010101" pitchFamily="2" charset="-122"/>
              <a:sym typeface="+mn-ea"/>
            </a:endParaRPr>
          </a:p>
          <a:p>
            <a:pPr marL="0" lvl="0" indent="0">
              <a:lnSpc>
                <a:spcPct val="130000"/>
              </a:lnSpc>
              <a:buNone/>
            </a:pPr>
            <a:r>
              <a:rPr lang="zh-CN" altLang="en-US" sz="2000" b="1" dirty="0" smtClean="0">
                <a:solidFill>
                  <a:srgbClr val="FF0000"/>
                </a:solidFill>
                <a:latin typeface="宋体" panose="02010600030101010101" pitchFamily="2" charset="-122"/>
                <a:sym typeface="+mn-ea"/>
              </a:rPr>
              <a:t>   ◆ </a:t>
            </a:r>
            <a:r>
              <a:rPr lang="zh-CN" altLang="en-US" sz="2000" b="1" dirty="0">
                <a:solidFill>
                  <a:srgbClr val="FFFF00"/>
                </a:solidFill>
                <a:sym typeface="+mn-ea"/>
              </a:rPr>
              <a:t>如同把握素养水平间的关系</a:t>
            </a:r>
            <a:r>
              <a:rPr lang="zh-CN" altLang="en-US" sz="2000" b="1" dirty="0" smtClean="0">
                <a:solidFill>
                  <a:srgbClr val="FFFF00"/>
                </a:solidFill>
                <a:sym typeface="+mn-ea"/>
              </a:rPr>
              <a:t>，理解不同</a:t>
            </a:r>
            <a:r>
              <a:rPr lang="zh-CN" altLang="en-US" sz="2000" b="1" dirty="0">
                <a:solidFill>
                  <a:srgbClr val="FFFF00"/>
                </a:solidFill>
                <a:sym typeface="+mn-ea"/>
              </a:rPr>
              <a:t>层级学业质量水平的陈述框架，也应依照整体、变化、递进的原理，不能割裂不同水平间的不同要求</a:t>
            </a:r>
            <a:r>
              <a:rPr lang="zh-CN" altLang="en-US" sz="2000" b="1" dirty="0" smtClean="0">
                <a:solidFill>
                  <a:srgbClr val="FFFF00"/>
                </a:solidFill>
                <a:sym typeface="+mn-ea"/>
              </a:rPr>
              <a:t>。</a:t>
            </a:r>
            <a:endParaRPr lang="en-US" altLang="zh-CN" sz="2000" b="1" dirty="0" smtClean="0">
              <a:solidFill>
                <a:srgbClr val="FFFF00"/>
              </a:solidFill>
              <a:sym typeface="+mn-ea"/>
            </a:endParaRPr>
          </a:p>
          <a:p>
            <a:pPr marL="0" lvl="0" indent="0">
              <a:lnSpc>
                <a:spcPct val="130000"/>
              </a:lnSpc>
              <a:buNone/>
            </a:pPr>
            <a:r>
              <a:rPr lang="zh-CN" altLang="en-US" sz="2000" b="1" dirty="0" smtClean="0">
                <a:solidFill>
                  <a:srgbClr val="FFFF00"/>
                </a:solidFill>
                <a:sym typeface="+mn-ea"/>
              </a:rPr>
              <a:t>       </a:t>
            </a:r>
            <a:endParaRPr lang="zh-CN" altLang="en-US" sz="1800" b="1" strike="noStrike" noProof="1">
              <a:solidFill>
                <a:srgbClr val="FFFF00"/>
              </a:solidFill>
              <a:latin typeface="Arial" panose="020B0604020202020204" pitchFamily="34" charset="0"/>
              <a:ea typeface="宋体" panose="02010600030101010101" pitchFamily="2" charset="-122"/>
              <a:cs typeface="+mn-ea"/>
              <a:sym typeface="+mn-ea"/>
            </a:endParaRPr>
          </a:p>
          <a:p>
            <a:pPr marL="0" indent="0">
              <a:lnSpc>
                <a:spcPct val="230000"/>
              </a:lnSpc>
              <a:buNone/>
            </a:pPr>
            <a:endParaRPr lang="zh-CN" altLang="en-US" sz="2000" dirty="0"/>
          </a:p>
        </p:txBody>
      </p:sp>
      <p:sp>
        <p:nvSpPr>
          <p:cNvPr id="4" name="竖卷形 545944"/>
          <p:cNvSpPr/>
          <p:nvPr/>
        </p:nvSpPr>
        <p:spPr>
          <a:xfrm>
            <a:off x="323704" y="548800"/>
            <a:ext cx="1096791" cy="1238725"/>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dirty="0">
                <a:solidFill>
                  <a:srgbClr val="FF0000"/>
                </a:solidFill>
                <a:latin typeface="Tahoma" panose="020B0604030504040204" pitchFamily="34" charset="0"/>
                <a:ea typeface="隶书" panose="02010509060101010101" pitchFamily="49" charset="-122"/>
              </a:rPr>
              <a:t>办法</a:t>
            </a:r>
          </a:p>
        </p:txBody>
      </p:sp>
    </p:spTree>
  </p:cSld>
  <p:clrMapOvr>
    <a:masterClrMapping/>
  </p:clrMapOvr>
  <p:transition spd="slow">
    <p:random/>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39845" y="2420930"/>
            <a:ext cx="3497580" cy="3415030"/>
          </a:xfrm>
          <a:prstGeom prst="rect">
            <a:avLst/>
          </a:prstGeom>
          <a:noFill/>
          <a:ln w="57150">
            <a:solidFill>
              <a:schemeClr val="accent5"/>
            </a:solidFill>
          </a:ln>
        </p:spPr>
        <p:txBody>
          <a:bodyPr wrap="none" rtlCol="0">
            <a:spAutoFit/>
          </a:bodyPr>
          <a:lstStyle/>
          <a:p>
            <a:pPr marL="571500" indent="-571500">
              <a:lnSpc>
                <a:spcPct val="150000"/>
              </a:lnSpc>
              <a:buFont typeface="Arial" panose="020B0604020202020204" pitchFamily="34" charset="0"/>
              <a:buChar char="•"/>
            </a:pPr>
            <a:r>
              <a:rPr lang="zh-CN" altLang="en-US" dirty="0" smtClean="0"/>
              <a:t>基于素养水平</a:t>
            </a:r>
            <a:endParaRPr lang="en-US" altLang="zh-CN" dirty="0" smtClean="0"/>
          </a:p>
          <a:p>
            <a:pPr marL="571500" indent="-571500">
              <a:lnSpc>
                <a:spcPct val="150000"/>
              </a:lnSpc>
              <a:buFont typeface="Arial" panose="020B0604020202020204" pitchFamily="34" charset="0"/>
              <a:buChar char="•"/>
            </a:pPr>
            <a:r>
              <a:rPr lang="zh-CN" altLang="en-US" dirty="0" smtClean="0"/>
              <a:t>始于课程目标</a:t>
            </a:r>
            <a:endParaRPr lang="en-US" altLang="zh-CN" dirty="0" smtClean="0"/>
          </a:p>
          <a:p>
            <a:pPr marL="571500" indent="-571500">
              <a:lnSpc>
                <a:spcPct val="150000"/>
              </a:lnSpc>
              <a:buFont typeface="Arial" panose="020B0604020202020204" pitchFamily="34" charset="0"/>
              <a:buChar char="•"/>
            </a:pPr>
            <a:r>
              <a:rPr lang="zh-CN" altLang="en-US" dirty="0" smtClean="0"/>
              <a:t>着眼内容目标</a:t>
            </a:r>
            <a:endParaRPr lang="en-US" altLang="zh-CN" dirty="0" smtClean="0"/>
          </a:p>
          <a:p>
            <a:pPr marL="571500" indent="-571500">
              <a:lnSpc>
                <a:spcPct val="150000"/>
              </a:lnSpc>
              <a:buFont typeface="Arial" panose="020B0604020202020204" pitchFamily="34" charset="0"/>
              <a:buChar char="•"/>
            </a:pPr>
            <a:r>
              <a:rPr lang="zh-CN" altLang="en-US" dirty="0" smtClean="0"/>
              <a:t>见于行为表现</a:t>
            </a:r>
            <a:endParaRPr lang="zh-CN" altLang="en-US" dirty="0"/>
          </a:p>
        </p:txBody>
      </p:sp>
      <p:sp>
        <p:nvSpPr>
          <p:cNvPr id="3" name="TextBox 2"/>
          <p:cNvSpPr txBox="1"/>
          <p:nvPr/>
        </p:nvSpPr>
        <p:spPr>
          <a:xfrm>
            <a:off x="2555610" y="727350"/>
            <a:ext cx="3427541" cy="646331"/>
          </a:xfrm>
          <a:prstGeom prst="rect">
            <a:avLst/>
          </a:prstGeom>
          <a:noFill/>
        </p:spPr>
        <p:txBody>
          <a:bodyPr wrap="none" rtlCol="0">
            <a:spAutoFit/>
          </a:bodyPr>
          <a:lstStyle/>
          <a:p>
            <a:r>
              <a:rPr lang="zh-CN" altLang="en-US" b="1" dirty="0">
                <a:solidFill>
                  <a:srgbClr val="FFFF00"/>
                </a:solidFill>
              </a:rPr>
              <a:t>理论框架</a:t>
            </a:r>
            <a:r>
              <a:rPr lang="zh-CN" altLang="en-US" b="1" dirty="0" smtClean="0">
                <a:solidFill>
                  <a:srgbClr val="FFFF00"/>
                </a:solidFill>
              </a:rPr>
              <a:t>的建构</a:t>
            </a:r>
            <a:endParaRPr lang="zh-CN" altLang="en-US" b="1" dirty="0">
              <a:solidFill>
                <a:srgbClr val="FFFF00"/>
              </a:solidFill>
            </a:endParaRPr>
          </a:p>
        </p:txBody>
      </p:sp>
      <p:sp>
        <p:nvSpPr>
          <p:cNvPr id="4" name="下箭头 3"/>
          <p:cNvSpPr/>
          <p:nvPr/>
        </p:nvSpPr>
        <p:spPr>
          <a:xfrm>
            <a:off x="3925440" y="3186698"/>
            <a:ext cx="360025" cy="2651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下箭头 4"/>
          <p:cNvSpPr/>
          <p:nvPr/>
        </p:nvSpPr>
        <p:spPr>
          <a:xfrm>
            <a:off x="3925440" y="4052390"/>
            <a:ext cx="360025" cy="2880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下箭头 5"/>
          <p:cNvSpPr/>
          <p:nvPr/>
        </p:nvSpPr>
        <p:spPr>
          <a:xfrm>
            <a:off x="3925440" y="4899080"/>
            <a:ext cx="360025" cy="2880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下箭头 6"/>
          <p:cNvSpPr/>
          <p:nvPr/>
        </p:nvSpPr>
        <p:spPr>
          <a:xfrm>
            <a:off x="2555860" y="3140980"/>
            <a:ext cx="45719" cy="457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连接符 8"/>
          <p:cNvCxnSpPr/>
          <p:nvPr/>
        </p:nvCxnSpPr>
        <p:spPr>
          <a:xfrm>
            <a:off x="5871581" y="4581080"/>
            <a:ext cx="284529"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5871581" y="5373135"/>
            <a:ext cx="284529"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6156110" y="4581080"/>
            <a:ext cx="0" cy="792055"/>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6156110" y="4977107"/>
            <a:ext cx="20573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6361840" y="4581080"/>
            <a:ext cx="2098429" cy="7920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solidFill>
                  <a:srgbClr val="002060"/>
                </a:solidFill>
              </a:rPr>
              <a:t>陈述方式</a:t>
            </a:r>
          </a:p>
        </p:txBody>
      </p:sp>
      <p:sp>
        <p:nvSpPr>
          <p:cNvPr id="8" name="文本框 7"/>
          <p:cNvSpPr txBox="1"/>
          <p:nvPr/>
        </p:nvSpPr>
        <p:spPr>
          <a:xfrm>
            <a:off x="1358265" y="6122035"/>
            <a:ext cx="6735445" cy="706755"/>
          </a:xfrm>
          <a:prstGeom prst="rect">
            <a:avLst/>
          </a:prstGeom>
          <a:noFill/>
        </p:spPr>
        <p:txBody>
          <a:bodyPr wrap="square" rtlCol="0" anchor="t">
            <a:spAutoFit/>
          </a:bodyPr>
          <a:lstStyle/>
          <a:p>
            <a:r>
              <a:rPr lang="zh-CN" altLang="en-US" sz="2000" b="1" dirty="0">
                <a:sym typeface="+mn-ea"/>
              </a:rPr>
              <a:t> </a:t>
            </a:r>
            <a:r>
              <a:rPr lang="zh-CN" altLang="en-US" sz="2000" b="1" dirty="0">
                <a:solidFill>
                  <a:srgbClr val="FF0000"/>
                </a:solidFill>
                <a:latin typeface="宋体" panose="02010600030101010101" pitchFamily="2" charset="-122"/>
                <a:sym typeface="+mn-ea"/>
              </a:rPr>
              <a:t>◆ </a:t>
            </a:r>
            <a:r>
              <a:rPr lang="zh-CN" altLang="en-US" sz="2000" b="1">
                <a:solidFill>
                  <a:srgbClr val="FFFF00"/>
                </a:solidFill>
                <a:cs typeface="+mn-ea"/>
                <a:sym typeface="+mn-ea"/>
              </a:rPr>
              <a:t>以课程目标的阐述为枢纽，实现从素养水平到学业水平方式的转化。</a:t>
            </a:r>
          </a:p>
        </p:txBody>
      </p:sp>
      <p:sp>
        <p:nvSpPr>
          <p:cNvPr id="130085" name="竖卷形 545944"/>
          <p:cNvSpPr/>
          <p:nvPr/>
        </p:nvSpPr>
        <p:spPr>
          <a:xfrm>
            <a:off x="306070" y="311785"/>
            <a:ext cx="1114425" cy="147574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dirty="0" smtClean="0">
                <a:solidFill>
                  <a:schemeClr val="bg1"/>
                </a:solidFill>
                <a:latin typeface="Tahoma" panose="020B0604030504040204" pitchFamily="34" charset="0"/>
                <a:ea typeface="隶书" panose="02010509060101010101" pitchFamily="49" charset="-122"/>
              </a:rPr>
              <a:t>解析</a:t>
            </a:r>
            <a:endParaRPr lang="zh-CN" altLang="en-US" dirty="0">
              <a:solidFill>
                <a:schemeClr val="bg1"/>
              </a:solidFill>
              <a:latin typeface="Tahoma" panose="020B0604030504040204" pitchFamily="34" charset="0"/>
              <a:ea typeface="隶书" panose="02010509060101010101" pitchFamily="49" charset="-122"/>
            </a:endParaRPr>
          </a:p>
        </p:txBody>
      </p:sp>
      <p:sp>
        <p:nvSpPr>
          <p:cNvPr id="10" name="矩形 9"/>
          <p:cNvSpPr/>
          <p:nvPr/>
        </p:nvSpPr>
        <p:spPr>
          <a:xfrm>
            <a:off x="6361840" y="2923095"/>
            <a:ext cx="2098429" cy="7920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solidFill>
                  <a:srgbClr val="002060"/>
                </a:solidFill>
              </a:rPr>
              <a:t>陈述条目</a:t>
            </a:r>
          </a:p>
        </p:txBody>
      </p:sp>
      <p:cxnSp>
        <p:nvCxnSpPr>
          <p:cNvPr id="14" name="直接连接符 13"/>
          <p:cNvCxnSpPr/>
          <p:nvPr/>
        </p:nvCxnSpPr>
        <p:spPr>
          <a:xfrm>
            <a:off x="5871845" y="2990850"/>
            <a:ext cx="191770" cy="1905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5837555" y="3736340"/>
            <a:ext cx="246380" cy="635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868035" y="2997200"/>
            <a:ext cx="2159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H="1">
            <a:off x="6063615" y="2997200"/>
            <a:ext cx="20320" cy="73914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6083935" y="3232785"/>
            <a:ext cx="360045" cy="2159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random/>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上箭头标注 2"/>
          <p:cNvSpPr/>
          <p:nvPr/>
        </p:nvSpPr>
        <p:spPr>
          <a:xfrm>
            <a:off x="6080125" y="4730115"/>
            <a:ext cx="1131570" cy="58674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7107" name="组合 119811"/>
          <p:cNvGrpSpPr>
            <a:grpSpLocks noRot="1" noChangeAspect="1"/>
          </p:cNvGrpSpPr>
          <p:nvPr/>
        </p:nvGrpSpPr>
        <p:grpSpPr>
          <a:xfrm>
            <a:off x="4401575" y="2138045"/>
            <a:ext cx="4514446" cy="2638637"/>
            <a:chOff x="-255" y="0"/>
            <a:chExt cx="3512" cy="736"/>
          </a:xfrm>
        </p:grpSpPr>
        <p:sp>
          <p:nvSpPr>
            <p:cNvPr id="47108" name="矩形 119812"/>
            <p:cNvSpPr>
              <a:spLocks noRot="1" noChangeAspect="1"/>
            </p:cNvSpPr>
            <p:nvPr/>
          </p:nvSpPr>
          <p:spPr>
            <a:xfrm>
              <a:off x="0" y="0"/>
              <a:ext cx="2880" cy="720"/>
            </a:xfrm>
            <a:prstGeom prst="rect">
              <a:avLst/>
            </a:prstGeom>
            <a:noFill/>
            <a:ln w="9525">
              <a:noFill/>
            </a:ln>
          </p:spPr>
          <p:txBody>
            <a:bodyPr anchor="t"/>
            <a:lstStyle/>
            <a:p>
              <a:pPr lvl="0" indent="0"/>
              <a:endParaRPr lang="zh-CN" altLang="en-US" dirty="0">
                <a:latin typeface="Tahoma" panose="020B0604030504040204" pitchFamily="34" charset="0"/>
                <a:ea typeface="黑体" panose="02010609060101010101" pitchFamily="49" charset="-122"/>
              </a:endParaRPr>
            </a:p>
          </p:txBody>
        </p:sp>
        <p:sp>
          <p:nvSpPr>
            <p:cNvPr id="47109" name="圆角矩形 119813"/>
            <p:cNvSpPr/>
            <p:nvPr/>
          </p:nvSpPr>
          <p:spPr>
            <a:xfrm>
              <a:off x="864" y="0"/>
              <a:ext cx="1151" cy="288"/>
            </a:xfrm>
            <a:prstGeom prst="roundRect">
              <a:avLst>
                <a:gd name="adj" fmla="val 16667"/>
              </a:avLst>
            </a:prstGeom>
            <a:solidFill>
              <a:srgbClr val="6B8BDB"/>
            </a:solidFill>
            <a:ln w="9525" cap="flat" cmpd="sng">
              <a:solidFill>
                <a:srgbClr val="6B8BDB"/>
              </a:solidFill>
              <a:prstDash val="solid"/>
              <a:round/>
              <a:headEnd type="none" w="med" len="med"/>
              <a:tailEnd type="none" w="med" len="med"/>
            </a:ln>
          </p:spPr>
          <p:txBody>
            <a:bodyPr anchor="ctr"/>
            <a:lstStyle/>
            <a:p>
              <a:pPr lvl="0" indent="0" algn="ctr"/>
              <a:r>
                <a:rPr lang="zh-CN" altLang="en-US" sz="2000" b="1" dirty="0">
                  <a:solidFill>
                    <a:srgbClr val="FFC000"/>
                  </a:solidFill>
                  <a:latin typeface="Tahoma" panose="020B0604030504040204" pitchFamily="34" charset="0"/>
                  <a:ea typeface="黑体" panose="02010609060101010101" pitchFamily="49" charset="-122"/>
                </a:rPr>
                <a:t>行为目标陈述方式</a:t>
              </a:r>
            </a:p>
          </p:txBody>
        </p:sp>
        <p:sp>
          <p:nvSpPr>
            <p:cNvPr id="47110" name="圆角矩形 119814"/>
            <p:cNvSpPr/>
            <p:nvPr/>
          </p:nvSpPr>
          <p:spPr>
            <a:xfrm>
              <a:off x="-255" y="442"/>
              <a:ext cx="1014" cy="278"/>
            </a:xfrm>
            <a:prstGeom prst="roundRect">
              <a:avLst>
                <a:gd name="adj" fmla="val 16667"/>
              </a:avLst>
            </a:prstGeom>
            <a:solidFill>
              <a:srgbClr val="6B8BDB"/>
            </a:solidFill>
            <a:ln w="9525" cap="flat" cmpd="sng">
              <a:solidFill>
                <a:srgbClr val="6B8BDB"/>
              </a:solidFill>
              <a:prstDash val="solid"/>
              <a:round/>
              <a:headEnd type="none" w="med" len="med"/>
              <a:tailEnd type="none" w="med" len="med"/>
            </a:ln>
          </p:spPr>
          <p:txBody>
            <a:bodyPr anchor="ctr"/>
            <a:lstStyle/>
            <a:p>
              <a:pPr lvl="0" indent="0" algn="ctr"/>
              <a:r>
                <a:rPr lang="zh-CN" altLang="en-US" sz="1600" b="1" dirty="0">
                  <a:solidFill>
                    <a:srgbClr val="FFC000"/>
                  </a:solidFill>
                  <a:latin typeface="Tahoma" panose="020B0604030504040204" pitchFamily="34" charset="0"/>
                  <a:ea typeface="黑体" panose="02010609060101010101" pitchFamily="49" charset="-122"/>
                </a:rPr>
                <a:t>条件</a:t>
              </a:r>
            </a:p>
            <a:p>
              <a:pPr lvl="0" indent="0" algn="ctr"/>
              <a:r>
                <a:rPr lang="zh-CN" altLang="en-US" sz="1600" b="1" dirty="0" smtClean="0">
                  <a:solidFill>
                    <a:srgbClr val="FFC000"/>
                  </a:solidFill>
                  <a:latin typeface="Tahoma" panose="020B0604030504040204" pitchFamily="34" charset="0"/>
                  <a:ea typeface="黑体" panose="02010609060101010101" pitchFamily="49" charset="-122"/>
                </a:rPr>
                <a:t>（行为动词）</a:t>
              </a:r>
              <a:endParaRPr lang="zh-CN" altLang="en-US" sz="1600" b="1" dirty="0">
                <a:solidFill>
                  <a:srgbClr val="FFC000"/>
                </a:solidFill>
                <a:latin typeface="Tahoma" panose="020B0604030504040204" pitchFamily="34" charset="0"/>
                <a:ea typeface="黑体" panose="02010609060101010101" pitchFamily="49" charset="-122"/>
              </a:endParaRPr>
            </a:p>
          </p:txBody>
        </p:sp>
        <p:cxnSp>
          <p:nvCxnSpPr>
            <p:cNvPr id="47111" name="肘形连接符 119815"/>
            <p:cNvCxnSpPr>
              <a:stCxn id="47110" idx="0"/>
              <a:endCxn id="47109" idx="2"/>
            </p:cNvCxnSpPr>
            <p:nvPr/>
          </p:nvCxnSpPr>
          <p:spPr>
            <a:xfrm rot="16200000">
              <a:off x="769" y="-229"/>
              <a:ext cx="154" cy="1187"/>
            </a:xfrm>
            <a:prstGeom prst="bentConnector3">
              <a:avLst>
                <a:gd name="adj1" fmla="val 49942"/>
              </a:avLst>
            </a:prstGeom>
            <a:ln w="28575" cap="flat" cmpd="sng">
              <a:solidFill>
                <a:srgbClr val="8FACE8"/>
              </a:solidFill>
              <a:prstDash val="solid"/>
              <a:miter/>
              <a:headEnd type="none" w="med" len="med"/>
              <a:tailEnd type="none" w="med" len="med"/>
            </a:ln>
          </p:spPr>
        </p:cxnSp>
        <p:sp>
          <p:nvSpPr>
            <p:cNvPr id="47112" name="圆角矩形 119816"/>
            <p:cNvSpPr/>
            <p:nvPr/>
          </p:nvSpPr>
          <p:spPr>
            <a:xfrm>
              <a:off x="895" y="458"/>
              <a:ext cx="1089" cy="278"/>
            </a:xfrm>
            <a:prstGeom prst="roundRect">
              <a:avLst>
                <a:gd name="adj" fmla="val 16667"/>
              </a:avLst>
            </a:prstGeom>
            <a:solidFill>
              <a:srgbClr val="6B8BDB"/>
            </a:solidFill>
            <a:ln w="9525" cap="flat" cmpd="sng">
              <a:solidFill>
                <a:srgbClr val="6B8BDB"/>
              </a:solidFill>
              <a:prstDash val="solid"/>
              <a:round/>
              <a:headEnd type="none" w="med" len="med"/>
              <a:tailEnd type="none" w="med" len="med"/>
            </a:ln>
          </p:spPr>
          <p:txBody>
            <a:bodyPr anchor="ctr"/>
            <a:lstStyle/>
            <a:p>
              <a:pPr lvl="0" indent="0" algn="ctr"/>
              <a:r>
                <a:rPr lang="zh-CN" altLang="en-US" sz="1600" b="1" dirty="0">
                  <a:solidFill>
                    <a:srgbClr val="FFC000"/>
                  </a:solidFill>
                  <a:latin typeface="Tahoma" panose="020B0604030504040204" pitchFamily="34" charset="0"/>
                  <a:ea typeface="黑体" panose="02010609060101010101" pitchFamily="49" charset="-122"/>
                </a:rPr>
                <a:t>任务</a:t>
              </a:r>
            </a:p>
            <a:p>
              <a:pPr lvl="0" indent="0" algn="ctr"/>
              <a:r>
                <a:rPr lang="zh-CN" altLang="en-US" sz="1600" b="1" dirty="0" smtClean="0">
                  <a:solidFill>
                    <a:srgbClr val="FFC000"/>
                  </a:solidFill>
                  <a:latin typeface="Tahoma" panose="020B0604030504040204" pitchFamily="34" charset="0"/>
                  <a:ea typeface="黑体" panose="02010609060101010101" pitchFamily="49" charset="-122"/>
                </a:rPr>
                <a:t>（内容目标</a:t>
              </a:r>
              <a:r>
                <a:rPr lang="zh-CN" altLang="en-US" sz="1600" b="1" dirty="0">
                  <a:solidFill>
                    <a:srgbClr val="FFC000"/>
                  </a:solidFill>
                  <a:latin typeface="Tahoma" panose="020B0604030504040204" pitchFamily="34" charset="0"/>
                  <a:ea typeface="黑体" panose="02010609060101010101" pitchFamily="49" charset="-122"/>
                </a:rPr>
                <a:t>）</a:t>
              </a:r>
            </a:p>
          </p:txBody>
        </p:sp>
        <p:sp>
          <p:nvSpPr>
            <p:cNvPr id="47113" name="圆角矩形 119818"/>
            <p:cNvSpPr/>
            <p:nvPr/>
          </p:nvSpPr>
          <p:spPr>
            <a:xfrm>
              <a:off x="2097" y="458"/>
              <a:ext cx="1160" cy="265"/>
            </a:xfrm>
            <a:prstGeom prst="roundRect">
              <a:avLst>
                <a:gd name="adj" fmla="val 43727"/>
              </a:avLst>
            </a:prstGeom>
            <a:solidFill>
              <a:srgbClr val="6B8BDB"/>
            </a:solidFill>
            <a:ln w="9525" cap="flat" cmpd="sng">
              <a:solidFill>
                <a:srgbClr val="6B8BDB"/>
              </a:solidFill>
              <a:prstDash val="solid"/>
              <a:round/>
              <a:headEnd type="none" w="med" len="med"/>
              <a:tailEnd type="none" w="med" len="med"/>
            </a:ln>
          </p:spPr>
          <p:txBody>
            <a:bodyPr anchor="ctr"/>
            <a:lstStyle/>
            <a:p>
              <a:pPr lvl="0" indent="0" algn="ctr"/>
              <a:endParaRPr lang="zh-CN" altLang="en-US" sz="1400" dirty="0">
                <a:solidFill>
                  <a:srgbClr val="FFFFFF"/>
                </a:solidFill>
                <a:latin typeface="Tahoma" panose="020B0604030504040204" pitchFamily="34" charset="0"/>
                <a:ea typeface="黑体" panose="02010609060101010101" pitchFamily="49" charset="-122"/>
                <a:sym typeface="Arial" panose="020B0604020202020204" pitchFamily="34" charset="0"/>
              </a:endParaRPr>
            </a:p>
            <a:p>
              <a:pPr lvl="0" indent="0" algn="ctr"/>
              <a:r>
                <a:rPr lang="zh-CN" altLang="en-US" sz="1600" b="1" dirty="0">
                  <a:solidFill>
                    <a:srgbClr val="FFC000"/>
                  </a:solidFill>
                  <a:latin typeface="Tahoma" panose="020B0604030504040204" pitchFamily="34" charset="0"/>
                  <a:ea typeface="黑体" panose="02010609060101010101" pitchFamily="49" charset="-122"/>
                  <a:sym typeface="Arial" panose="020B0604020202020204" pitchFamily="34" charset="0"/>
                </a:rPr>
                <a:t>表现</a:t>
              </a:r>
            </a:p>
            <a:p>
              <a:pPr lvl="0" indent="0" algn="ctr"/>
              <a:r>
                <a:rPr lang="zh-CN" altLang="en-US" sz="1600" b="1" dirty="0">
                  <a:solidFill>
                    <a:srgbClr val="FFC000"/>
                  </a:solidFill>
                  <a:latin typeface="Tahoma" panose="020B0604030504040204" pitchFamily="34" charset="0"/>
                  <a:ea typeface="黑体" panose="02010609060101010101" pitchFamily="49" charset="-122"/>
                  <a:sym typeface="Arial" panose="020B0604020202020204" pitchFamily="34" charset="0"/>
                </a:rPr>
                <a:t>（素养水平）</a:t>
              </a:r>
            </a:p>
            <a:p>
              <a:pPr lvl="0" indent="0" algn="ctr"/>
              <a:endParaRPr lang="zh-CN" altLang="en-US" sz="1400" dirty="0">
                <a:solidFill>
                  <a:srgbClr val="FFFFFF"/>
                </a:solidFill>
                <a:latin typeface="Tahoma" panose="020B0604030504040204" pitchFamily="34" charset="0"/>
                <a:ea typeface="黑体" panose="02010609060101010101" pitchFamily="49" charset="-122"/>
              </a:endParaRPr>
            </a:p>
          </p:txBody>
        </p:sp>
        <p:cxnSp>
          <p:nvCxnSpPr>
            <p:cNvPr id="47114" name="肘形连接符 119819"/>
            <p:cNvCxnSpPr/>
            <p:nvPr/>
          </p:nvCxnSpPr>
          <p:spPr>
            <a:xfrm rot="16200000" flipV="1">
              <a:off x="1970" y="-163"/>
              <a:ext cx="177" cy="1238"/>
            </a:xfrm>
            <a:prstGeom prst="bentConnector2">
              <a:avLst/>
            </a:prstGeom>
            <a:ln w="28575" cap="flat" cmpd="sng">
              <a:solidFill>
                <a:srgbClr val="8FACE8"/>
              </a:solidFill>
              <a:prstDash val="solid"/>
              <a:miter/>
              <a:headEnd type="none" w="med" len="med"/>
              <a:tailEnd type="none" w="med" len="med"/>
            </a:ln>
          </p:spPr>
        </p:cxnSp>
      </p:grpSp>
      <p:sp>
        <p:nvSpPr>
          <p:cNvPr id="4" name="文本框 3"/>
          <p:cNvSpPr txBox="1"/>
          <p:nvPr/>
        </p:nvSpPr>
        <p:spPr>
          <a:xfrm>
            <a:off x="6080125" y="4951095"/>
            <a:ext cx="1391285" cy="365760"/>
          </a:xfrm>
          <a:prstGeom prst="rect">
            <a:avLst/>
          </a:prstGeom>
          <a:noFill/>
        </p:spPr>
        <p:txBody>
          <a:bodyPr wrap="square" rtlCol="0">
            <a:spAutoFit/>
          </a:bodyPr>
          <a:lstStyle/>
          <a:p>
            <a:r>
              <a:rPr lang="zh-CN" altLang="en-US" sz="1800">
                <a:solidFill>
                  <a:srgbClr val="C00000"/>
                </a:solidFill>
              </a:rPr>
              <a:t>水平特征</a:t>
            </a:r>
          </a:p>
        </p:txBody>
      </p:sp>
      <p:sp>
        <p:nvSpPr>
          <p:cNvPr id="2" name="文本框 1"/>
          <p:cNvSpPr txBox="1"/>
          <p:nvPr/>
        </p:nvSpPr>
        <p:spPr>
          <a:xfrm>
            <a:off x="3661410" y="795655"/>
            <a:ext cx="2019300" cy="640080"/>
          </a:xfrm>
          <a:prstGeom prst="rect">
            <a:avLst/>
          </a:prstGeom>
          <a:noFill/>
        </p:spPr>
        <p:txBody>
          <a:bodyPr wrap="none" rtlCol="0" anchor="t">
            <a:spAutoFit/>
          </a:bodyPr>
          <a:lstStyle/>
          <a:p>
            <a:r>
              <a:rPr lang="zh-CN" altLang="en-US" b="1" dirty="0" smtClean="0">
                <a:solidFill>
                  <a:srgbClr val="FFFF00"/>
                </a:solidFill>
                <a:sym typeface="+mn-ea"/>
              </a:rPr>
              <a:t>陈述方式</a:t>
            </a:r>
            <a:endParaRPr lang="zh-CN" altLang="en-US"/>
          </a:p>
        </p:txBody>
      </p:sp>
      <p:sp>
        <p:nvSpPr>
          <p:cNvPr id="5" name="文本框 4"/>
          <p:cNvSpPr txBox="1"/>
          <p:nvPr/>
        </p:nvSpPr>
        <p:spPr>
          <a:xfrm>
            <a:off x="1040130" y="1946275"/>
            <a:ext cx="3354705" cy="3693319"/>
          </a:xfrm>
          <a:prstGeom prst="rect">
            <a:avLst/>
          </a:prstGeom>
          <a:noFill/>
        </p:spPr>
        <p:txBody>
          <a:bodyPr wrap="square" rtlCol="0">
            <a:spAutoFit/>
          </a:bodyPr>
          <a:lstStyle/>
          <a:p>
            <a:pPr marL="1905" lvl="0" indent="-1905" algn="l" fontAlgn="base">
              <a:lnSpc>
                <a:spcPct val="130000"/>
              </a:lnSpc>
            </a:pPr>
            <a:r>
              <a:rPr lang="en-US" altLang="zh-CN" sz="1800" b="1" dirty="0">
                <a:solidFill>
                  <a:srgbClr val="FFFF00"/>
                </a:solidFill>
                <a:sym typeface="+mn-ea"/>
              </a:rPr>
              <a:t>       </a:t>
            </a:r>
            <a:r>
              <a:rPr lang="zh-CN" altLang="en-US" sz="1800" b="1" dirty="0">
                <a:sym typeface="+mn-ea"/>
              </a:rPr>
              <a:t>基本句式隐含四个要素：行为主体（学生）；行为条件（行为动词）；行为任务（内容目标）</a:t>
            </a:r>
            <a:r>
              <a:rPr lang="zh-CN" altLang="en-US" sz="1800" b="1" dirty="0" smtClean="0">
                <a:sym typeface="+mn-ea"/>
              </a:rPr>
              <a:t>；预期表现</a:t>
            </a:r>
            <a:r>
              <a:rPr lang="zh-CN" altLang="en-US" sz="1800" b="1" dirty="0">
                <a:sym typeface="+mn-ea"/>
              </a:rPr>
              <a:t>（素养水平 ）。行为任务作为刻画水平特征的标识，是运用学科内容的过程，而学科内容的运用就是验证行为的表现。即：在什么条件下，做了什么事，表现了什么。</a:t>
            </a:r>
            <a:endParaRPr lang="zh-CN" altLang="en-US" sz="1800" dirty="0"/>
          </a:p>
        </p:txBody>
      </p:sp>
      <p:sp>
        <p:nvSpPr>
          <p:cNvPr id="130085" name="竖卷形 545944"/>
          <p:cNvSpPr/>
          <p:nvPr/>
        </p:nvSpPr>
        <p:spPr>
          <a:xfrm>
            <a:off x="219710" y="349885"/>
            <a:ext cx="1123950" cy="124206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dirty="0">
                <a:solidFill>
                  <a:srgbClr val="FF0000"/>
                </a:solidFill>
                <a:latin typeface="Tahoma" panose="020B0604030504040204" pitchFamily="34" charset="0"/>
                <a:ea typeface="隶书" panose="02010509060101010101" pitchFamily="49" charset="-122"/>
              </a:rPr>
              <a:t>说法</a:t>
            </a:r>
          </a:p>
        </p:txBody>
      </p:sp>
      <p:sp>
        <p:nvSpPr>
          <p:cNvPr id="6" name="文本框 5"/>
          <p:cNvSpPr txBox="1"/>
          <p:nvPr/>
        </p:nvSpPr>
        <p:spPr>
          <a:xfrm>
            <a:off x="1006062" y="5421630"/>
            <a:ext cx="7663180" cy="1532727"/>
          </a:xfrm>
          <a:prstGeom prst="rect">
            <a:avLst/>
          </a:prstGeom>
          <a:noFill/>
        </p:spPr>
        <p:txBody>
          <a:bodyPr wrap="square" rtlCol="0">
            <a:spAutoFit/>
          </a:bodyPr>
          <a:lstStyle/>
          <a:p>
            <a:pPr algn="l">
              <a:lnSpc>
                <a:spcPct val="130000"/>
              </a:lnSpc>
            </a:pPr>
            <a:r>
              <a:rPr lang="zh-CN" altLang="en-US" sz="1800" b="1" dirty="0" smtClean="0">
                <a:solidFill>
                  <a:srgbClr val="FF0000"/>
                </a:solidFill>
                <a:latin typeface="宋体" panose="02010600030101010101" pitchFamily="2" charset="-122"/>
                <a:sym typeface="+mn-ea"/>
              </a:rPr>
              <a:t>   ◆ </a:t>
            </a:r>
            <a:r>
              <a:rPr lang="zh-CN" altLang="en-US" sz="1800" b="1" dirty="0">
                <a:solidFill>
                  <a:srgbClr val="FFFF00"/>
                </a:solidFill>
                <a:sym typeface="+mn-ea"/>
              </a:rPr>
              <a:t>用行为目标的陈述方式呈现学业质量标准及其水平，关键在于采用不同的行为动词，以表明行为条件的差异</a:t>
            </a:r>
            <a:r>
              <a:rPr lang="zh-CN" altLang="en-US" sz="1800" b="1" dirty="0" smtClean="0">
                <a:solidFill>
                  <a:srgbClr val="FFFF00"/>
                </a:solidFill>
                <a:sym typeface="+mn-ea"/>
              </a:rPr>
              <a:t>。</a:t>
            </a:r>
            <a:endParaRPr lang="en-US" altLang="zh-CN" sz="1800" b="1" dirty="0" smtClean="0">
              <a:solidFill>
                <a:srgbClr val="FFFF00"/>
              </a:solidFill>
              <a:sym typeface="+mn-ea"/>
            </a:endParaRPr>
          </a:p>
          <a:p>
            <a:pPr algn="l">
              <a:lnSpc>
                <a:spcPct val="130000"/>
              </a:lnSpc>
            </a:pPr>
            <a:endParaRPr lang="zh-CN" altLang="en-US" sz="1800" b="1" dirty="0">
              <a:solidFill>
                <a:srgbClr val="00FF00"/>
              </a:solidFill>
              <a:sym typeface="+mn-ea"/>
            </a:endParaRPr>
          </a:p>
          <a:p>
            <a:pPr algn="l">
              <a:lnSpc>
                <a:spcPct val="130000"/>
              </a:lnSpc>
            </a:pPr>
            <a:endParaRPr lang="zh-CN" altLang="en-US" sz="1800" b="1" dirty="0">
              <a:solidFill>
                <a:srgbClr val="FFFF00"/>
              </a:solidFill>
              <a:sym typeface="+mn-ea"/>
            </a:endParaRPr>
          </a:p>
        </p:txBody>
      </p:sp>
      <p:cxnSp>
        <p:nvCxnSpPr>
          <p:cNvPr id="7" name="直接连接符 6"/>
          <p:cNvCxnSpPr>
            <a:stCxn id="47112" idx="0"/>
          </p:cNvCxnSpPr>
          <p:nvPr/>
        </p:nvCxnSpPr>
        <p:spPr>
          <a:xfrm flipV="1">
            <a:off x="6579870" y="3429000"/>
            <a:ext cx="8255" cy="351155"/>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文本框 16"/>
          <p:cNvSpPr txBox="1"/>
          <p:nvPr/>
        </p:nvSpPr>
        <p:spPr>
          <a:xfrm>
            <a:off x="1343660" y="6164673"/>
            <a:ext cx="7018321" cy="535531"/>
          </a:xfrm>
          <a:prstGeom prst="rect">
            <a:avLst/>
          </a:prstGeom>
          <a:noFill/>
          <a:ln w="38100">
            <a:solidFill>
              <a:srgbClr val="FFFF00"/>
            </a:solidFill>
          </a:ln>
        </p:spPr>
        <p:txBody>
          <a:bodyPr wrap="square" rtlCol="0">
            <a:spAutoFit/>
          </a:bodyPr>
          <a:lstStyle/>
          <a:p>
            <a:pPr algn="ctr">
              <a:lnSpc>
                <a:spcPct val="160000"/>
              </a:lnSpc>
            </a:pPr>
            <a:r>
              <a:rPr lang="zh-CN" altLang="en-US" sz="1800" b="1" dirty="0" smtClean="0">
                <a:solidFill>
                  <a:srgbClr val="00FF00"/>
                </a:solidFill>
                <a:latin typeface="楷体" panose="02010609060101010101" pitchFamily="49" charset="-122"/>
                <a:ea typeface="楷体" panose="02010609060101010101" pitchFamily="49" charset="-122"/>
              </a:rPr>
              <a:t>思考题：</a:t>
            </a:r>
            <a:r>
              <a:rPr lang="zh-CN" altLang="en-US" sz="1800" b="1" dirty="0">
                <a:solidFill>
                  <a:srgbClr val="00FF00"/>
                </a:solidFill>
                <a:latin typeface="楷体" panose="02010609060101010101" pitchFamily="49" charset="-122"/>
                <a:ea typeface="楷体" panose="02010609060101010101" pitchFamily="49" charset="-122"/>
                <a:sym typeface="+mn-ea"/>
              </a:rPr>
              <a:t>目标化、行为化、内容化的意义</a:t>
            </a:r>
            <a:r>
              <a:rPr lang="zh-CN" altLang="en-US" sz="18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cSld>
  <p:clrMapOvr>
    <a:masterClrMapping/>
  </p:clrMapOvr>
  <p:transition spd="slow">
    <p:random/>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文本占位符 545793"/>
          <p:cNvSpPr>
            <a:spLocks noGrp="1"/>
          </p:cNvSpPr>
          <p:nvPr>
            <p:ph type="body" sz="half" idx="1"/>
          </p:nvPr>
        </p:nvSpPr>
        <p:spPr>
          <a:xfrm>
            <a:off x="1066800" y="1981200"/>
            <a:ext cx="3759200" cy="811213"/>
          </a:xfrm>
        </p:spPr>
        <p:txBody>
          <a:bodyPr wrap="square" lIns="91440" tIns="45720" rIns="91440" bIns="45720" anchor="t"/>
          <a:lstStyle/>
          <a:p>
            <a:pPr>
              <a:lnSpc>
                <a:spcPct val="90000"/>
              </a:lnSpc>
            </a:pPr>
            <a:endParaRPr lang="en-US" altLang="zh-CN" sz="2800" dirty="0"/>
          </a:p>
          <a:p>
            <a:pPr>
              <a:lnSpc>
                <a:spcPct val="90000"/>
              </a:lnSpc>
              <a:buNone/>
            </a:pPr>
            <a:endParaRPr lang="en-US" altLang="zh-CN" sz="2800" dirty="0"/>
          </a:p>
        </p:txBody>
      </p:sp>
      <p:graphicFrame>
        <p:nvGraphicFramePr>
          <p:cNvPr id="122883" name="内容占位符 122882"/>
          <p:cNvGraphicFramePr>
            <a:graphicFrameLocks noGrp="1"/>
          </p:cNvGraphicFramePr>
          <p:nvPr>
            <p:ph sz="half" idx="2"/>
            <p:extLst>
              <p:ext uri="{D42A27DB-BD31-4B8C-83A1-F6EECF244321}">
                <p14:modId xmlns:p14="http://schemas.microsoft.com/office/powerpoint/2010/main" val="1997564634"/>
              </p:ext>
            </p:extLst>
          </p:nvPr>
        </p:nvGraphicFramePr>
        <p:xfrm>
          <a:off x="900113" y="2133600"/>
          <a:ext cx="7929563" cy="4513005"/>
        </p:xfrm>
        <a:graphic>
          <a:graphicData uri="http://schemas.openxmlformats.org/drawingml/2006/table">
            <a:tbl>
              <a:tblPr/>
              <a:tblGrid>
                <a:gridCol w="1655763"/>
                <a:gridCol w="2160587"/>
                <a:gridCol w="4113213"/>
              </a:tblGrid>
              <a:tr h="396875">
                <a:tc>
                  <a:txBody>
                    <a:bodyPr/>
                    <a:lstStyle/>
                    <a:p>
                      <a:pPr lvl="0" algn="ctr" eaLnBrk="0" hangingPunct="0">
                        <a:buClr>
                          <a:schemeClr val="hlink"/>
                        </a:buClr>
                        <a:buSzPct val="70000"/>
                        <a:buNone/>
                      </a:pPr>
                      <a:r>
                        <a:rPr lang="zh-CN" altLang="en-US" sz="2000" dirty="0" smtClean="0">
                          <a:solidFill>
                            <a:schemeClr val="tx1"/>
                          </a:solidFill>
                          <a:effectLst>
                            <a:outerShdw blurRad="38100" dist="25400" dir="5400000" algn="ctr" rotWithShape="0">
                              <a:srgbClr val="6E747A">
                                <a:alpha val="43000"/>
                              </a:srgbClr>
                            </a:outerShdw>
                          </a:effectLst>
                          <a:latin typeface="Times New Roman" panose="02020603050405020304" pitchFamily="18" charset="0"/>
                          <a:ea typeface="黑体" panose="02010609060101010101" pitchFamily="49" charset="-122"/>
                        </a:rPr>
                        <a:t>行为</a:t>
                      </a:r>
                      <a:endParaRPr lang="zh-CN" altLang="en-US" sz="2000" dirty="0">
                        <a:solidFill>
                          <a:schemeClr val="tx1"/>
                        </a:solidFill>
                        <a:effectLst>
                          <a:outerShdw blurRad="38100" dist="25400" dir="5400000" algn="ctr" rotWithShape="0">
                            <a:srgbClr val="6E747A">
                              <a:alpha val="43000"/>
                            </a:srgbClr>
                          </a:outerShdw>
                        </a:effectLst>
                        <a:latin typeface="Times New Roman" panose="02020603050405020304" pitchFamily="18" charset="0"/>
                        <a:ea typeface="黑体" panose="02010609060101010101" pitchFamily="49" charset="-122"/>
                      </a:endParaRPr>
                    </a:p>
                  </a:txBody>
                  <a:tcPr marT="45726" marB="45726">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bg2"/>
                    </a:solidFill>
                  </a:tcPr>
                </a:tc>
                <a:tc>
                  <a:txBody>
                    <a:bodyPr/>
                    <a:lstStyle/>
                    <a:p>
                      <a:pPr lvl="0" algn="ctr" eaLnBrk="0" hangingPunct="0">
                        <a:buClr>
                          <a:schemeClr val="hlink"/>
                        </a:buClr>
                        <a:buSzPct val="70000"/>
                        <a:buNone/>
                      </a:pPr>
                      <a:r>
                        <a:rPr lang="zh-CN" altLang="en-US" sz="2000" dirty="0">
                          <a:solidFill>
                            <a:schemeClr val="tx1"/>
                          </a:solidFill>
                          <a:effectLst>
                            <a:outerShdw blurRad="38100" dist="25400" dir="5400000" algn="ctr" rotWithShape="0">
                              <a:srgbClr val="6E747A">
                                <a:alpha val="43000"/>
                              </a:srgbClr>
                            </a:outerShdw>
                          </a:effectLst>
                          <a:latin typeface="Times New Roman" panose="02020603050405020304" pitchFamily="18" charset="0"/>
                          <a:ea typeface="黑体" panose="02010609060101010101" pitchFamily="49" charset="-122"/>
                        </a:rPr>
                        <a:t>意义</a:t>
                      </a:r>
                    </a:p>
                  </a:txBody>
                  <a:tcPr marT="45726" marB="45726">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bg2"/>
                    </a:solidFill>
                  </a:tcPr>
                </a:tc>
                <a:tc>
                  <a:txBody>
                    <a:bodyPr/>
                    <a:lstStyle/>
                    <a:p>
                      <a:pPr lvl="0" algn="ctr" eaLnBrk="0" hangingPunct="0">
                        <a:buClr>
                          <a:schemeClr val="hlink"/>
                        </a:buClr>
                        <a:buSzPct val="70000"/>
                        <a:buNone/>
                      </a:pPr>
                      <a:r>
                        <a:rPr lang="zh-CN" altLang="en-US" sz="2000" dirty="0">
                          <a:solidFill>
                            <a:schemeClr val="tx1"/>
                          </a:solidFill>
                          <a:effectLst>
                            <a:outerShdw blurRad="38100" dist="25400" dir="5400000" algn="ctr" rotWithShape="0">
                              <a:srgbClr val="6E747A">
                                <a:alpha val="43000"/>
                              </a:srgbClr>
                            </a:outerShdw>
                          </a:effectLst>
                          <a:latin typeface="Times New Roman" panose="02020603050405020304" pitchFamily="18" charset="0"/>
                          <a:ea typeface="黑体" panose="02010609060101010101" pitchFamily="49" charset="-122"/>
                        </a:rPr>
                        <a:t>行为动词</a:t>
                      </a:r>
                    </a:p>
                  </a:txBody>
                  <a:tcPr marT="45726" marB="45726">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bg2"/>
                    </a:solidFill>
                  </a:tcPr>
                </a:tc>
              </a:tr>
              <a:tr h="639763">
                <a:tc>
                  <a:txBody>
                    <a:bodyPr/>
                    <a:lstStyle/>
                    <a:p>
                      <a:pPr lvl="0" algn="ctr" eaLnBrk="0" hangingPunct="0">
                        <a:buClr>
                          <a:schemeClr val="hlink"/>
                        </a:buClr>
                        <a:buSzPct val="70000"/>
                        <a:buNone/>
                      </a:pPr>
                      <a:r>
                        <a:rPr lang="zh-CN" altLang="en-US" sz="1800" dirty="0">
                          <a:solidFill>
                            <a:schemeClr val="tx1"/>
                          </a:solidFill>
                          <a:effectLst>
                            <a:outerShdw blurRad="38100" dist="25400" dir="5400000" algn="ctr" rotWithShape="0">
                              <a:srgbClr val="6E747A">
                                <a:alpha val="43000"/>
                              </a:srgbClr>
                            </a:outerShdw>
                          </a:effectLst>
                          <a:latin typeface="Times New Roman" panose="02020603050405020304" pitchFamily="18" charset="0"/>
                          <a:ea typeface="黑体" panose="02010609060101010101" pitchFamily="49" charset="-122"/>
                        </a:rPr>
                        <a:t>指认事物</a:t>
                      </a:r>
                    </a:p>
                  </a:txBody>
                  <a:tcPr marT="45726" marB="45726">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bg2"/>
                    </a:solidFill>
                  </a:tcPr>
                </a:tc>
                <a:tc>
                  <a:txBody>
                    <a:bodyPr/>
                    <a:lstStyle/>
                    <a:p>
                      <a:pPr lvl="0" eaLnBrk="0" hangingPunct="0">
                        <a:buClr>
                          <a:schemeClr val="hlink"/>
                        </a:buClr>
                        <a:buSzPct val="70000"/>
                        <a:buNone/>
                      </a:pPr>
                      <a:r>
                        <a:rPr lang="zh-CN" altLang="en-US" sz="1800" b="1" dirty="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_GB2312" pitchFamily="1" charset="-122"/>
                        </a:rPr>
                        <a:t>特性、归属、来源</a:t>
                      </a:r>
                    </a:p>
                  </a:txBody>
                  <a:tcPr marT="45726" marB="45726">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bg2"/>
                    </a:solidFill>
                  </a:tcPr>
                </a:tc>
                <a:tc>
                  <a:txBody>
                    <a:bodyPr/>
                    <a:lstStyle/>
                    <a:p>
                      <a:pPr lvl="0" eaLnBrk="0" hangingPunct="0">
                        <a:buClr>
                          <a:schemeClr val="hlink"/>
                        </a:buClr>
                        <a:buSzPct val="70000"/>
                        <a:buNone/>
                      </a:pPr>
                      <a:r>
                        <a:rPr lang="zh-CN" altLang="en-US" sz="1800" b="1" dirty="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_GB2312" pitchFamily="1" charset="-122"/>
                        </a:rPr>
                        <a:t>识别、区分、辨认、了解、选用、找出、观察等</a:t>
                      </a:r>
                    </a:p>
                  </a:txBody>
                  <a:tcPr marT="45726" marB="45726">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bg2"/>
                    </a:solidFill>
                  </a:tcPr>
                </a:tc>
              </a:tr>
              <a:tr h="639762">
                <a:tc>
                  <a:txBody>
                    <a:bodyPr/>
                    <a:lstStyle/>
                    <a:p>
                      <a:pPr lvl="0" algn="ctr" eaLnBrk="0" hangingPunct="0">
                        <a:buClr>
                          <a:schemeClr val="hlink"/>
                        </a:buClr>
                        <a:buSzPct val="70000"/>
                        <a:buNone/>
                      </a:pPr>
                      <a:r>
                        <a:rPr lang="zh-CN" altLang="en-US" sz="1800" dirty="0">
                          <a:solidFill>
                            <a:schemeClr val="tx1"/>
                          </a:solidFill>
                          <a:effectLst>
                            <a:outerShdw blurRad="38100" dist="25400" dir="5400000" algn="ctr" rotWithShape="0">
                              <a:srgbClr val="6E747A">
                                <a:alpha val="43000"/>
                              </a:srgbClr>
                            </a:outerShdw>
                          </a:effectLst>
                          <a:latin typeface="Times New Roman" panose="02020603050405020304" pitchFamily="18" charset="0"/>
                          <a:ea typeface="黑体" panose="02010609060101010101" pitchFamily="49" charset="-122"/>
                        </a:rPr>
                        <a:t>再现事实</a:t>
                      </a:r>
                    </a:p>
                  </a:txBody>
                  <a:tcPr marT="45726" marB="45726">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bg2"/>
                    </a:solidFill>
                  </a:tcPr>
                </a:tc>
                <a:tc>
                  <a:txBody>
                    <a:bodyPr/>
                    <a:lstStyle/>
                    <a:p>
                      <a:pPr lvl="0" eaLnBrk="0" hangingPunct="0">
                        <a:buClr>
                          <a:schemeClr val="hlink"/>
                        </a:buClr>
                        <a:buSzPct val="70000"/>
                        <a:buNone/>
                      </a:pPr>
                      <a:r>
                        <a:rPr lang="zh-CN" altLang="en-US" sz="1800" b="1" dirty="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_GB2312" pitchFamily="1" charset="-122"/>
                        </a:rPr>
                        <a:t>内容、过程、表现、形式、状态</a:t>
                      </a:r>
                    </a:p>
                  </a:txBody>
                  <a:tcPr marT="45726" marB="45726">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bg2"/>
                    </a:solidFill>
                  </a:tcPr>
                </a:tc>
                <a:tc>
                  <a:txBody>
                    <a:bodyPr/>
                    <a:lstStyle/>
                    <a:p>
                      <a:pPr lvl="0" eaLnBrk="0" hangingPunct="0">
                        <a:buClr>
                          <a:schemeClr val="hlink"/>
                        </a:buClr>
                        <a:buSzPct val="70000"/>
                        <a:buNone/>
                      </a:pPr>
                      <a:r>
                        <a:rPr lang="zh-CN" altLang="en-US" sz="1800" b="1" dirty="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_GB2312" pitchFamily="1" charset="-122"/>
                        </a:rPr>
                        <a:t>描述、引述、描绘、列举、概述、简述、表明、展现、回顾等</a:t>
                      </a:r>
                    </a:p>
                  </a:txBody>
                  <a:tcPr marT="45726" marB="45726">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bg2"/>
                    </a:solidFill>
                  </a:tcPr>
                </a:tc>
              </a:tr>
              <a:tr h="914400">
                <a:tc>
                  <a:txBody>
                    <a:bodyPr/>
                    <a:lstStyle/>
                    <a:p>
                      <a:pPr lvl="0" algn="ctr" eaLnBrk="0" hangingPunct="0">
                        <a:buClr>
                          <a:schemeClr val="hlink"/>
                        </a:buClr>
                        <a:buSzPct val="70000"/>
                        <a:buNone/>
                      </a:pPr>
                      <a:r>
                        <a:rPr lang="zh-CN" altLang="en-US" sz="1800" dirty="0">
                          <a:solidFill>
                            <a:schemeClr val="tx1"/>
                          </a:solidFill>
                          <a:effectLst>
                            <a:outerShdw blurRad="38100" dist="25400" dir="5400000" algn="ctr" rotWithShape="0">
                              <a:srgbClr val="6E747A">
                                <a:alpha val="43000"/>
                              </a:srgbClr>
                            </a:outerShdw>
                          </a:effectLst>
                          <a:latin typeface="Times New Roman" panose="02020603050405020304" pitchFamily="18" charset="0"/>
                          <a:ea typeface="黑体" panose="02010609060101010101" pitchFamily="49" charset="-122"/>
                        </a:rPr>
                        <a:t>澄清概念</a:t>
                      </a:r>
                    </a:p>
                  </a:txBody>
                  <a:tcPr marT="45726" marB="45726">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bg2"/>
                    </a:solidFill>
                  </a:tcPr>
                </a:tc>
                <a:tc>
                  <a:txBody>
                    <a:bodyPr/>
                    <a:lstStyle/>
                    <a:p>
                      <a:pPr lvl="0" eaLnBrk="0" hangingPunct="0">
                        <a:buClr>
                          <a:schemeClr val="hlink"/>
                        </a:buClr>
                        <a:buSzPct val="70000"/>
                        <a:buNone/>
                      </a:pPr>
                      <a:r>
                        <a:rPr lang="zh-CN" altLang="en-US" sz="1800" b="1" dirty="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_GB2312" pitchFamily="1" charset="-122"/>
                        </a:rPr>
                        <a:t>成因、实质、性质、理由</a:t>
                      </a:r>
                    </a:p>
                  </a:txBody>
                  <a:tcPr marT="45726" marB="45726">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bg2"/>
                    </a:solidFill>
                  </a:tcPr>
                </a:tc>
                <a:tc>
                  <a:txBody>
                    <a:bodyPr/>
                    <a:lstStyle/>
                    <a:p>
                      <a:pPr lvl="0" eaLnBrk="0" hangingPunct="0">
                        <a:buClr>
                          <a:schemeClr val="hlink"/>
                        </a:buClr>
                        <a:buSzPct val="70000"/>
                        <a:buNone/>
                      </a:pPr>
                      <a:r>
                        <a:rPr lang="zh-CN" altLang="en-US" sz="1800" b="1" dirty="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_GB2312" pitchFamily="1" charset="-122"/>
                        </a:rPr>
                        <a:t>分析、辨析、解析、剖析、辨识、说明、比较、解释、阐释、揭示、理解、归纳等</a:t>
                      </a:r>
                    </a:p>
                  </a:txBody>
                  <a:tcPr marT="45726" marB="45726">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bg2"/>
                    </a:solidFill>
                  </a:tcPr>
                </a:tc>
              </a:tr>
              <a:tr h="639763">
                <a:tc>
                  <a:txBody>
                    <a:bodyPr/>
                    <a:lstStyle/>
                    <a:p>
                      <a:pPr lvl="0" algn="ctr" eaLnBrk="0" hangingPunct="0">
                        <a:buClr>
                          <a:schemeClr val="hlink"/>
                        </a:buClr>
                        <a:buSzPct val="70000"/>
                        <a:buNone/>
                      </a:pPr>
                      <a:r>
                        <a:rPr lang="zh-CN" altLang="en-US" sz="1800" dirty="0">
                          <a:solidFill>
                            <a:schemeClr val="tx1"/>
                          </a:solidFill>
                          <a:effectLst>
                            <a:outerShdw blurRad="38100" dist="25400" dir="5400000" algn="ctr" rotWithShape="0">
                              <a:srgbClr val="6E747A">
                                <a:alpha val="43000"/>
                              </a:srgbClr>
                            </a:outerShdw>
                          </a:effectLst>
                          <a:latin typeface="Times New Roman" panose="02020603050405020304" pitchFamily="18" charset="0"/>
                          <a:ea typeface="黑体" panose="02010609060101010101" pitchFamily="49" charset="-122"/>
                        </a:rPr>
                        <a:t>审视价值</a:t>
                      </a:r>
                    </a:p>
                  </a:txBody>
                  <a:tcPr marT="45726" marB="45726">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bg2"/>
                    </a:solidFill>
                  </a:tcPr>
                </a:tc>
                <a:tc>
                  <a:txBody>
                    <a:bodyPr/>
                    <a:lstStyle/>
                    <a:p>
                      <a:pPr lvl="0" eaLnBrk="0" hangingPunct="0">
                        <a:buClr>
                          <a:schemeClr val="hlink"/>
                        </a:buClr>
                        <a:buSzPct val="70000"/>
                        <a:buNone/>
                      </a:pPr>
                      <a:r>
                        <a:rPr lang="zh-CN" altLang="en-US" sz="1800" b="1" dirty="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_GB2312" pitchFamily="1" charset="-122"/>
                        </a:rPr>
                        <a:t>真假、优劣、利弊、好坏、取舍</a:t>
                      </a:r>
                    </a:p>
                  </a:txBody>
                  <a:tcPr marT="45726" marB="45726">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bg2"/>
                    </a:solidFill>
                  </a:tcPr>
                </a:tc>
                <a:tc>
                  <a:txBody>
                    <a:bodyPr/>
                    <a:lstStyle/>
                    <a:p>
                      <a:pPr lvl="0" eaLnBrk="0" hangingPunct="0">
                        <a:buClr>
                          <a:schemeClr val="hlink"/>
                        </a:buClr>
                        <a:buSzPct val="70000"/>
                        <a:buNone/>
                      </a:pPr>
                      <a:r>
                        <a:rPr lang="zh-CN" altLang="en-US" sz="1800" b="1" dirty="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_GB2312" pitchFamily="1" charset="-122"/>
                        </a:rPr>
                        <a:t>体察、评估、评析、评判、评述、评价、把握、品味、发掘、赏析等</a:t>
                      </a:r>
                    </a:p>
                  </a:txBody>
                  <a:tcPr marT="45726" marB="45726">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bg2"/>
                    </a:solidFill>
                  </a:tcPr>
                </a:tc>
              </a:tr>
              <a:tr h="641350">
                <a:tc>
                  <a:txBody>
                    <a:bodyPr/>
                    <a:lstStyle/>
                    <a:p>
                      <a:pPr lvl="0" algn="ctr" eaLnBrk="0" hangingPunct="0">
                        <a:buClr>
                          <a:schemeClr val="hlink"/>
                        </a:buClr>
                        <a:buSzPct val="70000"/>
                        <a:buNone/>
                      </a:pPr>
                      <a:r>
                        <a:rPr lang="zh-CN" altLang="en-US" sz="1800" dirty="0">
                          <a:solidFill>
                            <a:schemeClr val="tx1"/>
                          </a:solidFill>
                          <a:effectLst>
                            <a:outerShdw blurRad="38100" dist="25400" dir="5400000" algn="ctr" rotWithShape="0">
                              <a:srgbClr val="6E747A">
                                <a:alpha val="43000"/>
                              </a:srgbClr>
                            </a:outerShdw>
                          </a:effectLst>
                          <a:latin typeface="Times New Roman" panose="02020603050405020304" pitchFamily="18" charset="0"/>
                          <a:ea typeface="黑体" panose="02010609060101010101" pitchFamily="49" charset="-122"/>
                        </a:rPr>
                        <a:t>支持某种论断</a:t>
                      </a:r>
                    </a:p>
                  </a:txBody>
                  <a:tcPr marT="45726" marB="45726">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bg2"/>
                    </a:solidFill>
                  </a:tcPr>
                </a:tc>
                <a:tc>
                  <a:txBody>
                    <a:bodyPr/>
                    <a:lstStyle/>
                    <a:p>
                      <a:pPr lvl="0" eaLnBrk="0" hangingPunct="0">
                        <a:buClr>
                          <a:schemeClr val="hlink"/>
                        </a:buClr>
                        <a:buSzPct val="70000"/>
                        <a:buNone/>
                      </a:pPr>
                      <a:r>
                        <a:rPr lang="zh-CN" altLang="en-US" sz="1800" b="1" dirty="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_GB2312" pitchFamily="1" charset="-122"/>
                        </a:rPr>
                        <a:t>采纳一个见解；为某一立场辩护</a:t>
                      </a:r>
                    </a:p>
                  </a:txBody>
                  <a:tcPr marT="45726" marB="45726">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bg2"/>
                    </a:solidFill>
                  </a:tcPr>
                </a:tc>
                <a:tc>
                  <a:txBody>
                    <a:bodyPr/>
                    <a:lstStyle/>
                    <a:p>
                      <a:pPr lvl="0" eaLnBrk="0" hangingPunct="0">
                        <a:buClr>
                          <a:schemeClr val="hlink"/>
                        </a:buClr>
                        <a:buSzPct val="70000"/>
                        <a:buNone/>
                      </a:pPr>
                      <a:r>
                        <a:rPr lang="zh-CN" altLang="en-US" sz="1800" b="1" dirty="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_GB2312" pitchFamily="1" charset="-122"/>
                        </a:rPr>
                        <a:t>领会、明确、认同、确认、确信、领悟、探寻等</a:t>
                      </a:r>
                    </a:p>
                  </a:txBody>
                  <a:tcPr marT="45726" marB="45726">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bg2"/>
                    </a:solidFill>
                  </a:tcPr>
                </a:tc>
              </a:tr>
              <a:tr h="639762">
                <a:tc>
                  <a:txBody>
                    <a:bodyPr/>
                    <a:lstStyle/>
                    <a:p>
                      <a:pPr lvl="0" algn="ctr" eaLnBrk="0" hangingPunct="0">
                        <a:buClr>
                          <a:schemeClr val="hlink"/>
                        </a:buClr>
                        <a:buSzPct val="70000"/>
                        <a:buNone/>
                      </a:pPr>
                      <a:r>
                        <a:rPr lang="zh-CN" altLang="en-US" sz="1800" dirty="0">
                          <a:solidFill>
                            <a:schemeClr val="tx1"/>
                          </a:solidFill>
                          <a:effectLst>
                            <a:outerShdw blurRad="38100" dist="25400" dir="5400000" algn="ctr" rotWithShape="0">
                              <a:srgbClr val="6E747A">
                                <a:alpha val="43000"/>
                              </a:srgbClr>
                            </a:outerShdw>
                          </a:effectLst>
                          <a:latin typeface="Times New Roman" panose="02020603050405020304" pitchFamily="18" charset="0"/>
                          <a:ea typeface="黑体" panose="02010609060101010101" pitchFamily="49" charset="-122"/>
                        </a:rPr>
                        <a:t>采取某种行动</a:t>
                      </a:r>
                    </a:p>
                  </a:txBody>
                  <a:tcPr marT="45726" marB="45726">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bg2"/>
                    </a:solidFill>
                  </a:tcPr>
                </a:tc>
                <a:tc>
                  <a:txBody>
                    <a:bodyPr/>
                    <a:lstStyle/>
                    <a:p>
                      <a:pPr lvl="0" eaLnBrk="0" hangingPunct="0">
                        <a:buClr>
                          <a:schemeClr val="hlink"/>
                        </a:buClr>
                        <a:buSzPct val="70000"/>
                        <a:buNone/>
                      </a:pPr>
                      <a:r>
                        <a:rPr lang="zh-CN" altLang="en-US" sz="1800" b="1" dirty="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_GB2312" pitchFamily="1" charset="-122"/>
                        </a:rPr>
                        <a:t>经历其过程；演示其方法</a:t>
                      </a:r>
                    </a:p>
                  </a:txBody>
                  <a:tcPr marT="45726" marB="45726">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bg2"/>
                    </a:solidFill>
                  </a:tcPr>
                </a:tc>
                <a:tc>
                  <a:txBody>
                    <a:bodyPr/>
                    <a:lstStyle/>
                    <a:p>
                      <a:pPr lvl="0" eaLnBrk="0" hangingPunct="0">
                        <a:buClr>
                          <a:schemeClr val="hlink"/>
                        </a:buClr>
                        <a:buSzPct val="70000"/>
                        <a:buNone/>
                      </a:pPr>
                      <a:r>
                        <a:rPr lang="zh-CN" altLang="en-US" sz="1800" b="1" dirty="0">
                          <a:solidFill>
                            <a:schemeClr val="tx1"/>
                          </a:solidFill>
                          <a:effectLst>
                            <a:outerShdw blurRad="38100" dist="25400" dir="5400000" algn="ctr" rotWithShape="0">
                              <a:srgbClr val="6E747A">
                                <a:alpha val="43000"/>
                              </a:srgbClr>
                            </a:outerShdw>
                          </a:effectLst>
                          <a:latin typeface="Times New Roman" panose="02020603050405020304" pitchFamily="18" charset="0"/>
                          <a:ea typeface="楷体_GB2312" pitchFamily="1" charset="-122"/>
                        </a:rPr>
                        <a:t>考察、汇集、运用、尝试、感受、感悟、探讨、体验、寻求、模拟等</a:t>
                      </a:r>
                    </a:p>
                  </a:txBody>
                  <a:tcPr marT="45726" marB="45726">
                    <a:lnL w="38100" cap="flat" cmpd="sng">
                      <a:solidFill>
                        <a:schemeClr val="tx1"/>
                      </a:solidFill>
                      <a:prstDash val="solid"/>
                      <a:headEnd type="none" w="med" len="med"/>
                      <a:tailEnd type="none" w="med" len="med"/>
                    </a:lnL>
                    <a:lnR w="38100" cap="flat" cmpd="sng">
                      <a:solidFill>
                        <a:schemeClr val="tx1"/>
                      </a:solidFill>
                      <a:prstDash val="solid"/>
                      <a:headEnd type="none" w="med" len="med"/>
                      <a:tailEnd type="none" w="med" len="med"/>
                    </a:lnR>
                    <a:lnT w="38100" cap="flat" cmpd="sng">
                      <a:solidFill>
                        <a:schemeClr val="tx1"/>
                      </a:solidFill>
                      <a:prstDash val="solid"/>
                      <a:headEnd type="none" w="med" len="med"/>
                      <a:tailEnd type="none" w="med" len="med"/>
                    </a:lnT>
                    <a:lnB w="38100" cap="flat" cmpd="sng">
                      <a:solidFill>
                        <a:schemeClr val="tx1"/>
                      </a:solidFill>
                      <a:prstDash val="solid"/>
                      <a:headEnd type="none" w="med" len="med"/>
                      <a:tailEnd type="none" w="med" len="med"/>
                    </a:lnB>
                    <a:lnTlToBr>
                      <a:noFill/>
                    </a:lnTlToBr>
                    <a:lnBlToTr>
                      <a:noFill/>
                    </a:lnBlToTr>
                    <a:solidFill>
                      <a:schemeClr val="bg2"/>
                    </a:solidFill>
                  </a:tcPr>
                </a:tc>
              </a:tr>
            </a:tbl>
          </a:graphicData>
        </a:graphic>
      </p:graphicFrame>
      <p:sp>
        <p:nvSpPr>
          <p:cNvPr id="130084" name="文本框 545829"/>
          <p:cNvSpPr txBox="1"/>
          <p:nvPr/>
        </p:nvSpPr>
        <p:spPr>
          <a:xfrm>
            <a:off x="0" y="260350"/>
            <a:ext cx="458788" cy="92075"/>
          </a:xfrm>
          <a:prstGeom prst="rect">
            <a:avLst/>
          </a:prstGeom>
          <a:noFill/>
          <a:ln w="9525">
            <a:noFill/>
          </a:ln>
        </p:spPr>
        <p:txBody>
          <a:bodyPr vert="eaVert" wrap="none" anchor="t">
            <a:spAutoFit/>
          </a:bodyPr>
          <a:lstStyle/>
          <a:p>
            <a:pPr lvl="0" indent="0" algn="ctr"/>
            <a:endParaRPr lang="zh-CN" altLang="en-US" b="1" dirty="0">
              <a:latin typeface="Arial" panose="020B0604020202020204" pitchFamily="34" charset="0"/>
              <a:ea typeface="宋体" panose="02010600030101010101" pitchFamily="2" charset="-122"/>
            </a:endParaRPr>
          </a:p>
        </p:txBody>
      </p:sp>
      <p:sp>
        <p:nvSpPr>
          <p:cNvPr id="130085" name="竖卷形 545944"/>
          <p:cNvSpPr/>
          <p:nvPr/>
        </p:nvSpPr>
        <p:spPr>
          <a:xfrm>
            <a:off x="383858" y="524510"/>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dirty="0">
                <a:solidFill>
                  <a:schemeClr val="bg2"/>
                </a:solidFill>
                <a:latin typeface="Tahoma" panose="020B0604030504040204" pitchFamily="34" charset="0"/>
                <a:ea typeface="隶书" panose="02010509060101010101" pitchFamily="49" charset="-122"/>
              </a:rPr>
              <a:t>链接</a:t>
            </a:r>
          </a:p>
        </p:txBody>
      </p:sp>
      <p:sp>
        <p:nvSpPr>
          <p:cNvPr id="130086" name="文本框 545945"/>
          <p:cNvSpPr txBox="1"/>
          <p:nvPr/>
        </p:nvSpPr>
        <p:spPr>
          <a:xfrm>
            <a:off x="3040063" y="855663"/>
            <a:ext cx="3057247" cy="584775"/>
          </a:xfrm>
          <a:prstGeom prst="rect">
            <a:avLst/>
          </a:prstGeom>
          <a:noFill/>
          <a:ln w="9525">
            <a:noFill/>
          </a:ln>
        </p:spPr>
        <p:txBody>
          <a:bodyPr wrap="none" anchor="t">
            <a:spAutoFit/>
          </a:bodyPr>
          <a:lstStyle/>
          <a:p>
            <a:pPr lvl="0" indent="0"/>
            <a:r>
              <a:rPr lang="zh-CN" altLang="en-US" sz="3200" dirty="0">
                <a:solidFill>
                  <a:srgbClr val="FFFF00"/>
                </a:solidFill>
                <a:latin typeface="Tahoma" panose="020B0604030504040204" pitchFamily="34" charset="0"/>
                <a:ea typeface="隶书" panose="02010509060101010101" pitchFamily="49" charset="-122"/>
              </a:rPr>
              <a:t>行为动词的意义</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22883"/>
                                        </p:tgtEl>
                                        <p:attrNameLst>
                                          <p:attrName>style.visibility</p:attrName>
                                        </p:attrNameLst>
                                      </p:cBhvr>
                                      <p:to>
                                        <p:strVal val="visible"/>
                                      </p:to>
                                    </p:set>
                                    <p:anim calcmode="lin" valueType="num">
                                      <p:cBhvr>
                                        <p:cTn id="7" dur="500" fill="hold"/>
                                        <p:tgtEl>
                                          <p:spTgt spid="122883"/>
                                        </p:tgtEl>
                                        <p:attrNameLst>
                                          <p:attrName>ppt_x</p:attrName>
                                        </p:attrNameLst>
                                      </p:cBhvr>
                                      <p:tavLst>
                                        <p:tav tm="0">
                                          <p:val>
                                            <p:strVal val="0-#ppt_w/2"/>
                                          </p:val>
                                        </p:tav>
                                        <p:tav tm="100000">
                                          <p:val>
                                            <p:strVal val="#ppt_x"/>
                                          </p:val>
                                        </p:tav>
                                      </p:tavLst>
                                    </p:anim>
                                    <p:anim calcmode="lin" valueType="num">
                                      <p:cBhvr>
                                        <p:cTn id="8" dur="500" fill="hold"/>
                                        <p:tgtEl>
                                          <p:spTgt spid="12288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标题 1"/>
          <p:cNvSpPr>
            <a:spLocks noGrp="1"/>
          </p:cNvSpPr>
          <p:nvPr>
            <p:ph type="title"/>
          </p:nvPr>
        </p:nvSpPr>
        <p:spPr>
          <a:xfrm>
            <a:off x="1907815" y="620805"/>
            <a:ext cx="7543800" cy="1431925"/>
          </a:xfrm>
        </p:spPr>
        <p:txBody>
          <a:bodyPr wrap="square" lIns="91440" tIns="45720" rIns="91440" bIns="45720" anchor="ctr"/>
          <a:lstStyle/>
          <a:p>
            <a:r>
              <a:rPr lang="zh-CN" altLang="en-US" sz="3200" dirty="0">
                <a:solidFill>
                  <a:srgbClr val="FFFF00"/>
                </a:solidFill>
              </a:rPr>
              <a:t>“够清晰”“易辨识”“可操作”</a:t>
            </a:r>
          </a:p>
        </p:txBody>
      </p:sp>
      <p:sp>
        <p:nvSpPr>
          <p:cNvPr id="123906" name="内容占位符 2"/>
          <p:cNvSpPr>
            <a:spLocks noGrp="1"/>
          </p:cNvSpPr>
          <p:nvPr>
            <p:ph idx="1"/>
          </p:nvPr>
        </p:nvSpPr>
        <p:spPr>
          <a:xfrm>
            <a:off x="1406525" y="1805940"/>
            <a:ext cx="6934835" cy="4511675"/>
          </a:xfrm>
        </p:spPr>
        <p:txBody>
          <a:bodyPr wrap="square" lIns="91440" tIns="45720" rIns="91440" bIns="45720" anchor="t"/>
          <a:lstStyle/>
          <a:p>
            <a:pPr marL="0" indent="0">
              <a:lnSpc>
                <a:spcPct val="200000"/>
              </a:lnSpc>
              <a:buNone/>
            </a:pPr>
            <a:r>
              <a:rPr lang="zh-CN" altLang="en-US" sz="2400" b="1" dirty="0"/>
              <a:t>　  </a:t>
            </a:r>
            <a:r>
              <a:rPr lang="zh-CN" altLang="en-US" sz="2000" b="1" dirty="0">
                <a:solidFill>
                  <a:schemeClr val="tx1"/>
                </a:solidFill>
              </a:rPr>
              <a:t>依照上述理论框架建立陈述框架：以</a:t>
            </a:r>
            <a:r>
              <a:rPr lang="en-US" altLang="zh-CN" sz="2000" b="1" dirty="0">
                <a:solidFill>
                  <a:schemeClr val="tx1"/>
                </a:solidFill>
              </a:rPr>
              <a:t>15</a:t>
            </a:r>
            <a:r>
              <a:rPr lang="zh-CN" altLang="en-US" sz="2000" b="1" dirty="0">
                <a:solidFill>
                  <a:schemeClr val="tx1"/>
                </a:solidFill>
              </a:rPr>
              <a:t>项课程目标为原点，均分为</a:t>
            </a:r>
            <a:r>
              <a:rPr lang="en-US" altLang="zh-CN" sz="2000" b="1" dirty="0">
                <a:solidFill>
                  <a:schemeClr val="tx1"/>
                </a:solidFill>
              </a:rPr>
              <a:t>4</a:t>
            </a:r>
            <a:r>
              <a:rPr lang="zh-CN" altLang="en-US" sz="2000" b="1" dirty="0">
                <a:solidFill>
                  <a:schemeClr val="tx1"/>
                </a:solidFill>
              </a:rPr>
              <a:t>级陈述相应行为目标，学业质量标准由此可量化为60个行为</a:t>
            </a:r>
            <a:r>
              <a:rPr lang="zh-CN" altLang="en-US" sz="2000" b="1" dirty="0">
                <a:sym typeface="+mn-ea"/>
              </a:rPr>
              <a:t>任务</a:t>
            </a:r>
            <a:r>
              <a:rPr lang="zh-CN" altLang="en-US" sz="2000" b="1" dirty="0">
                <a:solidFill>
                  <a:schemeClr val="tx1"/>
                </a:solidFill>
              </a:rPr>
              <a:t>条目</a:t>
            </a:r>
            <a:r>
              <a:rPr lang="zh-CN" altLang="en-US" sz="2000" b="1" dirty="0">
                <a:solidFill>
                  <a:schemeClr val="tx1"/>
                </a:solidFill>
                <a:sym typeface="+mn-ea"/>
              </a:rPr>
              <a:t>。每个条目都对应相关要素的素养表现，应该</a:t>
            </a:r>
            <a:r>
              <a:rPr lang="en-US" altLang="zh-CN" sz="2000" b="1" dirty="0">
                <a:solidFill>
                  <a:schemeClr val="tx1"/>
                </a:solidFill>
                <a:sym typeface="+mn-ea"/>
              </a:rPr>
              <a:t>“</a:t>
            </a:r>
            <a:r>
              <a:rPr lang="zh-CN" altLang="en-US" sz="2000" b="1" dirty="0">
                <a:solidFill>
                  <a:schemeClr val="tx1"/>
                </a:solidFill>
                <a:sym typeface="+mn-ea"/>
              </a:rPr>
              <a:t>够清晰</a:t>
            </a:r>
            <a:r>
              <a:rPr lang="en-US" altLang="zh-CN" sz="2000" b="1" dirty="0">
                <a:solidFill>
                  <a:schemeClr val="tx1"/>
                </a:solidFill>
                <a:sym typeface="+mn-ea"/>
              </a:rPr>
              <a:t>”</a:t>
            </a:r>
            <a:r>
              <a:rPr lang="zh-CN" altLang="en-US" sz="2000" b="1" dirty="0">
                <a:solidFill>
                  <a:schemeClr val="tx1"/>
                </a:solidFill>
                <a:sym typeface="+mn-ea"/>
              </a:rPr>
              <a:t>；每个条目都显现相应行为的水平特征，应该</a:t>
            </a:r>
            <a:r>
              <a:rPr lang="en-US" altLang="zh-CN" sz="2000" b="1" dirty="0">
                <a:solidFill>
                  <a:schemeClr val="tx1"/>
                </a:solidFill>
                <a:sym typeface="+mn-ea"/>
              </a:rPr>
              <a:t>“</a:t>
            </a:r>
            <a:r>
              <a:rPr lang="zh-CN" altLang="en-US" sz="2000" b="1" dirty="0">
                <a:solidFill>
                  <a:schemeClr val="tx1"/>
                </a:solidFill>
                <a:sym typeface="+mn-ea"/>
              </a:rPr>
              <a:t>易辨识</a:t>
            </a:r>
            <a:r>
              <a:rPr lang="en-US" altLang="zh-CN" sz="2000" b="1" dirty="0">
                <a:solidFill>
                  <a:schemeClr val="tx1"/>
                </a:solidFill>
                <a:sym typeface="+mn-ea"/>
              </a:rPr>
              <a:t>”</a:t>
            </a:r>
            <a:r>
              <a:rPr lang="zh-CN" altLang="en-US" sz="2000" b="1" dirty="0">
                <a:solidFill>
                  <a:schemeClr val="tx1"/>
                </a:solidFill>
                <a:sym typeface="+mn-ea"/>
              </a:rPr>
              <a:t>；每个条目都需要相关</a:t>
            </a:r>
            <a:r>
              <a:rPr lang="zh-CN" altLang="en-US" sz="2000" b="1" dirty="0">
                <a:sym typeface="+mn-ea"/>
              </a:rPr>
              <a:t>学科</a:t>
            </a:r>
            <a:r>
              <a:rPr lang="zh-CN" altLang="en-US" sz="2000" b="1" dirty="0">
                <a:solidFill>
                  <a:schemeClr val="tx1"/>
                </a:solidFill>
                <a:sym typeface="+mn-ea"/>
              </a:rPr>
              <a:t>的内容支撑，应该</a:t>
            </a:r>
            <a:r>
              <a:rPr lang="en-US" altLang="zh-CN" sz="2000" b="1" dirty="0">
                <a:solidFill>
                  <a:schemeClr val="tx1"/>
                </a:solidFill>
                <a:sym typeface="+mn-ea"/>
              </a:rPr>
              <a:t>“</a:t>
            </a:r>
            <a:r>
              <a:rPr lang="zh-CN" altLang="en-US" sz="2000" b="1" dirty="0">
                <a:solidFill>
                  <a:schemeClr val="tx1"/>
                </a:solidFill>
                <a:sym typeface="+mn-ea"/>
              </a:rPr>
              <a:t>可操作</a:t>
            </a:r>
            <a:r>
              <a:rPr lang="en-US" altLang="zh-CN" sz="2000" b="1" dirty="0">
                <a:solidFill>
                  <a:schemeClr val="tx1"/>
                </a:solidFill>
                <a:sym typeface="+mn-ea"/>
              </a:rPr>
              <a:t>”</a:t>
            </a:r>
            <a:r>
              <a:rPr lang="zh-CN" altLang="en-US" sz="2000" b="1" dirty="0">
                <a:solidFill>
                  <a:schemeClr val="tx1"/>
                </a:solidFill>
                <a:sym typeface="+mn-ea"/>
              </a:rPr>
              <a:t>。</a:t>
            </a:r>
          </a:p>
          <a:p>
            <a:pPr marL="0" indent="0">
              <a:lnSpc>
                <a:spcPct val="150000"/>
              </a:lnSpc>
              <a:buNone/>
            </a:pPr>
            <a:endParaRPr lang="zh-CN" altLang="en-US" sz="2000" b="1" dirty="0">
              <a:solidFill>
                <a:srgbClr val="FFFF00"/>
              </a:solidFill>
              <a:latin typeface="宋体" panose="02010600030101010101" pitchFamily="2" charset="-122"/>
              <a:sym typeface="+mn-ea"/>
            </a:endParaRPr>
          </a:p>
          <a:p>
            <a:pPr marL="0" indent="0">
              <a:lnSpc>
                <a:spcPct val="170000"/>
              </a:lnSpc>
              <a:buNone/>
            </a:pPr>
            <a:endParaRPr lang="zh-CN" altLang="en-US" sz="2000" b="1" dirty="0">
              <a:solidFill>
                <a:srgbClr val="FFFF00"/>
              </a:solidFill>
              <a:sym typeface="+mn-ea"/>
            </a:endParaRPr>
          </a:p>
        </p:txBody>
      </p:sp>
      <p:sp>
        <p:nvSpPr>
          <p:cNvPr id="123907" name="AutoShape 4"/>
          <p:cNvSpPr/>
          <p:nvPr/>
        </p:nvSpPr>
        <p:spPr>
          <a:xfrm>
            <a:off x="539720" y="526733"/>
            <a:ext cx="1187450" cy="12446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点评</a:t>
            </a:r>
          </a:p>
        </p:txBody>
      </p:sp>
    </p:spTree>
  </p:cSld>
  <p:clrMapOvr>
    <a:masterClrMapping/>
  </p:clrMapOvr>
  <p:transition spd="slow">
    <p:random/>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标题 110593"/>
          <p:cNvSpPr>
            <a:spLocks noGrp="1"/>
          </p:cNvSpPr>
          <p:nvPr>
            <p:ph type="title"/>
          </p:nvPr>
        </p:nvSpPr>
        <p:spPr>
          <a:xfrm>
            <a:off x="1116013" y="404813"/>
            <a:ext cx="7388225" cy="1430337"/>
          </a:xfrm>
        </p:spPr>
        <p:txBody>
          <a:bodyPr wrap="square" lIns="91440" tIns="45720" rIns="91440" bIns="45720" anchor="ctr"/>
          <a:lstStyle/>
          <a:p>
            <a:pPr lvl="0" algn="ctr"/>
            <a:r>
              <a:rPr lang="en-US" altLang="zh-CN" sz="3200" dirty="0" smtClean="0">
                <a:solidFill>
                  <a:srgbClr val="00FF00"/>
                </a:solidFill>
                <a:effectLst>
                  <a:outerShdw blurRad="38100" dist="25400" dir="5400000" algn="ctr" rotWithShape="0">
                    <a:srgbClr val="6E747A">
                      <a:alpha val="43000"/>
                    </a:srgbClr>
                  </a:outerShdw>
                </a:effectLst>
                <a:latin typeface="宋体" panose="02010600030101010101" pitchFamily="2" charset="-122"/>
                <a:sym typeface="+mn-ea"/>
              </a:rPr>
              <a:t>3</a:t>
            </a:r>
            <a:r>
              <a:rPr lang="zh-CN" altLang="en-US" sz="3200" dirty="0" smtClean="0">
                <a:solidFill>
                  <a:srgbClr val="00FF00"/>
                </a:solidFill>
                <a:effectLst>
                  <a:outerShdw blurRad="38100" dist="25400" dir="5400000" algn="ctr" rotWithShape="0">
                    <a:srgbClr val="6E747A">
                      <a:alpha val="43000"/>
                    </a:srgbClr>
                  </a:outerShdw>
                </a:effectLst>
                <a:latin typeface="宋体" panose="02010600030101010101" pitchFamily="2" charset="-122"/>
                <a:sym typeface="+mn-ea"/>
              </a:rPr>
              <a:t>、怎样测试学业</a:t>
            </a:r>
            <a:r>
              <a:rPr lang="zh-CN" altLang="en-US" sz="3200" dirty="0">
                <a:solidFill>
                  <a:srgbClr val="00FF00"/>
                </a:solidFill>
                <a:effectLst>
                  <a:outerShdw blurRad="38100" dist="25400" dir="5400000" algn="ctr" rotWithShape="0">
                    <a:srgbClr val="6E747A">
                      <a:alpha val="43000"/>
                    </a:srgbClr>
                  </a:outerShdw>
                </a:effectLst>
                <a:latin typeface="宋体" panose="02010600030101010101" pitchFamily="2" charset="-122"/>
                <a:sym typeface="+mn-ea"/>
              </a:rPr>
              <a:t>质量</a:t>
            </a:r>
            <a:r>
              <a:rPr lang="zh-CN" altLang="en-US" sz="3200" dirty="0" smtClean="0">
                <a:solidFill>
                  <a:srgbClr val="00FF00"/>
                </a:solidFill>
                <a:effectLst>
                  <a:outerShdw blurRad="38100" dist="25400" dir="5400000" algn="ctr" rotWithShape="0">
                    <a:srgbClr val="6E747A">
                      <a:alpha val="43000"/>
                    </a:srgbClr>
                  </a:outerShdw>
                </a:effectLst>
                <a:latin typeface="宋体" panose="02010600030101010101" pitchFamily="2" charset="-122"/>
                <a:sym typeface="+mn-ea"/>
              </a:rPr>
              <a:t>水平？</a:t>
            </a:r>
            <a:endParaRPr lang="en-US" altLang="zh-CN" sz="3200" dirty="0">
              <a:solidFill>
                <a:srgbClr val="00FF00"/>
              </a:solidFill>
            </a:endParaRPr>
          </a:p>
        </p:txBody>
      </p:sp>
      <p:sp>
        <p:nvSpPr>
          <p:cNvPr id="115714" name="文本占位符 110594"/>
          <p:cNvSpPr>
            <a:spLocks noGrp="1"/>
          </p:cNvSpPr>
          <p:nvPr>
            <p:ph idx="4294967295"/>
          </p:nvPr>
        </p:nvSpPr>
        <p:spPr>
          <a:xfrm>
            <a:off x="1112640" y="1809937"/>
            <a:ext cx="7007225" cy="4723765"/>
          </a:xfrm>
        </p:spPr>
        <p:txBody>
          <a:bodyPr wrap="square" lIns="91440" tIns="45720" rIns="91440" bIns="45720" anchor="t"/>
          <a:lstStyle/>
          <a:p>
            <a:pPr marL="0" lvl="0" indent="0">
              <a:lnSpc>
                <a:spcPct val="150000"/>
              </a:lnSpc>
              <a:buNone/>
            </a:pPr>
            <a:r>
              <a:rPr lang="en-US" altLang="zh-CN" sz="2000" dirty="0">
                <a:solidFill>
                  <a:schemeClr val="tx1"/>
                </a:solidFill>
                <a:latin typeface="微软雅黑" panose="020B0503020204020204" charset="-122"/>
                <a:ea typeface="微软雅黑" panose="020B0503020204020204" charset="-122"/>
              </a:rPr>
              <a:t>       </a:t>
            </a:r>
            <a:r>
              <a:rPr lang="zh-CN" altLang="en-US" sz="1800" dirty="0">
                <a:solidFill>
                  <a:schemeClr val="tx1"/>
                </a:solidFill>
                <a:latin typeface="微软雅黑" panose="020B0503020204020204" charset="-122"/>
                <a:ea typeface="微软雅黑" panose="020B0503020204020204" charset="-122"/>
              </a:rPr>
              <a:t>对思想政治课程学业质量标准的水平划分，也是对高中生学习了必修课程和选择性必修课程后其学科核心素养发展水平的描述。水平2是高中毕业和合格性学业水平考试的要求；水平3是等级性学业水平考试的要求。</a:t>
            </a:r>
            <a:endParaRPr lang="en-US" altLang="zh-CN" sz="1800" dirty="0">
              <a:solidFill>
                <a:schemeClr val="tx1"/>
              </a:solidFill>
              <a:latin typeface="微软雅黑" panose="020B0503020204020204" charset="-122"/>
              <a:ea typeface="微软雅黑" panose="020B0503020204020204" charset="-122"/>
            </a:endParaRPr>
          </a:p>
          <a:p>
            <a:pPr marL="0" indent="0">
              <a:lnSpc>
                <a:spcPct val="150000"/>
              </a:lnSpc>
              <a:buNone/>
            </a:pPr>
            <a:r>
              <a:rPr lang="zh-CN" altLang="en-US" sz="1800" b="1" dirty="0" smtClean="0">
                <a:solidFill>
                  <a:srgbClr val="FF0000"/>
                </a:solidFill>
                <a:latin typeface="宋体" panose="02010600030101010101" pitchFamily="2" charset="-122"/>
                <a:sym typeface="+mn-ea"/>
              </a:rPr>
              <a:t>◆ </a:t>
            </a:r>
            <a:r>
              <a:rPr lang="zh-CN" altLang="en-US" sz="1800" b="1" dirty="0" smtClean="0">
                <a:solidFill>
                  <a:srgbClr val="FFFF00"/>
                </a:solidFill>
                <a:latin typeface="宋体" panose="02010600030101010101" pitchFamily="2" charset="-122"/>
                <a:sym typeface="+mn-ea"/>
              </a:rPr>
              <a:t>一是</a:t>
            </a:r>
            <a:r>
              <a:rPr lang="zh-CN" altLang="en-US" sz="1800" b="1" dirty="0" smtClean="0">
                <a:solidFill>
                  <a:srgbClr val="FFFF00"/>
                </a:solidFill>
                <a:latin typeface="宋体" panose="02010600030101010101" pitchFamily="2" charset="-122"/>
                <a:ea typeface="宋体" panose="02010600030101010101" pitchFamily="2" charset="-122"/>
                <a:sym typeface="+mn-ea"/>
              </a:rPr>
              <a:t>学业</a:t>
            </a:r>
            <a:r>
              <a:rPr lang="zh-CN" altLang="en-US" sz="1800" b="1" dirty="0">
                <a:solidFill>
                  <a:srgbClr val="FFFF00"/>
                </a:solidFill>
                <a:latin typeface="宋体" panose="02010600030101010101" pitchFamily="2" charset="-122"/>
                <a:ea typeface="宋体" panose="02010600030101010101" pitchFamily="2" charset="-122"/>
                <a:sym typeface="+mn-ea"/>
              </a:rPr>
              <a:t>水平考试与学业等级性考试命题各自的水平指向是确定的、不同的，其考试成绩只能对应各自特定水平的考试</a:t>
            </a:r>
            <a:r>
              <a:rPr lang="zh-CN" altLang="en-US" sz="1800" b="1" dirty="0" smtClean="0">
                <a:solidFill>
                  <a:srgbClr val="FFFF00"/>
                </a:solidFill>
                <a:latin typeface="宋体" panose="02010600030101010101" pitchFamily="2" charset="-122"/>
                <a:ea typeface="宋体" panose="02010600030101010101" pitchFamily="2" charset="-122"/>
                <a:sym typeface="+mn-ea"/>
              </a:rPr>
              <a:t>结果；二是针对每个模块的考试成绩，宜对照质量水平的相关规定。因此，有关</a:t>
            </a:r>
            <a:r>
              <a:rPr lang="zh-CN" altLang="en-US" sz="1800" b="1" noProof="1" smtClean="0">
                <a:solidFill>
                  <a:srgbClr val="FFFF00"/>
                </a:solidFill>
                <a:latin typeface="+mn-ea"/>
                <a:cs typeface="+mn-ea"/>
              </a:rPr>
              <a:t>测试</a:t>
            </a:r>
            <a:r>
              <a:rPr lang="zh-CN" altLang="en-US" sz="1800" b="1" noProof="1">
                <a:solidFill>
                  <a:srgbClr val="FFFF00"/>
                </a:solidFill>
                <a:latin typeface="+mn-ea"/>
                <a:cs typeface="+mn-ea"/>
              </a:rPr>
              <a:t>的参照系不同，各自成绩的</a:t>
            </a:r>
            <a:r>
              <a:rPr lang="zh-CN" altLang="en-US" sz="1800" b="1" dirty="0">
                <a:solidFill>
                  <a:srgbClr val="FFFF00"/>
                </a:solidFill>
                <a:latin typeface="+mn-ea"/>
                <a:cs typeface="+mn-ea"/>
                <a:sym typeface="+mn-ea"/>
              </a:rPr>
              <a:t>等级，</a:t>
            </a:r>
            <a:r>
              <a:rPr lang="zh-CN" altLang="en-US" sz="1800" b="1" noProof="1">
                <a:solidFill>
                  <a:srgbClr val="FFFF00"/>
                </a:solidFill>
                <a:latin typeface="+mn-ea"/>
                <a:cs typeface="+mn-ea"/>
              </a:rPr>
              <a:t>并不等同于质量水平的高低。</a:t>
            </a:r>
          </a:p>
          <a:p>
            <a:pPr marL="0" lvl="0" indent="0">
              <a:lnSpc>
                <a:spcPct val="150000"/>
              </a:lnSpc>
              <a:buNone/>
            </a:pPr>
            <a:endParaRPr lang="zh-CN" altLang="en-US" sz="1800" dirty="0">
              <a:solidFill>
                <a:schemeClr val="tx1"/>
              </a:solidFill>
              <a:latin typeface="宋体" panose="02010600030101010101" pitchFamily="2" charset="-122"/>
              <a:ea typeface="宋体" panose="02010600030101010101" pitchFamily="2" charset="-122"/>
              <a:sym typeface="+mn-ea"/>
            </a:endParaRPr>
          </a:p>
          <a:p>
            <a:pPr marL="1905" lvl="0" indent="-1905">
              <a:lnSpc>
                <a:spcPct val="150000"/>
              </a:lnSpc>
              <a:buNone/>
            </a:pPr>
            <a:endParaRPr lang="zh-CN" altLang="en-US" sz="2000" b="1" dirty="0"/>
          </a:p>
        </p:txBody>
      </p:sp>
      <p:sp>
        <p:nvSpPr>
          <p:cNvPr id="4" name="文本框 3"/>
          <p:cNvSpPr txBox="1"/>
          <p:nvPr/>
        </p:nvSpPr>
        <p:spPr>
          <a:xfrm>
            <a:off x="1237664" y="5661155"/>
            <a:ext cx="6912479" cy="553998"/>
          </a:xfrm>
          <a:prstGeom prst="rect">
            <a:avLst/>
          </a:prstGeom>
          <a:noFill/>
          <a:ln w="38100">
            <a:solidFill>
              <a:srgbClr val="FFFF00"/>
            </a:solidFill>
          </a:ln>
        </p:spPr>
        <p:txBody>
          <a:bodyPr wrap="square" rtlCol="0">
            <a:spAutoFit/>
          </a:bodyPr>
          <a:lstStyle/>
          <a:p>
            <a:pPr algn="ctr">
              <a:lnSpc>
                <a:spcPct val="150000"/>
              </a:lnSpc>
            </a:pPr>
            <a:r>
              <a:rPr lang="zh-CN" altLang="en-US" sz="2000" b="1" dirty="0" smtClean="0">
                <a:solidFill>
                  <a:srgbClr val="00FF00"/>
                </a:solidFill>
                <a:latin typeface="楷体" panose="02010609060101010101" pitchFamily="49" charset="-122"/>
                <a:ea typeface="楷体" panose="02010609060101010101" pitchFamily="49" charset="-122"/>
              </a:rPr>
              <a:t>思考题：</a:t>
            </a:r>
            <a:r>
              <a:rPr lang="zh-CN" altLang="en-US" sz="2000" b="1" dirty="0">
                <a:solidFill>
                  <a:srgbClr val="00FF00"/>
                </a:solidFill>
                <a:latin typeface="楷体" panose="02010609060101010101" pitchFamily="49" charset="-122"/>
                <a:ea typeface="楷体" panose="02010609060101010101" pitchFamily="49" charset="-122"/>
                <a:sym typeface="+mn-ea"/>
              </a:rPr>
              <a:t>模块与</a:t>
            </a:r>
            <a:r>
              <a:rPr lang="zh-CN" altLang="en-US" sz="2000" b="1" dirty="0" smtClean="0">
                <a:solidFill>
                  <a:srgbClr val="00FF00"/>
                </a:solidFill>
                <a:latin typeface="楷体" panose="02010609060101010101" pitchFamily="49" charset="-122"/>
                <a:ea typeface="楷体" panose="02010609060101010101" pitchFamily="49" charset="-122"/>
                <a:sym typeface="+mn-ea"/>
              </a:rPr>
              <a:t>模块，</a:t>
            </a:r>
            <a:r>
              <a:rPr lang="zh-CN" altLang="en-US" sz="2000" b="1" dirty="0">
                <a:solidFill>
                  <a:srgbClr val="00FF00"/>
                </a:solidFill>
                <a:latin typeface="楷体" panose="02010609060101010101" pitchFamily="49" charset="-122"/>
                <a:ea typeface="楷体" panose="02010609060101010101" pitchFamily="49" charset="-122"/>
                <a:sym typeface="+mn-ea"/>
              </a:rPr>
              <a:t>必修与选择性</a:t>
            </a:r>
            <a:r>
              <a:rPr lang="zh-CN" altLang="en-US" sz="2000" b="1" dirty="0" smtClean="0">
                <a:solidFill>
                  <a:srgbClr val="00FF00"/>
                </a:solidFill>
                <a:latin typeface="楷体" panose="02010609060101010101" pitchFamily="49" charset="-122"/>
                <a:ea typeface="楷体" panose="02010609060101010101" pitchFamily="49" charset="-122"/>
                <a:sym typeface="+mn-ea"/>
              </a:rPr>
              <a:t>必修课的测试</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endParaRPr lang="zh-CN" altLang="en-US" sz="2000" b="1" dirty="0">
              <a:solidFill>
                <a:srgbClr val="00FF00"/>
              </a:solidFill>
              <a:latin typeface="楷体" panose="02010609060101010101" pitchFamily="49" charset="-122"/>
              <a:ea typeface="楷体" panose="02010609060101010101" pitchFamily="49" charset="-122"/>
            </a:endParaRPr>
          </a:p>
        </p:txBody>
      </p:sp>
    </p:spTree>
  </p:cSld>
  <p:clrMapOvr>
    <a:masterClrMapping/>
  </p:clrMapOvr>
  <p:transition spd="slow">
    <p:random/>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文本框 2"/>
          <p:cNvSpPr txBox="1"/>
          <p:nvPr/>
        </p:nvSpPr>
        <p:spPr>
          <a:xfrm>
            <a:off x="1403985" y="1858645"/>
            <a:ext cx="7097395" cy="3471720"/>
          </a:xfrm>
          <a:prstGeom prst="rect">
            <a:avLst/>
          </a:prstGeom>
          <a:noFill/>
          <a:ln w="9525">
            <a:noFill/>
          </a:ln>
        </p:spPr>
        <p:txBody>
          <a:bodyPr wrap="square" anchor="t">
            <a:spAutoFit/>
          </a:bodyPr>
          <a:lstStyle/>
          <a:p>
            <a:pPr lvl="0">
              <a:lnSpc>
                <a:spcPct val="160000"/>
              </a:lnSpc>
            </a:pPr>
            <a:r>
              <a:rPr lang="en-US" altLang="zh-CN" sz="1600" b="1" dirty="0">
                <a:sym typeface="+mn-ea"/>
              </a:rPr>
              <a:t>      </a:t>
            </a:r>
            <a:r>
              <a:rPr lang="en-US" altLang="zh-CN" sz="1800" b="1" dirty="0">
                <a:sym typeface="+mn-ea"/>
              </a:rPr>
              <a:t>  </a:t>
            </a:r>
            <a:r>
              <a:rPr lang="zh-CN" altLang="en-US" sz="1800" b="1" dirty="0" smtClean="0">
                <a:sym typeface="+mn-ea"/>
              </a:rPr>
              <a:t>就学业质量水平的考试</a:t>
            </a:r>
            <a:r>
              <a:rPr lang="zh-CN" altLang="en-US" sz="1800" b="1" dirty="0">
                <a:sym typeface="+mn-ea"/>
              </a:rPr>
              <a:t>而言，如何读懂“标准”与如何测试“标准”，有密切关联，但不是一回事</a:t>
            </a:r>
            <a:r>
              <a:rPr lang="zh-CN" altLang="en-US" sz="1800" b="1" dirty="0" smtClean="0">
                <a:sym typeface="+mn-ea"/>
              </a:rPr>
              <a:t>。</a:t>
            </a:r>
            <a:endParaRPr lang="zh-CN" altLang="en-US" sz="1800" b="1" dirty="0">
              <a:solidFill>
                <a:srgbClr val="FFFF00"/>
              </a:solidFill>
              <a:latin typeface="宋体" panose="02010600030101010101" pitchFamily="2" charset="-122"/>
              <a:sym typeface="+mn-ea"/>
            </a:endParaRPr>
          </a:p>
          <a:p>
            <a:pPr marL="342900" lvl="0" indent="-342900" fontAlgn="base">
              <a:lnSpc>
                <a:spcPct val="160000"/>
              </a:lnSpc>
              <a:buFont typeface="Arial" panose="020B0604020202020204" pitchFamily="34" charset="0"/>
              <a:buChar char="•"/>
            </a:pPr>
            <a:r>
              <a:rPr lang="zh-CN" altLang="en-US" sz="2000" b="1" dirty="0">
                <a:solidFill>
                  <a:schemeClr val="accent1"/>
                </a:solidFill>
                <a:latin typeface="宋体" panose="02010600030101010101" pitchFamily="2" charset="-122"/>
                <a:sym typeface="+mn-ea"/>
              </a:rPr>
              <a:t>为何评价</a:t>
            </a:r>
          </a:p>
          <a:p>
            <a:pPr marL="342900" lvl="0" indent="-342900" fontAlgn="base">
              <a:lnSpc>
                <a:spcPct val="160000"/>
              </a:lnSpc>
              <a:buFont typeface="Arial" panose="020B0604020202020204" pitchFamily="34" charset="0"/>
              <a:buChar char="•"/>
            </a:pPr>
            <a:r>
              <a:rPr lang="zh-CN" altLang="en-US" sz="2000" b="1" dirty="0">
                <a:solidFill>
                  <a:schemeClr val="accent1"/>
                </a:solidFill>
                <a:latin typeface="宋体" panose="02010600030101010101" pitchFamily="2" charset="-122"/>
                <a:sym typeface="+mn-ea"/>
              </a:rPr>
              <a:t>评价什么</a:t>
            </a:r>
          </a:p>
          <a:p>
            <a:pPr marL="342900" lvl="0" indent="-342900" fontAlgn="base">
              <a:lnSpc>
                <a:spcPct val="160000"/>
              </a:lnSpc>
              <a:buFont typeface="Arial" panose="020B0604020202020204" pitchFamily="34" charset="0"/>
              <a:buChar char="•"/>
            </a:pPr>
            <a:r>
              <a:rPr lang="zh-CN" altLang="en-US" sz="2000" b="1" dirty="0">
                <a:solidFill>
                  <a:schemeClr val="accent1"/>
                </a:solidFill>
                <a:latin typeface="宋体" panose="02010600030101010101" pitchFamily="2" charset="-122"/>
                <a:sym typeface="+mn-ea"/>
              </a:rPr>
              <a:t>如何命题</a:t>
            </a:r>
          </a:p>
          <a:p>
            <a:pPr marL="342900" lvl="0" indent="-342900" fontAlgn="base">
              <a:lnSpc>
                <a:spcPct val="160000"/>
              </a:lnSpc>
              <a:buFont typeface="Arial" panose="020B0604020202020204" pitchFamily="34" charset="0"/>
              <a:buChar char="•"/>
            </a:pPr>
            <a:r>
              <a:rPr lang="zh-CN" altLang="en-US" sz="2000" b="1" dirty="0">
                <a:solidFill>
                  <a:schemeClr val="accent1"/>
                </a:solidFill>
                <a:latin typeface="宋体" panose="02010600030101010101" pitchFamily="2" charset="-122"/>
                <a:sym typeface="+mn-ea"/>
              </a:rPr>
              <a:t>怎样打分</a:t>
            </a:r>
          </a:p>
          <a:p>
            <a:pPr marL="1905" lvl="0" indent="-1905" fontAlgn="base">
              <a:lnSpc>
                <a:spcPct val="170000"/>
              </a:lnSpc>
            </a:pPr>
            <a:endParaRPr lang="zh-CN" altLang="en-US" sz="2000" b="1" strike="noStrike" noProof="1">
              <a:solidFill>
                <a:srgbClr val="FFFF00"/>
              </a:solidFill>
              <a:latin typeface="宋体" panose="02010600030101010101" pitchFamily="2" charset="-122"/>
              <a:ea typeface="宋体" panose="02010600030101010101" pitchFamily="2" charset="-122"/>
              <a:sym typeface="+mn-ea"/>
            </a:endParaRPr>
          </a:p>
        </p:txBody>
      </p:sp>
      <p:sp>
        <p:nvSpPr>
          <p:cNvPr id="16" name="矩形 15"/>
          <p:cNvSpPr/>
          <p:nvPr/>
        </p:nvSpPr>
        <p:spPr>
          <a:xfrm>
            <a:off x="3942326" y="2923657"/>
            <a:ext cx="2098429" cy="792055"/>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solidFill>
                  <a:srgbClr val="002060"/>
                </a:solidFill>
              </a:rPr>
              <a:t>考试依据</a:t>
            </a:r>
          </a:p>
        </p:txBody>
      </p:sp>
      <p:sp>
        <p:nvSpPr>
          <p:cNvPr id="3" name="矩形 2"/>
          <p:cNvSpPr/>
          <p:nvPr/>
        </p:nvSpPr>
        <p:spPr>
          <a:xfrm>
            <a:off x="3911632" y="3866798"/>
            <a:ext cx="2098429" cy="79205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solidFill>
                  <a:srgbClr val="002060"/>
                </a:solidFill>
              </a:rPr>
              <a:t>考试工具</a:t>
            </a:r>
          </a:p>
        </p:txBody>
      </p:sp>
      <p:sp>
        <p:nvSpPr>
          <p:cNvPr id="4" name="右大括号 3"/>
          <p:cNvSpPr/>
          <p:nvPr/>
        </p:nvSpPr>
        <p:spPr>
          <a:xfrm>
            <a:off x="3203186" y="2998116"/>
            <a:ext cx="739140" cy="636270"/>
          </a:xfrm>
          <a:prstGeom prst="righ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zh-CN" altLang="en-US"/>
          </a:p>
        </p:txBody>
      </p:sp>
      <p:sp>
        <p:nvSpPr>
          <p:cNvPr id="5" name="右大括号 4"/>
          <p:cNvSpPr/>
          <p:nvPr/>
        </p:nvSpPr>
        <p:spPr>
          <a:xfrm>
            <a:off x="3141438" y="3933923"/>
            <a:ext cx="739140" cy="636270"/>
          </a:xfrm>
          <a:prstGeom prst="righ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zh-CN" altLang="en-US"/>
          </a:p>
        </p:txBody>
      </p:sp>
      <p:sp>
        <p:nvSpPr>
          <p:cNvPr id="6" name="文本框 5"/>
          <p:cNvSpPr txBox="1"/>
          <p:nvPr/>
        </p:nvSpPr>
        <p:spPr>
          <a:xfrm>
            <a:off x="1433000" y="4745816"/>
            <a:ext cx="7117080" cy="812530"/>
          </a:xfrm>
          <a:prstGeom prst="rect">
            <a:avLst/>
          </a:prstGeom>
          <a:noFill/>
          <a:ln w="9525">
            <a:noFill/>
          </a:ln>
        </p:spPr>
        <p:txBody>
          <a:bodyPr wrap="square" anchor="t">
            <a:spAutoFit/>
          </a:bodyPr>
          <a:lstStyle/>
          <a:p>
            <a:pPr marL="1905" lvl="0" indent="-1905">
              <a:lnSpc>
                <a:spcPct val="130000"/>
              </a:lnSpc>
            </a:pPr>
            <a:r>
              <a:rPr lang="zh-CN" altLang="en-US" sz="1800" b="1" dirty="0" smtClean="0">
                <a:solidFill>
                  <a:srgbClr val="FF0000"/>
                </a:solidFill>
                <a:latin typeface="宋体" panose="02010600030101010101" pitchFamily="2" charset="-122"/>
                <a:sym typeface="+mn-ea"/>
              </a:rPr>
              <a:t>◆ </a:t>
            </a:r>
            <a:r>
              <a:rPr lang="zh-CN" altLang="en-US" sz="1800" b="1" dirty="0" smtClean="0">
                <a:solidFill>
                  <a:srgbClr val="FFFF00"/>
                </a:solidFill>
                <a:latin typeface="宋体" panose="02010600030101010101" pitchFamily="2" charset="-122"/>
                <a:sym typeface="+mn-ea"/>
              </a:rPr>
              <a:t>同样基于行为表现的观察，把握学业水平与划分测试等级的</a:t>
            </a:r>
            <a:r>
              <a:rPr lang="zh-CN" altLang="en-US" sz="1800" b="1" dirty="0">
                <a:solidFill>
                  <a:srgbClr val="FFFF00"/>
                </a:solidFill>
                <a:latin typeface="宋体" panose="02010600030101010101" pitchFamily="2" charset="-122"/>
                <a:sym typeface="+mn-ea"/>
              </a:rPr>
              <a:t>关注</a:t>
            </a:r>
            <a:r>
              <a:rPr lang="zh-CN" altLang="en-US" sz="1800" b="1" dirty="0" smtClean="0">
                <a:solidFill>
                  <a:srgbClr val="FFFF00"/>
                </a:solidFill>
                <a:latin typeface="宋体" panose="02010600030101010101" pitchFamily="2" charset="-122"/>
                <a:sym typeface="+mn-ea"/>
              </a:rPr>
              <a:t>点并不相同。</a:t>
            </a:r>
            <a:endParaRPr lang="zh-CN" altLang="en-US" sz="1800" b="1" strike="noStrike" noProof="1">
              <a:solidFill>
                <a:srgbClr val="FFFF00"/>
              </a:solidFill>
              <a:latin typeface="+mn-ea"/>
              <a:ea typeface="+mn-ea"/>
              <a:cs typeface="+mn-ea"/>
            </a:endParaRPr>
          </a:p>
        </p:txBody>
      </p:sp>
      <p:sp>
        <p:nvSpPr>
          <p:cNvPr id="2" name="文本框 1"/>
          <p:cNvSpPr txBox="1"/>
          <p:nvPr/>
        </p:nvSpPr>
        <p:spPr>
          <a:xfrm>
            <a:off x="2617470" y="688975"/>
            <a:ext cx="4713150" cy="1077218"/>
          </a:xfrm>
          <a:prstGeom prst="rect">
            <a:avLst/>
          </a:prstGeom>
          <a:noFill/>
        </p:spPr>
        <p:txBody>
          <a:bodyPr wrap="none" rtlCol="0" anchor="t">
            <a:spAutoFit/>
            <a:scene3d>
              <a:camera prst="orthographicFront"/>
              <a:lightRig rig="threePt" dir="t"/>
            </a:scene3d>
          </a:bodyPr>
          <a:lstStyle/>
          <a:p>
            <a:pPr algn="l"/>
            <a:r>
              <a:rPr lang="en-US" altLang="zh-CN" sz="3200" b="1" dirty="0" smtClean="0">
                <a:solidFill>
                  <a:srgbClr val="FFFF00"/>
                </a:solidFill>
                <a:sym typeface="+mn-ea"/>
              </a:rPr>
              <a:t>“</a:t>
            </a:r>
            <a:r>
              <a:rPr lang="zh-CN" altLang="en-US" sz="3200" b="1" dirty="0" smtClean="0">
                <a:solidFill>
                  <a:srgbClr val="FFFF00"/>
                </a:solidFill>
                <a:sym typeface="+mn-ea"/>
              </a:rPr>
              <a:t>质量水平</a:t>
            </a:r>
            <a:r>
              <a:rPr lang="en-US" altLang="zh-CN" sz="3200" b="1" dirty="0" smtClean="0">
                <a:solidFill>
                  <a:srgbClr val="FFFF00"/>
                </a:solidFill>
                <a:sym typeface="+mn-ea"/>
              </a:rPr>
              <a:t>”</a:t>
            </a:r>
            <a:r>
              <a:rPr lang="zh-CN" altLang="en-US" sz="3200" b="1" dirty="0">
                <a:solidFill>
                  <a:srgbClr val="FFFF00"/>
                </a:solidFill>
                <a:sym typeface="+mn-ea"/>
              </a:rPr>
              <a:t>与</a:t>
            </a:r>
            <a:r>
              <a:rPr lang="en-US" altLang="zh-CN" sz="3200" b="1" dirty="0">
                <a:solidFill>
                  <a:srgbClr val="FFFF00"/>
                </a:solidFill>
                <a:sym typeface="+mn-ea"/>
              </a:rPr>
              <a:t>“</a:t>
            </a:r>
            <a:r>
              <a:rPr lang="zh-CN" altLang="en-US" sz="3200" b="1" dirty="0">
                <a:solidFill>
                  <a:srgbClr val="FFFF00"/>
                </a:solidFill>
                <a:sym typeface="+mn-ea"/>
              </a:rPr>
              <a:t>测评等级</a:t>
            </a:r>
            <a:r>
              <a:rPr lang="en-US" altLang="zh-CN" sz="3200" b="1" dirty="0">
                <a:solidFill>
                  <a:srgbClr val="FFFF00"/>
                </a:solidFill>
                <a:sym typeface="+mn-ea"/>
              </a:rPr>
              <a:t>”</a:t>
            </a:r>
            <a:endParaRPr lang="en-US" altLang="zh-CN" sz="3200" b="1" dirty="0">
              <a:solidFill>
                <a:srgbClr val="FFFF00"/>
              </a:solidFill>
            </a:endParaRPr>
          </a:p>
          <a:p>
            <a:pPr algn="l"/>
            <a:endParaRPr lang="zh-CN" altLang="en-US" sz="3200" b="1" dirty="0">
              <a:solidFill>
                <a:srgbClr val="FF4141"/>
              </a:solidFill>
              <a:effectLst>
                <a:outerShdw blurRad="38100" dist="25400" dir="5400000" algn="ctr" rotWithShape="0">
                  <a:srgbClr val="6E747A">
                    <a:alpha val="43000"/>
                  </a:srgbClr>
                </a:outerShdw>
              </a:effectLst>
              <a:latin typeface="宋体" panose="02010600030101010101" pitchFamily="2" charset="-122"/>
              <a:sym typeface="+mn-ea"/>
            </a:endParaRPr>
          </a:p>
        </p:txBody>
      </p:sp>
      <p:sp>
        <p:nvSpPr>
          <p:cNvPr id="123907" name="AutoShape 4"/>
          <p:cNvSpPr/>
          <p:nvPr/>
        </p:nvSpPr>
        <p:spPr>
          <a:xfrm>
            <a:off x="483870" y="404813"/>
            <a:ext cx="1187450" cy="12446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rgbClr val="FF0000"/>
                </a:solidFill>
                <a:latin typeface="Tahoma" panose="020B0604030504040204" pitchFamily="34" charset="0"/>
                <a:ea typeface="隶书" panose="02010509060101010101" pitchFamily="49" charset="-122"/>
              </a:rPr>
              <a:t>对比</a:t>
            </a:r>
          </a:p>
        </p:txBody>
      </p:sp>
      <p:sp>
        <p:nvSpPr>
          <p:cNvPr id="7" name="文本框 6"/>
          <p:cNvSpPr txBox="1"/>
          <p:nvPr/>
        </p:nvSpPr>
        <p:spPr>
          <a:xfrm>
            <a:off x="6442393" y="2962016"/>
            <a:ext cx="2089150" cy="645160"/>
          </a:xfrm>
          <a:prstGeom prst="rect">
            <a:avLst/>
          </a:prstGeom>
          <a:noFill/>
          <a:ln>
            <a:solidFill>
              <a:srgbClr val="FFFF00"/>
            </a:solidFill>
          </a:ln>
        </p:spPr>
        <p:txBody>
          <a:bodyPr wrap="square" rtlCol="0">
            <a:spAutoFit/>
          </a:bodyPr>
          <a:lstStyle/>
          <a:p>
            <a:r>
              <a:rPr lang="zh-CN" altLang="en-US"/>
              <a:t>学业水平</a:t>
            </a:r>
          </a:p>
        </p:txBody>
      </p:sp>
      <p:sp>
        <p:nvSpPr>
          <p:cNvPr id="8" name="文本框 7"/>
          <p:cNvSpPr txBox="1"/>
          <p:nvPr/>
        </p:nvSpPr>
        <p:spPr>
          <a:xfrm>
            <a:off x="6481128" y="3955962"/>
            <a:ext cx="2011680" cy="645160"/>
          </a:xfrm>
          <a:prstGeom prst="rect">
            <a:avLst/>
          </a:prstGeom>
          <a:noFill/>
          <a:ln>
            <a:solidFill>
              <a:srgbClr val="FFFF00"/>
            </a:solidFill>
          </a:ln>
        </p:spPr>
        <p:txBody>
          <a:bodyPr wrap="square" rtlCol="0">
            <a:spAutoFit/>
          </a:bodyPr>
          <a:lstStyle/>
          <a:p>
            <a:r>
              <a:rPr lang="zh-CN" altLang="en-US"/>
              <a:t>测试等级</a:t>
            </a:r>
          </a:p>
        </p:txBody>
      </p:sp>
      <p:sp>
        <p:nvSpPr>
          <p:cNvPr id="9" name="右箭头 8"/>
          <p:cNvSpPr/>
          <p:nvPr/>
        </p:nvSpPr>
        <p:spPr>
          <a:xfrm>
            <a:off x="5947525" y="3268028"/>
            <a:ext cx="431800" cy="75565"/>
          </a:xfrm>
          <a:prstGeom prst="rightArrow">
            <a:avLst/>
          </a:prstGeom>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右箭头 9"/>
          <p:cNvSpPr/>
          <p:nvPr/>
        </p:nvSpPr>
        <p:spPr>
          <a:xfrm>
            <a:off x="5998423" y="4260175"/>
            <a:ext cx="431800" cy="75565"/>
          </a:xfrm>
          <a:prstGeom prst="rightArrow">
            <a:avLst/>
          </a:prstGeom>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上箭头 10"/>
          <p:cNvSpPr/>
          <p:nvPr/>
        </p:nvSpPr>
        <p:spPr>
          <a:xfrm>
            <a:off x="7248843" y="3594505"/>
            <a:ext cx="476250" cy="40449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1484853" y="5622355"/>
            <a:ext cx="7018321" cy="584775"/>
          </a:xfrm>
          <a:prstGeom prst="rect">
            <a:avLst/>
          </a:prstGeom>
          <a:noFill/>
          <a:ln w="38100">
            <a:solidFill>
              <a:srgbClr val="FFFF00"/>
            </a:solidFill>
          </a:ln>
        </p:spPr>
        <p:txBody>
          <a:bodyPr wrap="square" rtlCol="0">
            <a:spAutoFit/>
          </a:bodyPr>
          <a:lstStyle/>
          <a:p>
            <a:pPr algn="ctr">
              <a:lnSpc>
                <a:spcPct val="160000"/>
              </a:lnSpc>
            </a:pPr>
            <a:r>
              <a:rPr lang="zh-CN" altLang="en-US" sz="2000" b="1" dirty="0" smtClean="0">
                <a:solidFill>
                  <a:srgbClr val="00FF00"/>
                </a:solidFill>
                <a:latin typeface="楷体" panose="02010609060101010101" pitchFamily="49" charset="-122"/>
                <a:ea typeface="楷体" panose="02010609060101010101" pitchFamily="49" charset="-122"/>
              </a:rPr>
              <a:t>思考题：</a:t>
            </a:r>
            <a:r>
              <a:rPr lang="zh-CN" altLang="en-US" sz="2000" b="1" dirty="0">
                <a:solidFill>
                  <a:srgbClr val="00FF00"/>
                </a:solidFill>
                <a:latin typeface="楷体" panose="02010609060101010101" pitchFamily="49" charset="-122"/>
                <a:ea typeface="楷体" panose="02010609060101010101" pitchFamily="49" charset="-122"/>
                <a:sym typeface="+mn-ea"/>
              </a:rPr>
              <a:t>素养水平</a:t>
            </a:r>
            <a:r>
              <a:rPr lang="zh-CN" altLang="en-US" sz="2000" b="1" dirty="0" smtClean="0">
                <a:solidFill>
                  <a:srgbClr val="00FF00"/>
                </a:solidFill>
                <a:latin typeface="楷体" panose="02010609060101010101" pitchFamily="49" charset="-122"/>
                <a:ea typeface="楷体" panose="02010609060101010101" pitchFamily="49" charset="-122"/>
                <a:sym typeface="+mn-ea"/>
              </a:rPr>
              <a:t>、质量水平</a:t>
            </a:r>
            <a:r>
              <a:rPr lang="zh-CN" altLang="en-US" sz="2000" b="1" dirty="0">
                <a:solidFill>
                  <a:srgbClr val="00FF00"/>
                </a:solidFill>
                <a:latin typeface="楷体" panose="02010609060101010101" pitchFamily="49" charset="-122"/>
                <a:ea typeface="楷体" panose="02010609060101010101" pitchFamily="49" charset="-122"/>
                <a:sym typeface="+mn-ea"/>
              </a:rPr>
              <a:t>、测评等级的异同</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cSld>
  <p:clrMapOvr>
    <a:masterClrMapping/>
  </p:clrMapOvr>
  <p:transition spd="slow">
    <p:random/>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56005" y="1924685"/>
            <a:ext cx="7576185" cy="4247317"/>
          </a:xfrm>
          <a:prstGeom prst="rect">
            <a:avLst/>
          </a:prstGeom>
          <a:noFill/>
        </p:spPr>
        <p:txBody>
          <a:bodyPr wrap="square" rtlCol="0" anchor="t">
            <a:spAutoFit/>
          </a:bodyPr>
          <a:lstStyle/>
          <a:p>
            <a:pPr marL="0" lvl="0" indent="0">
              <a:lnSpc>
                <a:spcPct val="150000"/>
              </a:lnSpc>
              <a:buNone/>
            </a:pPr>
            <a:r>
              <a:rPr lang="en-US" altLang="zh-CN" sz="2000" b="1" dirty="0">
                <a:latin typeface="宋体" panose="02010600030101010101" pitchFamily="2" charset="-122"/>
                <a:sym typeface="+mn-ea"/>
              </a:rPr>
              <a:t>    </a:t>
            </a:r>
            <a:r>
              <a:rPr lang="zh-CN" altLang="en-US" sz="2000" b="1" dirty="0">
                <a:latin typeface="宋体" panose="02010600030101010101" pitchFamily="2" charset="-122"/>
                <a:sym typeface="+mn-ea"/>
              </a:rPr>
              <a:t>应该说，相对于</a:t>
            </a:r>
            <a:r>
              <a:rPr lang="zh-CN" altLang="en-US" sz="2000" b="1" dirty="0">
                <a:latin typeface="宋体" panose="02010600030101010101" pitchFamily="2" charset="-122"/>
                <a:cs typeface="宋体" panose="02010600030101010101" pitchFamily="2" charset="-122"/>
                <a:sym typeface="+mn-ea"/>
              </a:rPr>
              <a:t>质量水平的陈述方式，考评质量水平的测试手段，更依赖相关情境的创设；其评判等级的区分，取决于考生应对情境问题、执行特定任务的行为过程。换言之，同样是执行特定任务的行为表现，如果说前者关注执行相关任务</a:t>
            </a:r>
            <a:r>
              <a:rPr lang="zh-CN" altLang="en-US" sz="2000" b="1" dirty="0" smtClean="0">
                <a:latin typeface="宋体" panose="02010600030101010101" pitchFamily="2" charset="-122"/>
                <a:cs typeface="宋体" panose="02010600030101010101" pitchFamily="2" charset="-122"/>
                <a:sym typeface="+mn-ea"/>
              </a:rPr>
              <a:t>的预期，</a:t>
            </a:r>
            <a:r>
              <a:rPr lang="zh-CN" altLang="en-US" sz="2000" b="1" dirty="0">
                <a:latin typeface="宋体" panose="02010600030101010101" pitchFamily="2" charset="-122"/>
                <a:cs typeface="宋体" panose="02010600030101010101" pitchFamily="2" charset="-122"/>
                <a:sym typeface="+mn-ea"/>
              </a:rPr>
              <a:t>即行为目标；那么后者更关注执行相关任务的过程，即行为过程。</a:t>
            </a:r>
            <a:endParaRPr lang="zh-CN" altLang="en-US" sz="2000" b="1" dirty="0"/>
          </a:p>
          <a:p>
            <a:pPr lvl="0">
              <a:lnSpc>
                <a:spcPct val="150000"/>
              </a:lnSpc>
            </a:pPr>
            <a:r>
              <a:rPr lang="zh-CN" altLang="en-US" sz="2000" b="1" dirty="0">
                <a:latin typeface="宋体" panose="02010600030101010101" pitchFamily="2" charset="-122"/>
                <a:sym typeface="+mn-ea"/>
              </a:rPr>
              <a:t> </a:t>
            </a:r>
            <a:r>
              <a:rPr lang="zh-CN" altLang="en-US" sz="2000" b="1" dirty="0" smtClean="0">
                <a:solidFill>
                  <a:srgbClr val="FF0000"/>
                </a:solidFill>
                <a:latin typeface="宋体" panose="02010600030101010101" pitchFamily="2" charset="-122"/>
                <a:sym typeface="+mn-ea"/>
              </a:rPr>
              <a:t>◆ </a:t>
            </a:r>
            <a:r>
              <a:rPr lang="zh-CN" altLang="en-US" sz="2000" b="1" dirty="0" smtClean="0">
                <a:solidFill>
                  <a:srgbClr val="FFFF00"/>
                </a:solidFill>
                <a:latin typeface="宋体" panose="02010600030101010101" pitchFamily="2" charset="-122"/>
                <a:sym typeface="+mn-ea"/>
              </a:rPr>
              <a:t>衡量</a:t>
            </a:r>
            <a:r>
              <a:rPr lang="zh-CN" altLang="en-US" sz="2000" b="1" dirty="0">
                <a:solidFill>
                  <a:srgbClr val="FFFF00"/>
                </a:solidFill>
                <a:latin typeface="宋体" panose="02010600030101010101" pitchFamily="2" charset="-122"/>
                <a:sym typeface="+mn-ea"/>
              </a:rPr>
              <a:t>学业质量水平的尺度不同于衡量其测试等级的尺度，还需要针对“质量标准”的“学业水平考试命题”，提供专门工具，包括</a:t>
            </a:r>
            <a:r>
              <a:rPr lang="en-US" altLang="zh-CN" sz="2000" b="1" dirty="0">
                <a:solidFill>
                  <a:srgbClr val="FFFF00"/>
                </a:solidFill>
                <a:latin typeface="宋体" panose="02010600030101010101" pitchFamily="2" charset="-122"/>
                <a:sym typeface="+mn-ea"/>
              </a:rPr>
              <a:t>“</a:t>
            </a:r>
            <a:r>
              <a:rPr lang="zh-CN" altLang="en-US" sz="2000" b="1" dirty="0">
                <a:solidFill>
                  <a:srgbClr val="FFFF00"/>
                </a:solidFill>
                <a:latin typeface="宋体" panose="02010600030101010101" pitchFamily="2" charset="-122"/>
                <a:sym typeface="+mn-ea"/>
              </a:rPr>
              <a:t>测评框架</a:t>
            </a:r>
            <a:r>
              <a:rPr lang="en-US" altLang="zh-CN" sz="2000" b="1" dirty="0">
                <a:solidFill>
                  <a:srgbClr val="FFFF00"/>
                </a:solidFill>
                <a:latin typeface="宋体" panose="02010600030101010101" pitchFamily="2" charset="-122"/>
                <a:sym typeface="+mn-ea"/>
              </a:rPr>
              <a:t>”</a:t>
            </a:r>
            <a:r>
              <a:rPr lang="zh-CN" altLang="en-US" sz="2000" b="1" dirty="0">
                <a:solidFill>
                  <a:srgbClr val="FFFF00"/>
                </a:solidFill>
                <a:latin typeface="宋体" panose="02010600030101010101" pitchFamily="2" charset="-122"/>
                <a:sym typeface="+mn-ea"/>
              </a:rPr>
              <a:t>和“评级标准”</a:t>
            </a:r>
            <a:r>
              <a:rPr lang="zh-CN" altLang="en-US" sz="2000" b="1" dirty="0" smtClean="0">
                <a:solidFill>
                  <a:srgbClr val="FFFF00"/>
                </a:solidFill>
                <a:latin typeface="宋体" panose="02010600030101010101" pitchFamily="2" charset="-122"/>
                <a:sym typeface="+mn-ea"/>
              </a:rPr>
              <a:t>。</a:t>
            </a:r>
            <a:endParaRPr lang="en-US" altLang="zh-CN" sz="2000" b="1" dirty="0" smtClean="0">
              <a:solidFill>
                <a:srgbClr val="FFFF00"/>
              </a:solidFill>
              <a:latin typeface="宋体" panose="02010600030101010101" pitchFamily="2" charset="-122"/>
              <a:sym typeface="+mn-ea"/>
            </a:endParaRPr>
          </a:p>
          <a:p>
            <a:pPr lvl="0">
              <a:lnSpc>
                <a:spcPct val="150000"/>
              </a:lnSpc>
            </a:pPr>
            <a:endParaRPr lang="zh-CN" altLang="en-US" sz="2000" dirty="0"/>
          </a:p>
        </p:txBody>
      </p:sp>
      <p:sp>
        <p:nvSpPr>
          <p:cNvPr id="4" name="文本框 3"/>
          <p:cNvSpPr txBox="1"/>
          <p:nvPr/>
        </p:nvSpPr>
        <p:spPr>
          <a:xfrm>
            <a:off x="2530475" y="805815"/>
            <a:ext cx="3857625" cy="583565"/>
          </a:xfrm>
          <a:prstGeom prst="rect">
            <a:avLst/>
          </a:prstGeom>
          <a:noFill/>
        </p:spPr>
        <p:txBody>
          <a:bodyPr wrap="none" rtlCol="0" anchor="t">
            <a:spAutoFit/>
          </a:bodyPr>
          <a:lstStyle/>
          <a:p>
            <a:r>
              <a:rPr lang="zh-CN" altLang="en-US" sz="3200" b="1">
                <a:solidFill>
                  <a:srgbClr val="FFFF00"/>
                </a:solidFill>
                <a:sym typeface="+mn-ea"/>
              </a:rPr>
              <a:t>行为目标与行为过程</a:t>
            </a:r>
            <a:endParaRPr lang="zh-CN" altLang="en-US" sz="3200"/>
          </a:p>
        </p:txBody>
      </p:sp>
      <p:sp>
        <p:nvSpPr>
          <p:cNvPr id="123907" name="AutoShape 4"/>
          <p:cNvSpPr/>
          <p:nvPr/>
        </p:nvSpPr>
        <p:spPr>
          <a:xfrm>
            <a:off x="290830" y="411163"/>
            <a:ext cx="1187450" cy="12446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解析</a:t>
            </a:r>
          </a:p>
        </p:txBody>
      </p:sp>
      <p:sp>
        <p:nvSpPr>
          <p:cNvPr id="5" name="文本框 4"/>
          <p:cNvSpPr txBox="1"/>
          <p:nvPr/>
        </p:nvSpPr>
        <p:spPr>
          <a:xfrm>
            <a:off x="1187765" y="5733160"/>
            <a:ext cx="7018321" cy="584775"/>
          </a:xfrm>
          <a:prstGeom prst="rect">
            <a:avLst/>
          </a:prstGeom>
          <a:noFill/>
          <a:ln w="38100">
            <a:solidFill>
              <a:srgbClr val="FFFF00"/>
            </a:solidFill>
          </a:ln>
        </p:spPr>
        <p:txBody>
          <a:bodyPr wrap="square" rtlCol="0">
            <a:spAutoFit/>
          </a:bodyPr>
          <a:lstStyle/>
          <a:p>
            <a:pPr algn="ctr">
              <a:lnSpc>
                <a:spcPct val="160000"/>
              </a:lnSpc>
            </a:pPr>
            <a:r>
              <a:rPr lang="zh-CN" altLang="en-US" sz="2000" b="1" dirty="0" smtClean="0">
                <a:solidFill>
                  <a:srgbClr val="00FF00"/>
                </a:solidFill>
                <a:latin typeface="楷体" panose="02010609060101010101" pitchFamily="49" charset="-122"/>
                <a:ea typeface="楷体" panose="02010609060101010101" pitchFamily="49" charset="-122"/>
              </a:rPr>
              <a:t>思考题：</a:t>
            </a:r>
            <a:r>
              <a:rPr lang="zh-CN" altLang="en-US" sz="2000" b="1" dirty="0">
                <a:solidFill>
                  <a:srgbClr val="00FF00"/>
                </a:solidFill>
                <a:latin typeface="楷体" panose="02010609060101010101" pitchFamily="49" charset="-122"/>
                <a:ea typeface="楷体" panose="02010609060101010101" pitchFamily="49" charset="-122"/>
                <a:sym typeface="+mn-ea"/>
              </a:rPr>
              <a:t>表现行为目标的任务与表现行为过程的</a:t>
            </a:r>
            <a:r>
              <a:rPr lang="zh-CN" altLang="en-US" sz="2000" b="1" dirty="0" smtClean="0">
                <a:solidFill>
                  <a:srgbClr val="00FF00"/>
                </a:solidFill>
                <a:latin typeface="楷体" panose="02010609060101010101" pitchFamily="49" charset="-122"/>
                <a:ea typeface="楷体" panose="02010609060101010101" pitchFamily="49" charset="-122"/>
                <a:sym typeface="+mn-ea"/>
              </a:rPr>
              <a:t>任务的异同</a:t>
            </a:r>
            <a:r>
              <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rPr>
              <a:t>？</a:t>
            </a:r>
          </a:p>
        </p:txBody>
      </p:sp>
    </p:spTree>
  </p:cSld>
  <p:clrMapOvr>
    <a:masterClrMapping/>
  </p:clrMapOvr>
  <p:transition spd="slow">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p:cNvSpPr>
            <a:spLocks noGrp="1"/>
          </p:cNvSpPr>
          <p:nvPr>
            <p:ph type="title"/>
          </p:nvPr>
        </p:nvSpPr>
        <p:spPr>
          <a:xfrm>
            <a:off x="683730" y="425155"/>
            <a:ext cx="8153400" cy="1393825"/>
          </a:xfrm>
        </p:spPr>
        <p:txBody>
          <a:bodyPr wrap="square" lIns="91440" tIns="45720" rIns="91440" bIns="45720" anchor="ctr"/>
          <a:lstStyle/>
          <a:p>
            <a:pPr algn="ctr"/>
            <a:r>
              <a:rPr lang="zh-CN" altLang="en-US" sz="3600" dirty="0" smtClean="0">
                <a:solidFill>
                  <a:srgbClr val="FFFF00"/>
                </a:solidFill>
                <a:latin typeface="黑体" panose="02010609060101010101" pitchFamily="49" charset="-122"/>
                <a:ea typeface="黑体" panose="02010609060101010101" pitchFamily="49" charset="-122"/>
              </a:rPr>
              <a:t>必修模块</a:t>
            </a:r>
            <a:r>
              <a:rPr lang="en-US" altLang="zh-CN" sz="3600" dirty="0" smtClean="0">
                <a:solidFill>
                  <a:srgbClr val="FFFF00"/>
                </a:solidFill>
                <a:latin typeface="黑体" panose="02010609060101010101" pitchFamily="49" charset="-122"/>
                <a:ea typeface="黑体" panose="02010609060101010101" pitchFamily="49" charset="-122"/>
              </a:rPr>
              <a:t>1</a:t>
            </a:r>
            <a:endParaRPr lang="zh-CN" altLang="en-US" sz="3600" dirty="0">
              <a:solidFill>
                <a:srgbClr val="FFFF00"/>
              </a:solidFill>
              <a:latin typeface="黑体" panose="02010609060101010101" pitchFamily="49" charset="-122"/>
              <a:ea typeface="黑体" panose="02010609060101010101" pitchFamily="49" charset="-122"/>
            </a:endParaRPr>
          </a:p>
        </p:txBody>
      </p:sp>
      <p:sp>
        <p:nvSpPr>
          <p:cNvPr id="6146" name="Rectangle 3"/>
          <p:cNvSpPr>
            <a:spLocks noGrp="1"/>
          </p:cNvSpPr>
          <p:nvPr>
            <p:ph idx="1"/>
          </p:nvPr>
        </p:nvSpPr>
        <p:spPr>
          <a:xfrm>
            <a:off x="827740" y="1741193"/>
            <a:ext cx="7704535" cy="5072042"/>
          </a:xfrm>
        </p:spPr>
        <p:txBody>
          <a:bodyPr wrap="square" lIns="91440" tIns="45720" rIns="91440" bIns="45720" anchor="t"/>
          <a:lstStyle/>
          <a:p>
            <a:pPr algn="just">
              <a:lnSpc>
                <a:spcPct val="150000"/>
              </a:lnSpc>
              <a:buNone/>
            </a:pPr>
            <a:r>
              <a:rPr lang="en-US" altLang="zh-CN" sz="1800" b="1" dirty="0" smtClean="0">
                <a:solidFill>
                  <a:srgbClr val="FFFF00"/>
                </a:solidFill>
              </a:rPr>
              <a:t>          </a:t>
            </a:r>
            <a:r>
              <a:rPr lang="zh-CN" altLang="en-US" sz="1600" b="1" dirty="0" smtClean="0">
                <a:solidFill>
                  <a:srgbClr val="FFFF00"/>
                </a:solidFill>
              </a:rPr>
              <a:t>视点</a:t>
            </a:r>
            <a:r>
              <a:rPr lang="en-US" altLang="zh-CN" sz="1600" b="1" dirty="0" smtClean="0">
                <a:solidFill>
                  <a:srgbClr val="FFFF00"/>
                </a:solidFill>
              </a:rPr>
              <a:t>1</a:t>
            </a:r>
            <a:r>
              <a:rPr lang="zh-CN" altLang="en-US" sz="1600" b="1" dirty="0" smtClean="0">
                <a:solidFill>
                  <a:srgbClr val="FFFF00"/>
                </a:solidFill>
              </a:rPr>
              <a:t>：模块设置。</a:t>
            </a:r>
            <a:r>
              <a:rPr lang="zh-CN" altLang="zh-CN" sz="1600" dirty="0" smtClean="0"/>
              <a:t>相对</a:t>
            </a:r>
            <a:r>
              <a:rPr lang="zh-CN" altLang="zh-CN" sz="1600" dirty="0"/>
              <a:t>集中、系统地进行科学社会主义基本原理和中国特色社会主义理论教育</a:t>
            </a:r>
            <a:r>
              <a:rPr lang="zh-CN" altLang="zh-CN" sz="1600" dirty="0" smtClean="0"/>
              <a:t>。这是</a:t>
            </a:r>
            <a:r>
              <a:rPr lang="zh-CN" altLang="zh-CN" sz="1600" dirty="0"/>
              <a:t>高中思想</a:t>
            </a:r>
            <a:r>
              <a:rPr lang="zh-CN" altLang="zh-CN" sz="1600" dirty="0" smtClean="0"/>
              <a:t>政治课的核心</a:t>
            </a:r>
            <a:r>
              <a:rPr lang="zh-CN" altLang="zh-CN" sz="1600" dirty="0"/>
              <a:t>价值之所在，也是本课程</a:t>
            </a:r>
            <a:r>
              <a:rPr lang="zh-CN" altLang="zh-CN" sz="1600" dirty="0" smtClean="0"/>
              <a:t>模块</a:t>
            </a:r>
            <a:r>
              <a:rPr lang="zh-CN" altLang="en-US" sz="1600" dirty="0" smtClean="0"/>
              <a:t>设置</a:t>
            </a:r>
            <a:r>
              <a:rPr lang="zh-CN" altLang="zh-CN" sz="1600" dirty="0" smtClean="0"/>
              <a:t>的</a:t>
            </a:r>
            <a:r>
              <a:rPr lang="zh-CN" altLang="en-US" sz="1600" dirty="0" smtClean="0"/>
              <a:t>独特</a:t>
            </a:r>
            <a:r>
              <a:rPr lang="zh-CN" altLang="zh-CN" sz="1600" dirty="0" smtClean="0"/>
              <a:t>使命</a:t>
            </a:r>
            <a:r>
              <a:rPr lang="zh-CN" altLang="zh-CN" sz="1600" dirty="0"/>
              <a:t>之所在</a:t>
            </a:r>
            <a:r>
              <a:rPr lang="zh-CN" altLang="zh-CN" sz="1600" dirty="0" smtClean="0"/>
              <a:t>。</a:t>
            </a:r>
            <a:endParaRPr lang="en-US" altLang="zh-CN" sz="1600" dirty="0" smtClean="0"/>
          </a:p>
          <a:p>
            <a:pPr algn="just">
              <a:lnSpc>
                <a:spcPct val="150000"/>
              </a:lnSpc>
              <a:buNone/>
            </a:pPr>
            <a:r>
              <a:rPr lang="zh-CN" altLang="en-US" sz="1600" b="1" dirty="0" smtClean="0">
                <a:solidFill>
                  <a:srgbClr val="FFFF00"/>
                </a:solidFill>
              </a:rPr>
              <a:t>            视点</a:t>
            </a:r>
            <a:r>
              <a:rPr lang="en-US" altLang="zh-CN" sz="1600" b="1" dirty="0">
                <a:solidFill>
                  <a:srgbClr val="FFFF00"/>
                </a:solidFill>
              </a:rPr>
              <a:t>2</a:t>
            </a:r>
            <a:r>
              <a:rPr lang="zh-CN" altLang="en-US" sz="1600" b="1" dirty="0" smtClean="0">
                <a:solidFill>
                  <a:srgbClr val="FFFF00"/>
                </a:solidFill>
              </a:rPr>
              <a:t>：模块定位。</a:t>
            </a:r>
            <a:r>
              <a:rPr lang="zh-CN" altLang="zh-CN" sz="1600" dirty="0" smtClean="0"/>
              <a:t>采取</a:t>
            </a:r>
            <a:r>
              <a:rPr lang="zh-CN" altLang="zh-CN" sz="1600" dirty="0"/>
              <a:t>历时性叙述、全领域覆盖的方式，基于科学社会主义基本原理，</a:t>
            </a:r>
            <a:r>
              <a:rPr lang="en-US" altLang="zh-CN" sz="1600" b="1" dirty="0"/>
              <a:t>“</a:t>
            </a:r>
            <a:r>
              <a:rPr lang="zh-CN" altLang="zh-CN" sz="1600" b="1" dirty="0"/>
              <a:t>讲述为何开创和发展中国特色社会主义</a:t>
            </a:r>
            <a:r>
              <a:rPr lang="en-US" altLang="zh-CN" sz="1600" b="1" dirty="0"/>
              <a:t>”</a:t>
            </a:r>
            <a:r>
              <a:rPr lang="zh-CN" altLang="zh-CN" sz="1600" b="1" dirty="0" smtClean="0"/>
              <a:t>；</a:t>
            </a:r>
            <a:r>
              <a:rPr lang="zh-CN" altLang="en-US" sz="1600" dirty="0" smtClean="0"/>
              <a:t>为</a:t>
            </a:r>
            <a:r>
              <a:rPr lang="zh-CN" altLang="zh-CN" sz="1600" dirty="0" smtClean="0"/>
              <a:t>模块</a:t>
            </a:r>
            <a:r>
              <a:rPr lang="en-US" altLang="zh-CN" sz="1600" dirty="0"/>
              <a:t>2</a:t>
            </a:r>
            <a:r>
              <a:rPr lang="zh-CN" altLang="zh-CN" sz="1600" dirty="0" smtClean="0"/>
              <a:t>、</a:t>
            </a:r>
            <a:r>
              <a:rPr lang="en-US" altLang="zh-CN" sz="1600" dirty="0" smtClean="0"/>
              <a:t>3</a:t>
            </a:r>
            <a:r>
              <a:rPr lang="zh-CN" altLang="zh-CN" sz="1600" dirty="0" smtClean="0"/>
              <a:t>、</a:t>
            </a:r>
            <a:r>
              <a:rPr lang="en-US" altLang="zh-CN" sz="1600" dirty="0" smtClean="0"/>
              <a:t>4</a:t>
            </a:r>
            <a:r>
              <a:rPr lang="zh-CN" altLang="zh-CN" sz="1600" dirty="0"/>
              <a:t>采取共时性叙述、分领域展开的方式，基于习近平新时代中国特色社会主义思想，</a:t>
            </a:r>
            <a:r>
              <a:rPr lang="en-US" altLang="zh-CN" sz="1600" b="1" dirty="0"/>
              <a:t>“</a:t>
            </a:r>
            <a:r>
              <a:rPr lang="zh-CN" altLang="zh-CN" sz="1600" b="1" dirty="0"/>
              <a:t>讲述如何坚持和发展中国特色社会主义</a:t>
            </a:r>
            <a:r>
              <a:rPr lang="en-US" altLang="zh-CN" sz="1600" b="1" dirty="0" smtClean="0"/>
              <a:t>”</a:t>
            </a:r>
            <a:r>
              <a:rPr lang="zh-CN" altLang="en-US" sz="1600" dirty="0" smtClean="0"/>
              <a:t>奠定基础</a:t>
            </a:r>
            <a:r>
              <a:rPr lang="zh-CN" altLang="zh-CN" sz="1600" dirty="0" smtClean="0"/>
              <a:t>。</a:t>
            </a:r>
            <a:r>
              <a:rPr lang="zh-CN" altLang="en-US" sz="1600" dirty="0"/>
              <a:t>这</a:t>
            </a:r>
            <a:r>
              <a:rPr lang="zh-CN" altLang="en-US" sz="1600" dirty="0" smtClean="0"/>
              <a:t>是总览必修课程整体架构把握</a:t>
            </a:r>
            <a:r>
              <a:rPr lang="zh-CN" altLang="en-US" sz="1600" dirty="0"/>
              <a:t>本模块</a:t>
            </a:r>
            <a:r>
              <a:rPr lang="zh-CN" altLang="en-US" sz="1600" dirty="0" smtClean="0"/>
              <a:t>的站位。</a:t>
            </a:r>
            <a:endParaRPr lang="en-US" altLang="zh-CN" sz="1600" dirty="0" smtClean="0"/>
          </a:p>
          <a:p>
            <a:pPr algn="just">
              <a:lnSpc>
                <a:spcPct val="150000"/>
              </a:lnSpc>
              <a:buNone/>
            </a:pPr>
            <a:r>
              <a:rPr lang="zh-CN" altLang="en-US" sz="1600" b="1" dirty="0" smtClean="0">
                <a:solidFill>
                  <a:srgbClr val="FFFF00"/>
                </a:solidFill>
              </a:rPr>
              <a:t>             视点</a:t>
            </a:r>
            <a:r>
              <a:rPr lang="en-US" altLang="zh-CN" sz="1600" b="1" dirty="0">
                <a:solidFill>
                  <a:srgbClr val="FFFF00"/>
                </a:solidFill>
              </a:rPr>
              <a:t>3</a:t>
            </a:r>
            <a:r>
              <a:rPr lang="zh-CN" altLang="en-US" sz="1600" b="1" dirty="0" smtClean="0">
                <a:solidFill>
                  <a:srgbClr val="FFFF00"/>
                </a:solidFill>
              </a:rPr>
              <a:t>：模块整合。</a:t>
            </a:r>
            <a:r>
              <a:rPr lang="zh-CN" altLang="en-US" sz="1600" dirty="0"/>
              <a:t>采用社会发展史的课程模式</a:t>
            </a:r>
            <a:r>
              <a:rPr lang="zh-CN" altLang="zh-CN" sz="1600" dirty="0"/>
              <a:t>，</a:t>
            </a:r>
            <a:r>
              <a:rPr lang="zh-CN" altLang="en-US" sz="1600" dirty="0"/>
              <a:t>体现</a:t>
            </a:r>
            <a:r>
              <a:rPr lang="zh-CN" altLang="zh-CN" sz="1600" dirty="0"/>
              <a:t>理论逻辑与历史逻辑的辩证统一：站在中国特色社会主义进入新时代的历史方位，找到社会发展史教学的落脚点；通过社会发展史的教学，筑牢唯物史观的理论基石，理解中国特色社会主义进入新时代在世界社会主义发展史上、人类社会发展史上</a:t>
            </a:r>
            <a:r>
              <a:rPr lang="zh-CN" altLang="en-US" sz="1600" dirty="0"/>
              <a:t>的</a:t>
            </a:r>
            <a:r>
              <a:rPr lang="zh-CN" altLang="zh-CN" sz="1600" dirty="0"/>
              <a:t>重大意义。</a:t>
            </a:r>
            <a:r>
              <a:rPr lang="zh-CN" altLang="en-US" sz="1600" dirty="0"/>
              <a:t>这是整合本</a:t>
            </a:r>
            <a:r>
              <a:rPr lang="zh-CN" altLang="en-US" sz="1600" dirty="0" smtClean="0"/>
              <a:t>模块两大部分内容</a:t>
            </a:r>
            <a:r>
              <a:rPr lang="zh-CN" altLang="en-US" sz="1600" dirty="0"/>
              <a:t>的方法论。</a:t>
            </a:r>
            <a:endParaRPr lang="en-US" altLang="zh-CN" sz="1600" dirty="0"/>
          </a:p>
          <a:p>
            <a:pPr algn="just">
              <a:lnSpc>
                <a:spcPct val="150000"/>
              </a:lnSpc>
              <a:buNone/>
            </a:pPr>
            <a:endParaRPr lang="zh-CN" altLang="zh-CN" sz="1800" dirty="0"/>
          </a:p>
          <a:p>
            <a:pPr algn="just">
              <a:lnSpc>
                <a:spcPct val="150000"/>
              </a:lnSpc>
              <a:buNone/>
            </a:pPr>
            <a:endParaRPr lang="zh-CN" altLang="en-US" sz="2000" b="1" dirty="0">
              <a:solidFill>
                <a:schemeClr val="tx1"/>
              </a:solidFill>
              <a:sym typeface="+mn-ea"/>
            </a:endParaRPr>
          </a:p>
        </p:txBody>
      </p:sp>
      <p:sp>
        <p:nvSpPr>
          <p:cNvPr id="4" name="AutoShape 3"/>
          <p:cNvSpPr/>
          <p:nvPr/>
        </p:nvSpPr>
        <p:spPr>
          <a:xfrm>
            <a:off x="395710" y="332785"/>
            <a:ext cx="1143000" cy="1316038"/>
          </a:xfrm>
          <a:prstGeom prst="verticalScroll">
            <a:avLst>
              <a:gd name="adj" fmla="val 12500"/>
            </a:avLst>
          </a:prstGeom>
          <a:solidFill>
            <a:schemeClr val="accent1"/>
          </a:solidFill>
          <a:ln w="9525" cap="flat" cmpd="sng">
            <a:solidFill>
              <a:schemeClr val="tx1"/>
            </a:solidFill>
            <a:prstDash val="solid"/>
            <a:headEnd type="none" w="med" len="med"/>
            <a:tailEnd type="none" w="med" len="med"/>
          </a:ln>
        </p:spPr>
        <p:txBody>
          <a:bodyPr vert="eaVert" wrap="none" anchor="ctr"/>
          <a:lstStyle/>
          <a:p>
            <a:pPr lvl="0" algn="ctr"/>
            <a:r>
              <a:rPr lang="zh-CN" altLang="en-US" sz="3200" dirty="0" smtClean="0">
                <a:solidFill>
                  <a:srgbClr val="FF0000"/>
                </a:solidFill>
                <a:latin typeface="Tahoma" panose="020B0604030504040204" pitchFamily="34" charset="0"/>
                <a:ea typeface="隶书" panose="02010509060101010101" pitchFamily="49" charset="-122"/>
              </a:rPr>
              <a:t>透视</a:t>
            </a:r>
            <a:endParaRPr lang="zh-CN" altLang="zh-CN" sz="3200" dirty="0">
              <a:solidFill>
                <a:srgbClr val="FF0000"/>
              </a:solidFill>
              <a:latin typeface="Tahoma" panose="020B0604030504040204" pitchFamily="34" charset="0"/>
              <a:ea typeface="隶书" panose="02010509060101010101" pitchFamily="49" charset="-122"/>
            </a:endParaRPr>
          </a:p>
        </p:txBody>
      </p:sp>
    </p:spTree>
    <p:extLst>
      <p:ext uri="{BB962C8B-B14F-4D97-AF65-F5344CB8AC3E}">
        <p14:creationId xmlns:p14="http://schemas.microsoft.com/office/powerpoint/2010/main" val="3179892401"/>
      </p:ext>
    </p:extLst>
  </p:cSld>
  <p:clrMapOvr>
    <a:masterClrMapping/>
  </p:clrMapOvr>
  <p:transition spd="slow">
    <p:split orient="vert"/>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标题 119809"/>
          <p:cNvSpPr>
            <a:spLocks noGrp="1"/>
          </p:cNvSpPr>
          <p:nvPr>
            <p:ph type="title"/>
          </p:nvPr>
        </p:nvSpPr>
        <p:spPr>
          <a:xfrm>
            <a:off x="2627313" y="366713"/>
            <a:ext cx="5616575" cy="1225550"/>
          </a:xfrm>
        </p:spPr>
        <p:txBody>
          <a:bodyPr wrap="square" lIns="91440" tIns="45720" rIns="91440" bIns="45720" anchor="ctr"/>
          <a:lstStyle/>
          <a:p>
            <a:pPr lvl="0"/>
            <a:r>
              <a:rPr lang="zh-CN" altLang="en-US" sz="3200" dirty="0"/>
              <a:t> </a:t>
            </a:r>
            <a:r>
              <a:rPr lang="zh-CN" altLang="en-US" sz="3200" dirty="0">
                <a:solidFill>
                  <a:srgbClr val="FFFF00"/>
                </a:solidFill>
              </a:rPr>
              <a:t>学业水平</a:t>
            </a:r>
            <a:r>
              <a:rPr lang="zh-CN" altLang="en-US" sz="3200" dirty="0">
                <a:solidFill>
                  <a:srgbClr val="FFFF00"/>
                </a:solidFill>
                <a:sym typeface="+mn-ea"/>
              </a:rPr>
              <a:t>考试</a:t>
            </a:r>
            <a:r>
              <a:rPr lang="zh-CN" altLang="en-US" sz="3200" dirty="0">
                <a:solidFill>
                  <a:srgbClr val="FFFF00"/>
                </a:solidFill>
              </a:rPr>
              <a:t>及其命题</a:t>
            </a:r>
            <a:endParaRPr lang="zh-CN" altLang="en-US" dirty="0">
              <a:solidFill>
                <a:srgbClr val="FFFF00"/>
              </a:solidFill>
            </a:endParaRPr>
          </a:p>
        </p:txBody>
      </p:sp>
      <p:sp>
        <p:nvSpPr>
          <p:cNvPr id="47106" name="文本占位符 119810"/>
          <p:cNvSpPr>
            <a:spLocks noGrp="1"/>
          </p:cNvSpPr>
          <p:nvPr>
            <p:ph type="body" sz="half"/>
          </p:nvPr>
        </p:nvSpPr>
        <p:spPr>
          <a:xfrm>
            <a:off x="752793" y="1746885"/>
            <a:ext cx="4573587" cy="4537075"/>
          </a:xfrm>
        </p:spPr>
        <p:txBody>
          <a:bodyPr wrap="square" lIns="91440" tIns="45720" rIns="91440" bIns="45720" anchor="t"/>
          <a:lstStyle>
            <a:lvl1pPr lvl="0">
              <a:defRPr sz="2800"/>
            </a:lvl1pPr>
            <a:lvl2pPr lvl="1">
              <a:defRPr sz="2400"/>
            </a:lvl2pPr>
            <a:lvl3pPr lvl="2">
              <a:defRPr sz="2000"/>
            </a:lvl3pPr>
            <a:lvl4pPr lvl="3">
              <a:defRPr sz="1800"/>
            </a:lvl4pPr>
            <a:lvl5pPr lvl="4">
              <a:defRPr sz="1800"/>
            </a:lvl5pPr>
          </a:lstStyle>
          <a:p>
            <a:pPr lvl="0" indent="-342900">
              <a:lnSpc>
                <a:spcPct val="180000"/>
              </a:lnSpc>
              <a:buNone/>
            </a:pPr>
            <a:r>
              <a:rPr lang="zh-CN" altLang="en-US" sz="2400" b="1" dirty="0"/>
              <a:t>          </a:t>
            </a:r>
            <a:r>
              <a:rPr lang="zh-CN" altLang="en-US" sz="2000" b="1" dirty="0"/>
              <a:t>要有效设置相关的情境，并针对该情境引申出有意义的、指向素养的问题，要求被测者运用学科知识和技能、学科思想和方法完成某（几）项任务，从而引发评价者预期的行为表现，由此证实核心素养水平。</a:t>
            </a:r>
            <a:r>
              <a:rPr lang="zh-CN" altLang="en-US" sz="2000" dirty="0"/>
              <a:t> </a:t>
            </a:r>
          </a:p>
        </p:txBody>
      </p:sp>
      <p:grpSp>
        <p:nvGrpSpPr>
          <p:cNvPr id="47107" name="组合 119811"/>
          <p:cNvGrpSpPr>
            <a:grpSpLocks noRot="1" noChangeAspect="1"/>
          </p:cNvGrpSpPr>
          <p:nvPr/>
        </p:nvGrpSpPr>
        <p:grpSpPr>
          <a:xfrm>
            <a:off x="5326380" y="2149475"/>
            <a:ext cx="3702050" cy="2581275"/>
            <a:chOff x="0" y="0"/>
            <a:chExt cx="2880" cy="720"/>
          </a:xfrm>
        </p:grpSpPr>
        <p:sp>
          <p:nvSpPr>
            <p:cNvPr id="47108" name="矩形 119812"/>
            <p:cNvSpPr>
              <a:spLocks noRot="1" noChangeAspect="1"/>
            </p:cNvSpPr>
            <p:nvPr/>
          </p:nvSpPr>
          <p:spPr>
            <a:xfrm>
              <a:off x="0" y="0"/>
              <a:ext cx="2880" cy="720"/>
            </a:xfrm>
            <a:prstGeom prst="rect">
              <a:avLst/>
            </a:prstGeom>
            <a:noFill/>
            <a:ln w="9525">
              <a:noFill/>
            </a:ln>
          </p:spPr>
          <p:txBody>
            <a:bodyPr anchor="t"/>
            <a:lstStyle/>
            <a:p>
              <a:pPr lvl="0" indent="0"/>
              <a:endParaRPr lang="zh-CN" altLang="en-US" dirty="0">
                <a:latin typeface="Tahoma" panose="020B0604030504040204" pitchFamily="34" charset="0"/>
                <a:ea typeface="黑体" panose="02010609060101010101" pitchFamily="49" charset="-122"/>
              </a:endParaRPr>
            </a:p>
          </p:txBody>
        </p:sp>
        <p:sp>
          <p:nvSpPr>
            <p:cNvPr id="47109" name="圆角矩形 119813"/>
            <p:cNvSpPr/>
            <p:nvPr/>
          </p:nvSpPr>
          <p:spPr>
            <a:xfrm>
              <a:off x="1008" y="0"/>
              <a:ext cx="864" cy="288"/>
            </a:xfrm>
            <a:prstGeom prst="roundRect">
              <a:avLst>
                <a:gd name="adj" fmla="val 16667"/>
              </a:avLst>
            </a:prstGeom>
            <a:solidFill>
              <a:srgbClr val="6B8BDB"/>
            </a:solidFill>
            <a:ln w="9525" cap="flat" cmpd="sng">
              <a:solidFill>
                <a:srgbClr val="6B8BDB"/>
              </a:solidFill>
              <a:prstDash val="solid"/>
              <a:round/>
              <a:headEnd type="none" w="med" len="med"/>
              <a:tailEnd type="none" w="med" len="med"/>
            </a:ln>
          </p:spPr>
          <p:txBody>
            <a:bodyPr anchor="ctr"/>
            <a:lstStyle/>
            <a:p>
              <a:pPr lvl="0" indent="0" algn="ctr"/>
              <a:r>
                <a:rPr lang="zh-CN" altLang="en-US" sz="2000" b="1" dirty="0">
                  <a:solidFill>
                    <a:srgbClr val="FFC000"/>
                  </a:solidFill>
                  <a:latin typeface="Tahoma" panose="020B0604030504040204" pitchFamily="34" charset="0"/>
                  <a:ea typeface="黑体" panose="02010609060101010101" pitchFamily="49" charset="-122"/>
                </a:rPr>
                <a:t>测评框架</a:t>
              </a:r>
            </a:p>
          </p:txBody>
        </p:sp>
        <p:sp>
          <p:nvSpPr>
            <p:cNvPr id="47110" name="圆角矩形 119814"/>
            <p:cNvSpPr/>
            <p:nvPr/>
          </p:nvSpPr>
          <p:spPr>
            <a:xfrm>
              <a:off x="0" y="432"/>
              <a:ext cx="864" cy="288"/>
            </a:xfrm>
            <a:prstGeom prst="roundRect">
              <a:avLst>
                <a:gd name="adj" fmla="val 16667"/>
              </a:avLst>
            </a:prstGeom>
            <a:solidFill>
              <a:srgbClr val="6B8BDB"/>
            </a:solidFill>
            <a:ln w="9525" cap="flat" cmpd="sng">
              <a:solidFill>
                <a:srgbClr val="6B8BDB"/>
              </a:solidFill>
              <a:prstDash val="solid"/>
              <a:round/>
              <a:headEnd type="none" w="med" len="med"/>
              <a:tailEnd type="none" w="med" len="med"/>
            </a:ln>
          </p:spPr>
          <p:txBody>
            <a:bodyPr anchor="ctr"/>
            <a:lstStyle/>
            <a:p>
              <a:pPr lvl="0" indent="0" algn="ctr"/>
              <a:r>
                <a:rPr lang="zh-CN" altLang="en-US" sz="1600" b="1" dirty="0">
                  <a:solidFill>
                    <a:srgbClr val="FFC000"/>
                  </a:solidFill>
                  <a:latin typeface="Tahoma" panose="020B0604030504040204" pitchFamily="34" charset="0"/>
                  <a:ea typeface="黑体" panose="02010609060101010101" pitchFamily="49" charset="-122"/>
                </a:rPr>
                <a:t>情境</a:t>
              </a:r>
            </a:p>
          </p:txBody>
        </p:sp>
        <p:cxnSp>
          <p:nvCxnSpPr>
            <p:cNvPr id="47111" name="肘形连接符 119815"/>
            <p:cNvCxnSpPr>
              <a:stCxn id="47110" idx="0"/>
              <a:endCxn id="47109" idx="2"/>
            </p:cNvCxnSpPr>
            <p:nvPr/>
          </p:nvCxnSpPr>
          <p:spPr>
            <a:xfrm rot="-5400000">
              <a:off x="864" y="-144"/>
              <a:ext cx="144" cy="1008"/>
            </a:xfrm>
            <a:prstGeom prst="bentConnector3">
              <a:avLst>
                <a:gd name="adj1" fmla="val 40000"/>
              </a:avLst>
            </a:prstGeom>
            <a:ln w="28575" cap="flat" cmpd="sng">
              <a:solidFill>
                <a:srgbClr val="8FACE8"/>
              </a:solidFill>
              <a:prstDash val="solid"/>
              <a:miter/>
              <a:headEnd type="none" w="med" len="med"/>
              <a:tailEnd type="none" w="med" len="med"/>
            </a:ln>
          </p:spPr>
        </p:cxnSp>
        <p:sp>
          <p:nvSpPr>
            <p:cNvPr id="47112" name="圆角矩形 119816"/>
            <p:cNvSpPr/>
            <p:nvPr/>
          </p:nvSpPr>
          <p:spPr>
            <a:xfrm>
              <a:off x="1008" y="432"/>
              <a:ext cx="864" cy="288"/>
            </a:xfrm>
            <a:prstGeom prst="roundRect">
              <a:avLst>
                <a:gd name="adj" fmla="val 16667"/>
              </a:avLst>
            </a:prstGeom>
            <a:solidFill>
              <a:srgbClr val="6B8BDB"/>
            </a:solidFill>
            <a:ln w="9525" cap="flat" cmpd="sng">
              <a:solidFill>
                <a:srgbClr val="6B8BDB"/>
              </a:solidFill>
              <a:prstDash val="solid"/>
              <a:round/>
              <a:headEnd type="none" w="med" len="med"/>
              <a:tailEnd type="none" w="med" len="med"/>
            </a:ln>
          </p:spPr>
          <p:txBody>
            <a:bodyPr anchor="ctr"/>
            <a:lstStyle/>
            <a:p>
              <a:pPr lvl="0" indent="0" algn="ctr"/>
              <a:r>
                <a:rPr lang="zh-CN" altLang="en-US" sz="1600" b="1" dirty="0">
                  <a:solidFill>
                    <a:srgbClr val="FFC000"/>
                  </a:solidFill>
                  <a:latin typeface="Tahoma" panose="020B0604030504040204" pitchFamily="34" charset="0"/>
                  <a:ea typeface="黑体" panose="02010609060101010101" pitchFamily="49" charset="-122"/>
                  <a:sym typeface="Arial" panose="020B0604020202020204" pitchFamily="34" charset="0"/>
                </a:rPr>
                <a:t>任务活动</a:t>
              </a:r>
              <a:endParaRPr lang="zh-CN" altLang="en-US" sz="1600" b="1" dirty="0">
                <a:solidFill>
                  <a:srgbClr val="FFC000"/>
                </a:solidFill>
                <a:latin typeface="Tahoma" panose="020B0604030504040204" pitchFamily="34" charset="0"/>
                <a:ea typeface="黑体" panose="02010609060101010101" pitchFamily="49" charset="-122"/>
              </a:endParaRPr>
            </a:p>
          </p:txBody>
        </p:sp>
        <p:sp>
          <p:nvSpPr>
            <p:cNvPr id="47113" name="圆角矩形 119818"/>
            <p:cNvSpPr/>
            <p:nvPr/>
          </p:nvSpPr>
          <p:spPr>
            <a:xfrm>
              <a:off x="2016" y="432"/>
              <a:ext cx="864" cy="288"/>
            </a:xfrm>
            <a:prstGeom prst="roundRect">
              <a:avLst>
                <a:gd name="adj" fmla="val 16667"/>
              </a:avLst>
            </a:prstGeom>
            <a:solidFill>
              <a:srgbClr val="6B8BDB"/>
            </a:solidFill>
            <a:ln w="9525" cap="flat" cmpd="sng">
              <a:solidFill>
                <a:srgbClr val="6B8BDB"/>
              </a:solidFill>
              <a:prstDash val="solid"/>
              <a:round/>
              <a:headEnd type="none" w="med" len="med"/>
              <a:tailEnd type="none" w="med" len="med"/>
            </a:ln>
          </p:spPr>
          <p:txBody>
            <a:bodyPr anchor="ctr"/>
            <a:lstStyle/>
            <a:p>
              <a:pPr lvl="0" indent="0" algn="ctr"/>
              <a:endParaRPr lang="zh-CN" altLang="en-US" sz="1400" dirty="0">
                <a:solidFill>
                  <a:srgbClr val="FFFFFF"/>
                </a:solidFill>
                <a:latin typeface="Tahoma" panose="020B0604030504040204" pitchFamily="34" charset="0"/>
                <a:ea typeface="黑体" panose="02010609060101010101" pitchFamily="49" charset="-122"/>
                <a:sym typeface="Arial" panose="020B0604020202020204" pitchFamily="34" charset="0"/>
              </a:endParaRPr>
            </a:p>
            <a:p>
              <a:pPr lvl="0" indent="0" algn="ctr"/>
              <a:r>
                <a:rPr lang="zh-CN" altLang="en-US" sz="1600" b="1" dirty="0">
                  <a:solidFill>
                    <a:srgbClr val="FFC000"/>
                  </a:solidFill>
                  <a:latin typeface="Tahoma" panose="020B0604030504040204" pitchFamily="34" charset="0"/>
                  <a:ea typeface="黑体" panose="02010609060101010101" pitchFamily="49" charset="-122"/>
                  <a:sym typeface="Arial" panose="020B0604020202020204" pitchFamily="34" charset="0"/>
                </a:rPr>
                <a:t>学科内容</a:t>
              </a:r>
              <a:endParaRPr lang="zh-CN" altLang="en-US" sz="1600" b="1" dirty="0">
                <a:solidFill>
                  <a:srgbClr val="FFC000"/>
                </a:solidFill>
                <a:latin typeface="Tahoma" panose="020B0604030504040204" pitchFamily="34" charset="0"/>
                <a:ea typeface="黑体" panose="02010609060101010101" pitchFamily="49" charset="-122"/>
              </a:endParaRPr>
            </a:p>
            <a:p>
              <a:pPr lvl="0" indent="0" algn="ctr"/>
              <a:endParaRPr lang="zh-CN" altLang="en-US" sz="1400" dirty="0">
                <a:solidFill>
                  <a:srgbClr val="FFFFFF"/>
                </a:solidFill>
                <a:latin typeface="Tahoma" panose="020B0604030504040204" pitchFamily="34" charset="0"/>
                <a:ea typeface="黑体" panose="02010609060101010101" pitchFamily="49" charset="-122"/>
              </a:endParaRPr>
            </a:p>
          </p:txBody>
        </p:sp>
        <p:cxnSp>
          <p:nvCxnSpPr>
            <p:cNvPr id="47114" name="肘形连接符 119819"/>
            <p:cNvCxnSpPr>
              <a:stCxn id="47113" idx="0"/>
              <a:endCxn id="47109" idx="2"/>
            </p:cNvCxnSpPr>
            <p:nvPr/>
          </p:nvCxnSpPr>
          <p:spPr>
            <a:xfrm rot="5400000" flipH="1">
              <a:off x="1872" y="-144"/>
              <a:ext cx="144" cy="1008"/>
            </a:xfrm>
            <a:prstGeom prst="bentConnector3">
              <a:avLst>
                <a:gd name="adj1" fmla="val 40000"/>
              </a:avLst>
            </a:prstGeom>
            <a:ln w="28575" cap="flat" cmpd="sng">
              <a:solidFill>
                <a:srgbClr val="8FACE8"/>
              </a:solidFill>
              <a:prstDash val="solid"/>
              <a:miter/>
              <a:headEnd type="none" w="med" len="med"/>
              <a:tailEnd type="none" w="med" len="med"/>
            </a:ln>
          </p:spPr>
        </p:cxnSp>
      </p:grpSp>
      <p:sp>
        <p:nvSpPr>
          <p:cNvPr id="2" name="文本框 1"/>
          <p:cNvSpPr txBox="1"/>
          <p:nvPr/>
        </p:nvSpPr>
        <p:spPr>
          <a:xfrm>
            <a:off x="5881688" y="5218113"/>
            <a:ext cx="2660650" cy="396875"/>
          </a:xfrm>
          <a:prstGeom prst="rect">
            <a:avLst/>
          </a:prstGeom>
          <a:solidFill>
            <a:schemeClr val="accent6">
              <a:lumMod val="40000"/>
              <a:lumOff val="60000"/>
            </a:schemeClr>
          </a:solidFill>
        </p:spPr>
        <p:txBody>
          <a:bodyPr>
            <a:spAutoFit/>
          </a:bodyPr>
          <a:lstStyle>
            <a:lvl1pPr eaLnBrk="0" hangingPunct="0">
              <a:defRPr sz="3600">
                <a:solidFill>
                  <a:schemeClr val="tx1"/>
                </a:solidFill>
                <a:latin typeface="Arial" panose="020B0604020202020204" pitchFamily="34" charset="0"/>
                <a:ea typeface="宋体" panose="02010600030101010101" pitchFamily="2" charset="-122"/>
              </a:defRPr>
            </a:lvl1pPr>
            <a:lvl2pPr marL="742950" indent="-285750" eaLnBrk="0" hangingPunct="0">
              <a:defRPr sz="3600">
                <a:solidFill>
                  <a:schemeClr val="tx1"/>
                </a:solidFill>
                <a:latin typeface="Arial" panose="020B0604020202020204" pitchFamily="34" charset="0"/>
                <a:ea typeface="宋体" panose="02010600030101010101" pitchFamily="2" charset="-122"/>
              </a:defRPr>
            </a:lvl2pPr>
            <a:lvl3pPr marL="1143000" indent="-228600" eaLnBrk="0" hangingPunct="0">
              <a:defRPr sz="3600">
                <a:solidFill>
                  <a:schemeClr val="tx1"/>
                </a:solidFill>
                <a:latin typeface="Arial" panose="020B0604020202020204" pitchFamily="34" charset="0"/>
                <a:ea typeface="宋体" panose="02010600030101010101" pitchFamily="2" charset="-122"/>
              </a:defRPr>
            </a:lvl3pPr>
            <a:lvl4pPr marL="1600200" indent="-228600" eaLnBrk="0" hangingPunct="0">
              <a:defRPr sz="3600">
                <a:solidFill>
                  <a:schemeClr val="tx1"/>
                </a:solidFill>
                <a:latin typeface="Arial" panose="020B0604020202020204" pitchFamily="34" charset="0"/>
                <a:ea typeface="宋体" panose="02010600030101010101" pitchFamily="2" charset="-122"/>
              </a:defRPr>
            </a:lvl4pPr>
            <a:lvl5pPr marL="2057400" indent="-228600" eaLnBrk="0" hangingPunct="0">
              <a:defRPr sz="36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000" b="1" i="0" u="none" strike="noStrike" kern="1200" cap="none" spc="0" normalizeH="0" baseline="0" noProof="1" smtClean="0">
                <a:ln>
                  <a:noFill/>
                </a:ln>
                <a:solidFill>
                  <a:srgbClr val="800000"/>
                </a:solidFill>
                <a:effectLst/>
                <a:uLnTx/>
                <a:uFillTx/>
                <a:latin typeface="Tahoma" panose="020B0604030504040204" pitchFamily="34" charset="0"/>
                <a:ea typeface="黑体" panose="02010609060101010101" pitchFamily="49" charset="-122"/>
                <a:cs typeface="宋体" panose="02010600030101010101" pitchFamily="2" charset="-122"/>
              </a:rPr>
              <a:t>素养表现</a:t>
            </a:r>
            <a:endParaRPr kumimoji="0" lang="zh-CN" altLang="en-US" sz="2000" b="1" i="0" u="none" strike="noStrike" kern="1200" cap="none" spc="0" normalizeH="0" baseline="0" noProof="1" smtClean="0">
              <a:ln>
                <a:noFill/>
              </a:ln>
              <a:solidFill>
                <a:srgbClr val="800000"/>
              </a:solidFill>
              <a:effectLst/>
              <a:uLnTx/>
              <a:uFillTx/>
              <a:latin typeface="Arial" panose="020B0604020202020204" pitchFamily="34" charset="0"/>
              <a:ea typeface="黑体" panose="02010609060101010101" pitchFamily="49" charset="-122"/>
              <a:cs typeface="宋体" panose="02010600030101010101" pitchFamily="2" charset="-122"/>
            </a:endParaRPr>
          </a:p>
        </p:txBody>
      </p:sp>
      <p:sp>
        <p:nvSpPr>
          <p:cNvPr id="3" name="下箭头 2"/>
          <p:cNvSpPr/>
          <p:nvPr/>
        </p:nvSpPr>
        <p:spPr>
          <a:xfrm>
            <a:off x="7040563" y="4778375"/>
            <a:ext cx="274638" cy="3540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3600" b="0" i="0" u="none" strike="noStrike" kern="1200" cap="none" spc="0" normalizeH="0" baseline="0" noProof="1">
              <a:ln>
                <a:noFill/>
              </a:ln>
              <a:solidFill>
                <a:schemeClr val="lt1"/>
              </a:solidFill>
              <a:effectLst/>
              <a:uLnTx/>
              <a:uFillTx/>
              <a:latin typeface="+mn-lt"/>
              <a:ea typeface="+mn-ea"/>
              <a:cs typeface="+mn-cs"/>
            </a:endParaRPr>
          </a:p>
        </p:txBody>
      </p:sp>
      <p:sp>
        <p:nvSpPr>
          <p:cNvPr id="6" name="左箭头 5"/>
          <p:cNvSpPr/>
          <p:nvPr/>
        </p:nvSpPr>
        <p:spPr>
          <a:xfrm>
            <a:off x="7705089" y="4035425"/>
            <a:ext cx="239713" cy="1539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3600" b="0" i="0" u="none" strike="noStrike" kern="1200" cap="none" spc="0" normalizeH="0" baseline="0" noProof="1">
              <a:ln>
                <a:noFill/>
              </a:ln>
              <a:solidFill>
                <a:schemeClr val="lt1"/>
              </a:solidFill>
              <a:effectLst/>
              <a:uLnTx/>
              <a:uFillTx/>
              <a:latin typeface="+mn-lt"/>
              <a:ea typeface="+mn-ea"/>
              <a:cs typeface="+mn-cs"/>
            </a:endParaRPr>
          </a:p>
        </p:txBody>
      </p:sp>
      <p:sp>
        <p:nvSpPr>
          <p:cNvPr id="7" name="右箭头 6"/>
          <p:cNvSpPr/>
          <p:nvPr/>
        </p:nvSpPr>
        <p:spPr>
          <a:xfrm>
            <a:off x="6411913" y="4006850"/>
            <a:ext cx="176213" cy="1666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3600" b="0" i="0" u="none" strike="noStrike" kern="1200" cap="none" spc="0" normalizeH="0" baseline="0" noProof="1">
              <a:ln>
                <a:noFill/>
              </a:ln>
              <a:solidFill>
                <a:schemeClr val="lt1"/>
              </a:solidFill>
              <a:effectLst/>
              <a:uLnTx/>
              <a:uFillTx/>
              <a:latin typeface="+mn-lt"/>
              <a:ea typeface="+mn-ea"/>
              <a:cs typeface="+mn-cs"/>
            </a:endParaRPr>
          </a:p>
        </p:txBody>
      </p:sp>
      <p:sp>
        <p:nvSpPr>
          <p:cNvPr id="47119" name="AutoShape 3"/>
          <p:cNvSpPr/>
          <p:nvPr/>
        </p:nvSpPr>
        <p:spPr>
          <a:xfrm>
            <a:off x="889635" y="367030"/>
            <a:ext cx="945515" cy="1044575"/>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思路</a:t>
            </a:r>
          </a:p>
        </p:txBody>
      </p:sp>
    </p:spTree>
  </p:cSld>
  <p:clrMapOvr>
    <a:masterClrMapping/>
  </p:clrMapOvr>
  <p:transition spd="slow">
    <p:random/>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226" name="文本框 564225"/>
          <p:cNvSpPr txBox="1"/>
          <p:nvPr/>
        </p:nvSpPr>
        <p:spPr>
          <a:xfrm>
            <a:off x="1524000" y="2924175"/>
            <a:ext cx="1752600" cy="1368425"/>
          </a:xfrm>
          <a:prstGeom prst="rect">
            <a:avLst/>
          </a:prstGeom>
          <a:solidFill>
            <a:schemeClr val="accent1"/>
          </a:solidFill>
          <a:ln w="9525" cap="flat" cmpd="sng">
            <a:solidFill>
              <a:srgbClr val="CCCC99"/>
            </a:solidFill>
            <a:prstDash val="solid"/>
            <a:miter/>
            <a:headEnd type="none" w="med" len="med"/>
            <a:tailEnd type="none" w="med" len="med"/>
          </a:ln>
        </p:spPr>
        <p:txBody>
          <a:bodyPr anchor="t"/>
          <a:lstStyle/>
          <a:p>
            <a:pPr lvl="0" indent="0">
              <a:lnSpc>
                <a:spcPct val="120000"/>
              </a:lnSpc>
            </a:pPr>
            <a:r>
              <a:rPr lang="zh-CN" altLang="en-US" sz="2400" dirty="0">
                <a:solidFill>
                  <a:srgbClr val="006600"/>
                </a:solidFill>
                <a:latin typeface="黑体" panose="02010609060101010101" pitchFamily="49" charset="-122"/>
                <a:ea typeface="黑体" panose="02010609060101010101" pitchFamily="49" charset="-122"/>
              </a:rPr>
              <a:t>素养的意义来自生活的情境</a:t>
            </a:r>
          </a:p>
        </p:txBody>
      </p:sp>
      <p:sp>
        <p:nvSpPr>
          <p:cNvPr id="564227" name="文本框 564226"/>
          <p:cNvSpPr txBox="1"/>
          <p:nvPr/>
        </p:nvSpPr>
        <p:spPr>
          <a:xfrm>
            <a:off x="3276600" y="1412875"/>
            <a:ext cx="1752600" cy="1371600"/>
          </a:xfrm>
          <a:prstGeom prst="rect">
            <a:avLst/>
          </a:prstGeom>
          <a:solidFill>
            <a:schemeClr val="accent1"/>
          </a:solidFill>
          <a:ln w="9525" cap="flat" cmpd="sng">
            <a:solidFill>
              <a:srgbClr val="CCCC99"/>
            </a:solidFill>
            <a:prstDash val="solid"/>
            <a:miter/>
            <a:headEnd type="none" w="med" len="med"/>
            <a:tailEnd type="none" w="med" len="med"/>
          </a:ln>
        </p:spPr>
        <p:txBody>
          <a:bodyPr anchor="t"/>
          <a:lstStyle/>
          <a:p>
            <a:pPr lvl="0" indent="0">
              <a:lnSpc>
                <a:spcPct val="120000"/>
              </a:lnSpc>
            </a:pPr>
            <a:r>
              <a:rPr lang="zh-CN" altLang="en-US" sz="2400" dirty="0">
                <a:solidFill>
                  <a:srgbClr val="006600"/>
                </a:solidFill>
                <a:latin typeface="黑体" panose="02010609060101010101" pitchFamily="49" charset="-122"/>
                <a:ea typeface="黑体" panose="02010609060101010101" pitchFamily="49" charset="-122"/>
              </a:rPr>
              <a:t>生活的情境产生现实的问题</a:t>
            </a:r>
          </a:p>
        </p:txBody>
      </p:sp>
      <p:sp>
        <p:nvSpPr>
          <p:cNvPr id="564228" name="文本框 564227"/>
          <p:cNvSpPr txBox="1"/>
          <p:nvPr/>
        </p:nvSpPr>
        <p:spPr>
          <a:xfrm>
            <a:off x="5638800" y="1412875"/>
            <a:ext cx="1752600" cy="1389063"/>
          </a:xfrm>
          <a:prstGeom prst="rect">
            <a:avLst/>
          </a:prstGeom>
          <a:solidFill>
            <a:schemeClr val="accent1"/>
          </a:solidFill>
          <a:ln w="9525" cap="flat" cmpd="sng">
            <a:solidFill>
              <a:srgbClr val="CCCC99"/>
            </a:solidFill>
            <a:prstDash val="solid"/>
            <a:miter/>
            <a:headEnd type="none" w="med" len="med"/>
            <a:tailEnd type="none" w="med" len="med"/>
          </a:ln>
        </p:spPr>
        <p:txBody>
          <a:bodyPr anchor="t"/>
          <a:lstStyle/>
          <a:p>
            <a:pPr lvl="0" indent="0">
              <a:lnSpc>
                <a:spcPct val="120000"/>
              </a:lnSpc>
            </a:pPr>
            <a:r>
              <a:rPr lang="zh-CN" altLang="en-US" sz="2400" dirty="0">
                <a:solidFill>
                  <a:srgbClr val="006600"/>
                </a:solidFill>
                <a:latin typeface="黑体" panose="02010609060101010101" pitchFamily="49" charset="-122"/>
                <a:ea typeface="黑体" panose="02010609060101010101" pitchFamily="49" charset="-122"/>
              </a:rPr>
              <a:t>问题的指向由任务的提出来确定</a:t>
            </a:r>
          </a:p>
        </p:txBody>
      </p:sp>
      <p:sp>
        <p:nvSpPr>
          <p:cNvPr id="564229" name="文本框 564228"/>
          <p:cNvSpPr txBox="1"/>
          <p:nvPr/>
        </p:nvSpPr>
        <p:spPr>
          <a:xfrm>
            <a:off x="7358063" y="2927350"/>
            <a:ext cx="1785937" cy="1304925"/>
          </a:xfrm>
          <a:prstGeom prst="rect">
            <a:avLst/>
          </a:prstGeom>
          <a:solidFill>
            <a:schemeClr val="accent1"/>
          </a:solidFill>
          <a:ln w="9525" cap="flat" cmpd="sng">
            <a:solidFill>
              <a:srgbClr val="CCCC99"/>
            </a:solidFill>
            <a:prstDash val="solid"/>
            <a:miter/>
            <a:headEnd type="none" w="med" len="med"/>
            <a:tailEnd type="none" w="med" len="med"/>
          </a:ln>
        </p:spPr>
        <p:txBody>
          <a:bodyPr anchor="t"/>
          <a:lstStyle/>
          <a:p>
            <a:pPr lvl="0" indent="0"/>
            <a:r>
              <a:rPr lang="zh-CN" altLang="en-US" sz="2400" dirty="0">
                <a:solidFill>
                  <a:srgbClr val="006600"/>
                </a:solidFill>
                <a:latin typeface="黑体" panose="02010609060101010101" pitchFamily="49" charset="-122"/>
                <a:ea typeface="黑体" panose="02010609060101010101" pitchFamily="49" charset="-122"/>
              </a:rPr>
              <a:t>在任务的执行中运用学科内容。</a:t>
            </a:r>
          </a:p>
        </p:txBody>
      </p:sp>
      <p:sp>
        <p:nvSpPr>
          <p:cNvPr id="564230" name="文本框 564229"/>
          <p:cNvSpPr txBox="1"/>
          <p:nvPr/>
        </p:nvSpPr>
        <p:spPr>
          <a:xfrm>
            <a:off x="4191000" y="4519613"/>
            <a:ext cx="2057400" cy="1336675"/>
          </a:xfrm>
          <a:prstGeom prst="rect">
            <a:avLst/>
          </a:prstGeom>
          <a:solidFill>
            <a:schemeClr val="accent1"/>
          </a:solidFill>
          <a:ln w="9525" cap="flat" cmpd="sng">
            <a:solidFill>
              <a:srgbClr val="CCCC99"/>
            </a:solidFill>
            <a:prstDash val="solid"/>
            <a:miter/>
            <a:headEnd type="none" w="med" len="med"/>
            <a:tailEnd type="none" w="med" len="med"/>
          </a:ln>
        </p:spPr>
        <p:txBody>
          <a:bodyPr anchor="t"/>
          <a:lstStyle/>
          <a:p>
            <a:pPr lvl="0" indent="0">
              <a:lnSpc>
                <a:spcPct val="120000"/>
              </a:lnSpc>
            </a:pPr>
            <a:r>
              <a:rPr lang="zh-CN" altLang="en-US" sz="2400" dirty="0">
                <a:solidFill>
                  <a:srgbClr val="006600"/>
                </a:solidFill>
                <a:latin typeface="黑体" panose="02010609060101010101" pitchFamily="49" charset="-122"/>
                <a:ea typeface="黑体" panose="02010609060101010101" pitchFamily="49" charset="-122"/>
              </a:rPr>
              <a:t>素养水平见于执行任务的行为表现</a:t>
            </a:r>
          </a:p>
        </p:txBody>
      </p:sp>
      <p:sp>
        <p:nvSpPr>
          <p:cNvPr id="564231" name="直接连接符 564230"/>
          <p:cNvSpPr/>
          <p:nvPr/>
        </p:nvSpPr>
        <p:spPr>
          <a:xfrm flipV="1">
            <a:off x="2533650" y="2327275"/>
            <a:ext cx="742950" cy="614363"/>
          </a:xfrm>
          <a:prstGeom prst="line">
            <a:avLst/>
          </a:prstGeom>
          <a:ln w="76200" cap="flat" cmpd="sng">
            <a:solidFill>
              <a:srgbClr val="CCCC99"/>
            </a:solidFill>
            <a:prstDash val="solid"/>
            <a:round/>
            <a:headEnd type="none" w="med" len="med"/>
            <a:tailEnd type="triangle" w="med" len="med"/>
          </a:ln>
        </p:spPr>
      </p:sp>
      <p:sp>
        <p:nvSpPr>
          <p:cNvPr id="564232" name="直接连接符 564231"/>
          <p:cNvSpPr/>
          <p:nvPr/>
        </p:nvSpPr>
        <p:spPr>
          <a:xfrm>
            <a:off x="5029200" y="2132013"/>
            <a:ext cx="647700" cy="0"/>
          </a:xfrm>
          <a:prstGeom prst="line">
            <a:avLst/>
          </a:prstGeom>
          <a:ln w="76200" cap="flat" cmpd="sng">
            <a:solidFill>
              <a:srgbClr val="CCCC99"/>
            </a:solidFill>
            <a:prstDash val="solid"/>
            <a:round/>
            <a:headEnd type="none" w="med" len="med"/>
            <a:tailEnd type="triangle" w="med" len="med"/>
          </a:ln>
        </p:spPr>
      </p:sp>
      <p:sp>
        <p:nvSpPr>
          <p:cNvPr id="564233" name="直接连接符 564232"/>
          <p:cNvSpPr/>
          <p:nvPr/>
        </p:nvSpPr>
        <p:spPr>
          <a:xfrm>
            <a:off x="7391400" y="2251075"/>
            <a:ext cx="762000" cy="685800"/>
          </a:xfrm>
          <a:prstGeom prst="line">
            <a:avLst/>
          </a:prstGeom>
          <a:ln w="76200" cap="flat" cmpd="sng">
            <a:solidFill>
              <a:srgbClr val="CCCC99"/>
            </a:solidFill>
            <a:prstDash val="solid"/>
            <a:round/>
            <a:headEnd type="none" w="med" len="med"/>
            <a:tailEnd type="triangle" w="med" len="med"/>
          </a:ln>
        </p:spPr>
      </p:sp>
      <p:sp>
        <p:nvSpPr>
          <p:cNvPr id="564234" name="直接连接符 564233"/>
          <p:cNvSpPr/>
          <p:nvPr/>
        </p:nvSpPr>
        <p:spPr>
          <a:xfrm flipH="1">
            <a:off x="6278563" y="4308475"/>
            <a:ext cx="1722437" cy="703263"/>
          </a:xfrm>
          <a:prstGeom prst="line">
            <a:avLst/>
          </a:prstGeom>
          <a:ln w="76200" cap="flat" cmpd="sng">
            <a:solidFill>
              <a:srgbClr val="CCCC99"/>
            </a:solidFill>
            <a:prstDash val="solid"/>
            <a:round/>
            <a:headEnd type="none" w="med" len="med"/>
            <a:tailEnd type="triangle" w="med" len="med"/>
          </a:ln>
        </p:spPr>
      </p:sp>
      <p:sp>
        <p:nvSpPr>
          <p:cNvPr id="564235" name="直接连接符 564234"/>
          <p:cNvSpPr/>
          <p:nvPr/>
        </p:nvSpPr>
        <p:spPr>
          <a:xfrm flipH="1" flipV="1">
            <a:off x="2462213" y="4364038"/>
            <a:ext cx="1728787" cy="647700"/>
          </a:xfrm>
          <a:prstGeom prst="line">
            <a:avLst/>
          </a:prstGeom>
          <a:ln w="76200" cap="flat" cmpd="sng">
            <a:solidFill>
              <a:srgbClr val="CCCC99"/>
            </a:solidFill>
            <a:prstDash val="solid"/>
            <a:round/>
            <a:headEnd type="none" w="med" len="med"/>
            <a:tailEnd type="triangle" w="med" len="med"/>
          </a:ln>
        </p:spPr>
      </p:sp>
      <p:sp>
        <p:nvSpPr>
          <p:cNvPr id="564236" name="矩形 564235"/>
          <p:cNvSpPr/>
          <p:nvPr/>
        </p:nvSpPr>
        <p:spPr>
          <a:xfrm>
            <a:off x="3563938" y="3141663"/>
            <a:ext cx="3429000" cy="1066800"/>
          </a:xfrm>
          <a:prstGeom prst="rect">
            <a:avLst/>
          </a:prstGeom>
          <a:noFill/>
          <a:ln w="9525">
            <a:noFill/>
          </a:ln>
        </p:spPr>
        <p:txBody>
          <a:bodyPr anchor="t">
            <a:spAutoFit/>
          </a:bodyPr>
          <a:lstStyle/>
          <a:p>
            <a:pPr lvl="0" indent="0" algn="ctr">
              <a:spcBef>
                <a:spcPct val="50000"/>
              </a:spcBef>
            </a:pPr>
            <a:r>
              <a:rPr lang="zh-CN" altLang="en-US" sz="2800" dirty="0">
                <a:solidFill>
                  <a:srgbClr val="FFFF00"/>
                </a:solidFill>
                <a:latin typeface="Times New Roman" panose="02020603050405020304" pitchFamily="18" charset="0"/>
                <a:ea typeface="黑体" panose="02010609060101010101" pitchFamily="49" charset="-122"/>
              </a:rPr>
              <a:t>基于素养的测试思路</a:t>
            </a:r>
          </a:p>
          <a:p>
            <a:pPr lvl="0" indent="0" algn="ctr">
              <a:spcBef>
                <a:spcPct val="50000"/>
              </a:spcBef>
            </a:pPr>
            <a:endParaRPr lang="zh-CN" altLang="en-US" sz="2400" b="1" dirty="0">
              <a:latin typeface="楷体_GB2312" pitchFamily="1" charset="-122"/>
              <a:ea typeface="楷体_GB2312" pitchFamily="1" charset="-122"/>
            </a:endParaRPr>
          </a:p>
        </p:txBody>
      </p:sp>
      <p:sp>
        <p:nvSpPr>
          <p:cNvPr id="102403" name="AutoShape 4"/>
          <p:cNvSpPr/>
          <p:nvPr/>
        </p:nvSpPr>
        <p:spPr>
          <a:xfrm>
            <a:off x="262890" y="462280"/>
            <a:ext cx="1156970" cy="1256665"/>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路径</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64236"/>
                                        </p:tgtEl>
                                        <p:attrNameLst>
                                          <p:attrName>style.visibility</p:attrName>
                                        </p:attrNameLst>
                                      </p:cBhvr>
                                      <p:to>
                                        <p:strVal val="visible"/>
                                      </p:to>
                                    </p:set>
                                    <p:anim calcmode="lin" valueType="num">
                                      <p:cBhvr>
                                        <p:cTn id="7" dur="500" fill="hold"/>
                                        <p:tgtEl>
                                          <p:spTgt spid="564236"/>
                                        </p:tgtEl>
                                        <p:attrNameLst>
                                          <p:attrName>ppt_x</p:attrName>
                                        </p:attrNameLst>
                                      </p:cBhvr>
                                      <p:tavLst>
                                        <p:tav tm="0">
                                          <p:val>
                                            <p:strVal val="0-#ppt_w/2"/>
                                          </p:val>
                                        </p:tav>
                                        <p:tav tm="100000">
                                          <p:val>
                                            <p:strVal val="#ppt_x"/>
                                          </p:val>
                                        </p:tav>
                                      </p:tavLst>
                                    </p:anim>
                                    <p:anim calcmode="lin" valueType="num">
                                      <p:cBhvr>
                                        <p:cTn id="8" dur="500" fill="hold"/>
                                        <p:tgtEl>
                                          <p:spTgt spid="56423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64227"/>
                                        </p:tgtEl>
                                        <p:attrNameLst>
                                          <p:attrName>style.visibility</p:attrName>
                                        </p:attrNameLst>
                                      </p:cBhvr>
                                      <p:to>
                                        <p:strVal val="visible"/>
                                      </p:to>
                                    </p:set>
                                    <p:anim calcmode="lin" valueType="num">
                                      <p:cBhvr>
                                        <p:cTn id="13" dur="500" fill="hold"/>
                                        <p:tgtEl>
                                          <p:spTgt spid="564227"/>
                                        </p:tgtEl>
                                        <p:attrNameLst>
                                          <p:attrName>ppt_x</p:attrName>
                                        </p:attrNameLst>
                                      </p:cBhvr>
                                      <p:tavLst>
                                        <p:tav tm="0">
                                          <p:val>
                                            <p:strVal val="0-#ppt_w/2"/>
                                          </p:val>
                                        </p:tav>
                                        <p:tav tm="100000">
                                          <p:val>
                                            <p:strVal val="#ppt_x"/>
                                          </p:val>
                                        </p:tav>
                                      </p:tavLst>
                                    </p:anim>
                                    <p:anim calcmode="lin" valueType="num">
                                      <p:cBhvr>
                                        <p:cTn id="14" dur="500" fill="hold"/>
                                        <p:tgtEl>
                                          <p:spTgt spid="56422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42" fill="hold" nodeType="clickEffect">
                                  <p:stCondLst>
                                    <p:cond delay="0"/>
                                  </p:stCondLst>
                                  <p:childTnLst>
                                    <p:set>
                                      <p:cBhvr>
                                        <p:cTn id="18" dur="1" fill="hold">
                                          <p:stCondLst>
                                            <p:cond delay="0"/>
                                          </p:stCondLst>
                                        </p:cTn>
                                        <p:tgtEl>
                                          <p:spTgt spid="564232"/>
                                        </p:tgtEl>
                                        <p:attrNameLst>
                                          <p:attrName>style.visibility</p:attrName>
                                        </p:attrNameLst>
                                      </p:cBhvr>
                                      <p:to>
                                        <p:strVal val="visible"/>
                                      </p:to>
                                    </p:set>
                                    <p:animEffect transition="in" filter="barn(outHorizontal)">
                                      <p:cBhvr>
                                        <p:cTn id="19" dur="500"/>
                                        <p:tgtEl>
                                          <p:spTgt spid="564232"/>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564228"/>
                                        </p:tgtEl>
                                        <p:attrNameLst>
                                          <p:attrName>style.visibility</p:attrName>
                                        </p:attrNameLst>
                                      </p:cBhvr>
                                      <p:to>
                                        <p:strVal val="visible"/>
                                      </p:to>
                                    </p:set>
                                    <p:anim calcmode="lin" valueType="num">
                                      <p:cBhvr>
                                        <p:cTn id="24" dur="500" fill="hold"/>
                                        <p:tgtEl>
                                          <p:spTgt spid="564228"/>
                                        </p:tgtEl>
                                        <p:attrNameLst>
                                          <p:attrName>ppt_x</p:attrName>
                                        </p:attrNameLst>
                                      </p:cBhvr>
                                      <p:tavLst>
                                        <p:tav tm="0">
                                          <p:val>
                                            <p:strVal val="0-#ppt_w/2"/>
                                          </p:val>
                                        </p:tav>
                                        <p:tav tm="100000">
                                          <p:val>
                                            <p:strVal val="#ppt_x"/>
                                          </p:val>
                                        </p:tav>
                                      </p:tavLst>
                                    </p:anim>
                                    <p:anim calcmode="lin" valueType="num">
                                      <p:cBhvr>
                                        <p:cTn id="25" dur="500" fill="hold"/>
                                        <p:tgtEl>
                                          <p:spTgt spid="564228"/>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6" presetClass="entr" presetSubtype="42" fill="hold" nodeType="clickEffect">
                                  <p:stCondLst>
                                    <p:cond delay="0"/>
                                  </p:stCondLst>
                                  <p:childTnLst>
                                    <p:set>
                                      <p:cBhvr>
                                        <p:cTn id="29" dur="1" fill="hold">
                                          <p:stCondLst>
                                            <p:cond delay="0"/>
                                          </p:stCondLst>
                                        </p:cTn>
                                        <p:tgtEl>
                                          <p:spTgt spid="564233"/>
                                        </p:tgtEl>
                                        <p:attrNameLst>
                                          <p:attrName>style.visibility</p:attrName>
                                        </p:attrNameLst>
                                      </p:cBhvr>
                                      <p:to>
                                        <p:strVal val="visible"/>
                                      </p:to>
                                    </p:set>
                                    <p:animEffect transition="in" filter="barn(outHorizontal)">
                                      <p:cBhvr>
                                        <p:cTn id="30" dur="500"/>
                                        <p:tgtEl>
                                          <p:spTgt spid="564233"/>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564229"/>
                                        </p:tgtEl>
                                        <p:attrNameLst>
                                          <p:attrName>style.visibility</p:attrName>
                                        </p:attrNameLst>
                                      </p:cBhvr>
                                      <p:to>
                                        <p:strVal val="visible"/>
                                      </p:to>
                                    </p:set>
                                    <p:anim calcmode="lin" valueType="num">
                                      <p:cBhvr>
                                        <p:cTn id="35" dur="500" fill="hold"/>
                                        <p:tgtEl>
                                          <p:spTgt spid="564229"/>
                                        </p:tgtEl>
                                        <p:attrNameLst>
                                          <p:attrName>ppt_x</p:attrName>
                                        </p:attrNameLst>
                                      </p:cBhvr>
                                      <p:tavLst>
                                        <p:tav tm="0">
                                          <p:val>
                                            <p:strVal val="0-#ppt_w/2"/>
                                          </p:val>
                                        </p:tav>
                                        <p:tav tm="100000">
                                          <p:val>
                                            <p:strVal val="#ppt_x"/>
                                          </p:val>
                                        </p:tav>
                                      </p:tavLst>
                                    </p:anim>
                                    <p:anim calcmode="lin" valueType="num">
                                      <p:cBhvr>
                                        <p:cTn id="36" dur="500" fill="hold"/>
                                        <p:tgtEl>
                                          <p:spTgt spid="564229"/>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6" presetClass="entr" presetSubtype="42" fill="hold" nodeType="clickEffect">
                                  <p:stCondLst>
                                    <p:cond delay="0"/>
                                  </p:stCondLst>
                                  <p:childTnLst>
                                    <p:set>
                                      <p:cBhvr>
                                        <p:cTn id="40" dur="1" fill="hold">
                                          <p:stCondLst>
                                            <p:cond delay="0"/>
                                          </p:stCondLst>
                                        </p:cTn>
                                        <p:tgtEl>
                                          <p:spTgt spid="564234"/>
                                        </p:tgtEl>
                                        <p:attrNameLst>
                                          <p:attrName>style.visibility</p:attrName>
                                        </p:attrNameLst>
                                      </p:cBhvr>
                                      <p:to>
                                        <p:strVal val="visible"/>
                                      </p:to>
                                    </p:set>
                                    <p:animEffect transition="in" filter="barn(outHorizontal)">
                                      <p:cBhvr>
                                        <p:cTn id="41" dur="500"/>
                                        <p:tgtEl>
                                          <p:spTgt spid="564234"/>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8" fill="hold" grpId="0" nodeType="clickEffect">
                                  <p:stCondLst>
                                    <p:cond delay="0"/>
                                  </p:stCondLst>
                                  <p:childTnLst>
                                    <p:set>
                                      <p:cBhvr>
                                        <p:cTn id="45" dur="1" fill="hold">
                                          <p:stCondLst>
                                            <p:cond delay="0"/>
                                          </p:stCondLst>
                                        </p:cTn>
                                        <p:tgtEl>
                                          <p:spTgt spid="564230"/>
                                        </p:tgtEl>
                                        <p:attrNameLst>
                                          <p:attrName>style.visibility</p:attrName>
                                        </p:attrNameLst>
                                      </p:cBhvr>
                                      <p:to>
                                        <p:strVal val="visible"/>
                                      </p:to>
                                    </p:set>
                                    <p:anim calcmode="lin" valueType="num">
                                      <p:cBhvr>
                                        <p:cTn id="46" dur="500" fill="hold"/>
                                        <p:tgtEl>
                                          <p:spTgt spid="564230"/>
                                        </p:tgtEl>
                                        <p:attrNameLst>
                                          <p:attrName>ppt_x</p:attrName>
                                        </p:attrNameLst>
                                      </p:cBhvr>
                                      <p:tavLst>
                                        <p:tav tm="0">
                                          <p:val>
                                            <p:strVal val="0-#ppt_w/2"/>
                                          </p:val>
                                        </p:tav>
                                        <p:tav tm="100000">
                                          <p:val>
                                            <p:strVal val="#ppt_x"/>
                                          </p:val>
                                        </p:tav>
                                      </p:tavLst>
                                    </p:anim>
                                    <p:anim calcmode="lin" valueType="num">
                                      <p:cBhvr>
                                        <p:cTn id="47" dur="500" fill="hold"/>
                                        <p:tgtEl>
                                          <p:spTgt spid="564230"/>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6" presetClass="entr" presetSubtype="42" fill="hold" nodeType="clickEffect">
                                  <p:stCondLst>
                                    <p:cond delay="0"/>
                                  </p:stCondLst>
                                  <p:childTnLst>
                                    <p:set>
                                      <p:cBhvr>
                                        <p:cTn id="51" dur="1" fill="hold">
                                          <p:stCondLst>
                                            <p:cond delay="0"/>
                                          </p:stCondLst>
                                        </p:cTn>
                                        <p:tgtEl>
                                          <p:spTgt spid="564235"/>
                                        </p:tgtEl>
                                        <p:attrNameLst>
                                          <p:attrName>style.visibility</p:attrName>
                                        </p:attrNameLst>
                                      </p:cBhvr>
                                      <p:to>
                                        <p:strVal val="visible"/>
                                      </p:to>
                                    </p:set>
                                    <p:animEffect transition="in" filter="barn(outHorizontal)">
                                      <p:cBhvr>
                                        <p:cTn id="52" dur="500"/>
                                        <p:tgtEl>
                                          <p:spTgt spid="564235"/>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564226"/>
                                        </p:tgtEl>
                                        <p:attrNameLst>
                                          <p:attrName>style.visibility</p:attrName>
                                        </p:attrNameLst>
                                      </p:cBhvr>
                                      <p:to>
                                        <p:strVal val="visible"/>
                                      </p:to>
                                    </p:set>
                                    <p:anim calcmode="lin" valueType="num">
                                      <p:cBhvr>
                                        <p:cTn id="57" dur="500" fill="hold"/>
                                        <p:tgtEl>
                                          <p:spTgt spid="564226"/>
                                        </p:tgtEl>
                                        <p:attrNameLst>
                                          <p:attrName>ppt_x</p:attrName>
                                        </p:attrNameLst>
                                      </p:cBhvr>
                                      <p:tavLst>
                                        <p:tav tm="0">
                                          <p:val>
                                            <p:strVal val="0-#ppt_w/2"/>
                                          </p:val>
                                        </p:tav>
                                        <p:tav tm="100000">
                                          <p:val>
                                            <p:strVal val="#ppt_x"/>
                                          </p:val>
                                        </p:tav>
                                      </p:tavLst>
                                    </p:anim>
                                    <p:anim calcmode="lin" valueType="num">
                                      <p:cBhvr>
                                        <p:cTn id="58" dur="500" fill="hold"/>
                                        <p:tgtEl>
                                          <p:spTgt spid="564226"/>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6" presetClass="entr" presetSubtype="42" fill="hold" nodeType="clickEffect">
                                  <p:stCondLst>
                                    <p:cond delay="0"/>
                                  </p:stCondLst>
                                  <p:childTnLst>
                                    <p:set>
                                      <p:cBhvr>
                                        <p:cTn id="62" dur="1" fill="hold">
                                          <p:stCondLst>
                                            <p:cond delay="0"/>
                                          </p:stCondLst>
                                        </p:cTn>
                                        <p:tgtEl>
                                          <p:spTgt spid="564231"/>
                                        </p:tgtEl>
                                        <p:attrNameLst>
                                          <p:attrName>style.visibility</p:attrName>
                                        </p:attrNameLst>
                                      </p:cBhvr>
                                      <p:to>
                                        <p:strVal val="visible"/>
                                      </p:to>
                                    </p:set>
                                    <p:animEffect transition="in" filter="barn(outHorizontal)">
                                      <p:cBhvr>
                                        <p:cTn id="63" dur="500"/>
                                        <p:tgtEl>
                                          <p:spTgt spid="564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4226" grpId="0" bldLvl="0" animBg="1"/>
      <p:bldP spid="564227" grpId="0" bldLvl="0" animBg="1"/>
      <p:bldP spid="564228" grpId="0" bldLvl="0" animBg="1"/>
      <p:bldP spid="564229" grpId="0" bldLvl="0" animBg="1"/>
      <p:bldP spid="564230" grpId="0" bldLvl="0" animBg="1"/>
      <p:bldP spid="564236"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955165" y="2258060"/>
            <a:ext cx="6444615" cy="3476625"/>
          </a:xfrm>
          <a:prstGeom prst="rect">
            <a:avLst/>
          </a:prstGeom>
          <a:noFill/>
        </p:spPr>
        <p:txBody>
          <a:bodyPr wrap="square" rtlCol="0" anchor="t">
            <a:spAutoFit/>
          </a:bodyPr>
          <a:lstStyle/>
          <a:p>
            <a:pPr marL="342900" marR="0" lvl="0" indent="-342900" algn="l" defTabSz="914400" rtl="0" eaLnBrk="1" fontAlgn="base" latinLnBrk="0" hangingPunct="1">
              <a:lnSpc>
                <a:spcPct val="140000"/>
              </a:lnSpc>
              <a:spcBef>
                <a:spcPct val="20000"/>
              </a:spcBef>
              <a:spcAft>
                <a:spcPct val="0"/>
              </a:spcAft>
              <a:buClr>
                <a:schemeClr val="hlink"/>
              </a:buClr>
              <a:buSzPct val="70000"/>
              <a:buFont typeface="Wingdings" panose="05000000000000000000" pitchFamily="2" charset="2"/>
              <a:buChar char="n"/>
              <a:defRPr/>
            </a:pPr>
            <a:r>
              <a:rPr lang="zh-CN" altLang="en-US" sz="2000" b="1" kern="0" noProof="0" dirty="0" smtClean="0">
                <a:ln>
                  <a:noFill/>
                </a:ln>
                <a:effectLst>
                  <a:outerShdw blurRad="38100" dist="38100" dir="2700000" algn="tl">
                    <a:srgbClr val="000000"/>
                  </a:outerShdw>
                </a:effectLst>
                <a:uLnTx/>
                <a:uFillTx/>
                <a:latin typeface="+mn-lt"/>
                <a:ea typeface="楷体_GB2312" pitchFamily="1" charset="-122"/>
                <a:cs typeface="+mn-cs"/>
                <a:sym typeface="+mn-ea"/>
              </a:rPr>
              <a:t>能否清楚展示基本问题</a:t>
            </a:r>
            <a:endParaRPr kumimoji="0" lang="zh-CN" altLang="en-US"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楷体_GB2312" pitchFamily="1" charset="-122"/>
              <a:cs typeface="+mn-cs"/>
            </a:endParaRPr>
          </a:p>
          <a:p>
            <a:pPr marL="342900" marR="0" lvl="0" indent="-342900" algn="l" defTabSz="914400" rtl="0" eaLnBrk="1" fontAlgn="base" latinLnBrk="0" hangingPunct="1">
              <a:lnSpc>
                <a:spcPct val="140000"/>
              </a:lnSpc>
              <a:spcBef>
                <a:spcPct val="20000"/>
              </a:spcBef>
              <a:spcAft>
                <a:spcPct val="0"/>
              </a:spcAft>
              <a:buClr>
                <a:schemeClr val="hlink"/>
              </a:buClr>
              <a:buSzPct val="70000"/>
              <a:buFont typeface="Wingdings" panose="05000000000000000000" pitchFamily="2" charset="2"/>
              <a:buChar char="n"/>
              <a:defRPr/>
            </a:pPr>
            <a:r>
              <a:rPr lang="zh-CN" altLang="en-US" sz="2000" b="1" kern="0" noProof="0" dirty="0" smtClean="0">
                <a:ln>
                  <a:noFill/>
                </a:ln>
                <a:effectLst>
                  <a:outerShdw blurRad="38100" dist="38100" dir="2700000" algn="tl">
                    <a:srgbClr val="000000"/>
                  </a:outerShdw>
                </a:effectLst>
                <a:uLnTx/>
                <a:uFillTx/>
                <a:latin typeface="+mn-lt"/>
                <a:ea typeface="楷体_GB2312" pitchFamily="1" charset="-122"/>
                <a:cs typeface="+mn-cs"/>
                <a:sym typeface="+mn-ea"/>
              </a:rPr>
              <a:t>能否恰当应用相关学科知识</a:t>
            </a:r>
            <a:endParaRPr kumimoji="0" lang="zh-CN" altLang="en-US"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楷体_GB2312" pitchFamily="1" charset="-122"/>
              <a:cs typeface="+mn-cs"/>
            </a:endParaRPr>
          </a:p>
          <a:p>
            <a:pPr marL="342900" marR="0" lvl="0" indent="-342900" algn="l" defTabSz="914400" rtl="0" eaLnBrk="1" fontAlgn="base" latinLnBrk="0" hangingPunct="1">
              <a:lnSpc>
                <a:spcPct val="140000"/>
              </a:lnSpc>
              <a:spcBef>
                <a:spcPct val="20000"/>
              </a:spcBef>
              <a:spcAft>
                <a:spcPct val="0"/>
              </a:spcAft>
              <a:buClr>
                <a:schemeClr val="hlink"/>
              </a:buClr>
              <a:buSzPct val="70000"/>
              <a:buFont typeface="Wingdings" panose="05000000000000000000" pitchFamily="2" charset="2"/>
              <a:buChar char="n"/>
              <a:defRPr/>
            </a:pPr>
            <a:r>
              <a:rPr lang="zh-CN" altLang="en-US" sz="2000" b="1" kern="0" noProof="0" dirty="0" smtClean="0">
                <a:ln>
                  <a:noFill/>
                </a:ln>
                <a:effectLst>
                  <a:outerShdw blurRad="38100" dist="38100" dir="2700000" algn="tl">
                    <a:srgbClr val="000000"/>
                  </a:outerShdw>
                </a:effectLst>
                <a:uLnTx/>
                <a:uFillTx/>
                <a:latin typeface="+mn-lt"/>
                <a:ea typeface="楷体_GB2312" pitchFamily="1" charset="-122"/>
                <a:cs typeface="+mn-cs"/>
                <a:sym typeface="+mn-ea"/>
              </a:rPr>
              <a:t>能否以恰当方式通过推理来为基本观点作说明。</a:t>
            </a:r>
            <a:endParaRPr kumimoji="0" lang="zh-CN" altLang="en-US"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楷体_GB2312" pitchFamily="1" charset="-122"/>
              <a:cs typeface="+mn-cs"/>
            </a:endParaRPr>
          </a:p>
          <a:p>
            <a:pPr marL="342900" marR="0" lvl="0" indent="-342900" algn="l" defTabSz="914400" rtl="0" eaLnBrk="1" fontAlgn="base" latinLnBrk="0" hangingPunct="1">
              <a:lnSpc>
                <a:spcPct val="140000"/>
              </a:lnSpc>
              <a:spcBef>
                <a:spcPct val="20000"/>
              </a:spcBef>
              <a:spcAft>
                <a:spcPct val="0"/>
              </a:spcAft>
              <a:buClr>
                <a:schemeClr val="hlink"/>
              </a:buClr>
              <a:buSzPct val="70000"/>
              <a:buFont typeface="Wingdings" panose="05000000000000000000" pitchFamily="2" charset="2"/>
              <a:buChar char="n"/>
              <a:defRPr/>
            </a:pPr>
            <a:r>
              <a:rPr lang="zh-CN" altLang="en-US" sz="2000" b="1" kern="0" noProof="0" dirty="0" smtClean="0">
                <a:ln>
                  <a:noFill/>
                </a:ln>
                <a:effectLst>
                  <a:outerShdw blurRad="38100" dist="38100" dir="2700000" algn="tl">
                    <a:srgbClr val="000000"/>
                  </a:outerShdw>
                </a:effectLst>
                <a:uLnTx/>
                <a:uFillTx/>
                <a:latin typeface="+mn-lt"/>
                <a:ea typeface="楷体_GB2312" pitchFamily="1" charset="-122"/>
                <a:cs typeface="+mn-cs"/>
                <a:sym typeface="+mn-ea"/>
              </a:rPr>
              <a:t>能否为解释基本观点举出说明力强的证据。</a:t>
            </a:r>
            <a:endParaRPr kumimoji="0" lang="zh-CN" altLang="en-US"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楷体_GB2312" pitchFamily="1" charset="-122"/>
              <a:cs typeface="+mn-cs"/>
            </a:endParaRPr>
          </a:p>
          <a:p>
            <a:pPr marL="342900" marR="0" lvl="0" indent="-342900" algn="l" defTabSz="914400" rtl="0" eaLnBrk="1" fontAlgn="base" latinLnBrk="0" hangingPunct="1">
              <a:lnSpc>
                <a:spcPct val="140000"/>
              </a:lnSpc>
              <a:spcBef>
                <a:spcPct val="20000"/>
              </a:spcBef>
              <a:spcAft>
                <a:spcPct val="0"/>
              </a:spcAft>
              <a:buClr>
                <a:schemeClr val="hlink"/>
              </a:buClr>
              <a:buSzPct val="70000"/>
              <a:buFont typeface="Wingdings" panose="05000000000000000000" pitchFamily="2" charset="2"/>
              <a:buChar char="n"/>
              <a:defRPr/>
            </a:pPr>
            <a:r>
              <a:rPr lang="zh-CN" altLang="en-US" sz="2000" b="1" kern="0" noProof="0" dirty="0" smtClean="0">
                <a:ln>
                  <a:noFill/>
                </a:ln>
                <a:effectLst>
                  <a:outerShdw blurRad="38100" dist="38100" dir="2700000" algn="tl">
                    <a:srgbClr val="000000"/>
                  </a:outerShdw>
                </a:effectLst>
                <a:uLnTx/>
                <a:uFillTx/>
                <a:latin typeface="+mn-lt"/>
                <a:ea typeface="楷体_GB2312" pitchFamily="1" charset="-122"/>
                <a:cs typeface="+mn-cs"/>
                <a:sym typeface="+mn-ea"/>
              </a:rPr>
              <a:t>回答问题是否针对性强。</a:t>
            </a:r>
            <a:endParaRPr kumimoji="0" lang="zh-CN" altLang="en-US" sz="20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楷体_GB2312" pitchFamily="1" charset="-122"/>
              <a:cs typeface="+mn-cs"/>
            </a:endParaRPr>
          </a:p>
          <a:p>
            <a:pPr marL="342900" marR="0" lvl="0" indent="-342900" algn="l" defTabSz="914400" rtl="0" eaLnBrk="1" fontAlgn="base" latinLnBrk="0" hangingPunct="1">
              <a:lnSpc>
                <a:spcPct val="140000"/>
              </a:lnSpc>
              <a:spcBef>
                <a:spcPct val="20000"/>
              </a:spcBef>
              <a:spcAft>
                <a:spcPct val="0"/>
              </a:spcAft>
              <a:buClr>
                <a:schemeClr val="hlink"/>
              </a:buClr>
              <a:buSzPct val="70000"/>
              <a:buFont typeface="Wingdings" panose="05000000000000000000" pitchFamily="2" charset="2"/>
              <a:buChar char="n"/>
              <a:defRPr/>
            </a:pPr>
            <a:r>
              <a:rPr lang="zh-CN" altLang="en-US" sz="2000" b="1" kern="0" noProof="0" dirty="0" smtClean="0">
                <a:ln>
                  <a:noFill/>
                </a:ln>
                <a:effectLst>
                  <a:outerShdw blurRad="38100" dist="38100" dir="2700000" algn="tl">
                    <a:srgbClr val="000000"/>
                  </a:outerShdw>
                </a:effectLst>
                <a:uLnTx/>
                <a:uFillTx/>
                <a:latin typeface="+mn-lt"/>
                <a:ea typeface="楷体_GB2312" pitchFamily="1" charset="-122"/>
                <a:cs typeface="+mn-cs"/>
                <a:sym typeface="+mn-ea"/>
              </a:rPr>
              <a:t>阐述问题是否有独到之处（方式、见解）。</a:t>
            </a:r>
          </a:p>
          <a:p>
            <a:pPr marL="342900" marR="0" lvl="0" indent="-342900" algn="l" defTabSz="914400" rtl="0" eaLnBrk="1" fontAlgn="base" latinLnBrk="0" hangingPunct="1">
              <a:lnSpc>
                <a:spcPct val="140000"/>
              </a:lnSpc>
              <a:spcBef>
                <a:spcPct val="20000"/>
              </a:spcBef>
              <a:spcAft>
                <a:spcPct val="0"/>
              </a:spcAft>
              <a:buClr>
                <a:schemeClr val="hlink"/>
              </a:buClr>
              <a:buSzPct val="70000"/>
              <a:buFont typeface="Wingdings" panose="05000000000000000000" pitchFamily="2" charset="2"/>
              <a:buChar char="n"/>
              <a:defRPr/>
            </a:pPr>
            <a:r>
              <a:rPr lang="en-US" altLang="zh-CN" sz="2000" dirty="0"/>
              <a:t>..........</a:t>
            </a:r>
          </a:p>
        </p:txBody>
      </p:sp>
      <p:sp>
        <p:nvSpPr>
          <p:cNvPr id="102403" name="AutoShape 4"/>
          <p:cNvSpPr/>
          <p:nvPr/>
        </p:nvSpPr>
        <p:spPr>
          <a:xfrm>
            <a:off x="234950" y="218440"/>
            <a:ext cx="1184910" cy="1500505"/>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chemeClr val="bg1"/>
                </a:solidFill>
                <a:latin typeface="Tahoma" panose="020B0604030504040204" pitchFamily="34" charset="0"/>
                <a:ea typeface="隶书" panose="02010509060101010101" pitchFamily="49" charset="-122"/>
              </a:rPr>
              <a:t>参考</a:t>
            </a:r>
            <a:endParaRPr lang="zh-CN" altLang="en-US" sz="3200" dirty="0">
              <a:solidFill>
                <a:schemeClr val="bg1"/>
              </a:solidFill>
              <a:latin typeface="Tahoma" panose="020B0604030504040204" pitchFamily="34" charset="0"/>
              <a:ea typeface="隶书" panose="02010509060101010101" pitchFamily="49" charset="-122"/>
            </a:endParaRPr>
          </a:p>
        </p:txBody>
      </p:sp>
      <p:sp>
        <p:nvSpPr>
          <p:cNvPr id="3" name="矩形 2"/>
          <p:cNvSpPr/>
          <p:nvPr/>
        </p:nvSpPr>
        <p:spPr>
          <a:xfrm>
            <a:off x="2267840" y="551500"/>
            <a:ext cx="4896340" cy="695575"/>
          </a:xfrm>
          <a:prstGeom prst="rect">
            <a:avLst/>
          </a:prstGeom>
        </p:spPr>
        <p:txBody>
          <a:bodyPr wrap="square">
            <a:spAutoFit/>
          </a:bodyPr>
          <a:lstStyle/>
          <a:p>
            <a:pPr marL="342900" lvl="0" indent="-342900" rtl="0">
              <a:lnSpc>
                <a:spcPct val="140000"/>
              </a:lnSpc>
              <a:spcBef>
                <a:spcPct val="20000"/>
              </a:spcBef>
              <a:buClr>
                <a:srgbClr val="FFFFCC"/>
              </a:buClr>
              <a:buSzPct val="70000"/>
              <a:defRPr/>
            </a:pPr>
            <a:r>
              <a:rPr lang="zh-CN" altLang="en-US" sz="2800" b="1" kern="0" dirty="0" smtClean="0">
                <a:solidFill>
                  <a:srgbClr val="FFFF00"/>
                </a:solidFill>
                <a:effectLst>
                  <a:outerShdw blurRad="38100" dist="38100" dir="2700000" algn="tl">
                    <a:srgbClr val="000000"/>
                  </a:outerShdw>
                </a:effectLst>
                <a:latin typeface="Arial" panose="020B0604020202020204"/>
                <a:cs typeface="+mn-cs"/>
              </a:rPr>
              <a:t>透过行为</a:t>
            </a:r>
            <a:r>
              <a:rPr lang="zh-CN" altLang="en-US" sz="2800" b="1" kern="0" dirty="0">
                <a:solidFill>
                  <a:srgbClr val="FFFF00"/>
                </a:solidFill>
                <a:effectLst>
                  <a:outerShdw blurRad="38100" dist="38100" dir="2700000" algn="tl">
                    <a:srgbClr val="000000"/>
                  </a:outerShdw>
                </a:effectLst>
                <a:latin typeface="Arial" panose="020B0604020202020204"/>
                <a:cs typeface="+mn-cs"/>
              </a:rPr>
              <a:t>过程</a:t>
            </a:r>
            <a:r>
              <a:rPr lang="zh-CN" altLang="en-US" sz="2800" b="1" kern="0" dirty="0" smtClean="0">
                <a:solidFill>
                  <a:srgbClr val="FFFF00"/>
                </a:solidFill>
                <a:effectLst>
                  <a:outerShdw blurRad="38100" dist="38100" dir="2700000" algn="tl">
                    <a:srgbClr val="000000"/>
                  </a:outerShdw>
                </a:effectLst>
                <a:latin typeface="Arial" panose="020B0604020202020204"/>
                <a:cs typeface="+mn-cs"/>
              </a:rPr>
              <a:t>判定等级的</a:t>
            </a:r>
            <a:r>
              <a:rPr lang="zh-CN" altLang="en-US" sz="2800" b="1" kern="0" dirty="0" smtClean="0">
                <a:solidFill>
                  <a:srgbClr val="FFFF00"/>
                </a:solidFill>
                <a:effectLst>
                  <a:outerShdw blurRad="38100" dist="38100" dir="2700000" algn="tl">
                    <a:srgbClr val="000000"/>
                  </a:outerShdw>
                </a:effectLst>
                <a:latin typeface="Arial" panose="020B0604020202020204"/>
                <a:ea typeface="宋体" panose="02010600030101010101" pitchFamily="2" charset="-122"/>
                <a:cs typeface="+mn-cs"/>
              </a:rPr>
              <a:t>指标</a:t>
            </a:r>
            <a:endParaRPr lang="zh-CN" altLang="en-US" sz="2800" b="1" kern="0" dirty="0">
              <a:solidFill>
                <a:srgbClr val="FFFF00"/>
              </a:solidFill>
              <a:effectLst>
                <a:outerShdw blurRad="38100" dist="38100" dir="2700000" algn="tl">
                  <a:srgbClr val="000000"/>
                </a:outerShdw>
              </a:effectLst>
              <a:latin typeface="Arial" panose="020B0604020202020204"/>
              <a:ea typeface="宋体" panose="02010600030101010101" pitchFamily="2" charset="-122"/>
              <a:cs typeface="+mn-cs"/>
            </a:endParaRPr>
          </a:p>
        </p:txBody>
      </p:sp>
      <p:sp>
        <p:nvSpPr>
          <p:cNvPr id="5" name="矩形 4"/>
          <p:cNvSpPr/>
          <p:nvPr/>
        </p:nvSpPr>
        <p:spPr>
          <a:xfrm>
            <a:off x="1495685" y="5871706"/>
            <a:ext cx="7194029" cy="553998"/>
          </a:xfrm>
          <a:prstGeom prst="rect">
            <a:avLst/>
          </a:prstGeom>
          <a:ln w="28575">
            <a:solidFill>
              <a:srgbClr val="FFFF00"/>
            </a:solidFill>
          </a:ln>
        </p:spPr>
        <p:txBody>
          <a:bodyPr wrap="square">
            <a:spAutoFit/>
          </a:bodyPr>
          <a:lstStyle/>
          <a:p>
            <a:pPr marL="1905" indent="-344805" algn="ctr">
              <a:lnSpc>
                <a:spcPct val="150000"/>
              </a:lnSpc>
              <a:defRPr/>
            </a:pPr>
            <a:r>
              <a:rPr lang="zh-CN" altLang="en-US" sz="2000" b="1" dirty="0" smtClean="0">
                <a:solidFill>
                  <a:srgbClr val="FF0000"/>
                </a:solidFill>
                <a:sym typeface="+mn-ea"/>
              </a:rPr>
              <a:t> </a:t>
            </a:r>
            <a:r>
              <a:rPr lang="zh-CN" altLang="en-US" sz="2000" b="1" dirty="0" smtClean="0">
                <a:solidFill>
                  <a:srgbClr val="00FF00"/>
                </a:solidFill>
                <a:latin typeface="楷体" panose="02010609060101010101" pitchFamily="49" charset="-122"/>
                <a:ea typeface="楷体" panose="02010609060101010101" pitchFamily="49" charset="-122"/>
                <a:sym typeface="+mn-ea"/>
              </a:rPr>
              <a:t>思考题：</a:t>
            </a:r>
            <a:r>
              <a:rPr lang="zh-CN" altLang="en-US" sz="2000" b="1" noProof="1" smtClean="0">
                <a:solidFill>
                  <a:srgbClr val="00FF00"/>
                </a:solidFill>
                <a:effectLst>
                  <a:outerShdw blurRad="38100" dist="38100" dir="2700000">
                    <a:srgbClr val="000000"/>
                  </a:outerShdw>
                </a:effectLst>
                <a:latin typeface="楷体" panose="02010609060101010101" pitchFamily="49" charset="-122"/>
                <a:ea typeface="楷体" panose="02010609060101010101" pitchFamily="49" charset="-122"/>
                <a:sym typeface="Arial" panose="020B0604020202020204" pitchFamily="34" charset="0"/>
              </a:rPr>
              <a:t>“评价标准”</a:t>
            </a:r>
            <a:r>
              <a:rPr lang="zh-CN" altLang="en-US" sz="2000" b="1" noProof="1">
                <a:solidFill>
                  <a:srgbClr val="00FF00"/>
                </a:solidFill>
                <a:effectLst>
                  <a:outerShdw blurRad="38100" dist="38100" dir="2700000">
                    <a:srgbClr val="000000"/>
                  </a:outerShdw>
                </a:effectLst>
                <a:latin typeface="楷体" panose="02010609060101010101" pitchFamily="49" charset="-122"/>
                <a:ea typeface="楷体" panose="02010609060101010101" pitchFamily="49" charset="-122"/>
                <a:sym typeface="Arial" panose="020B0604020202020204" pitchFamily="34" charset="0"/>
              </a:rPr>
              <a:t>与</a:t>
            </a:r>
            <a:r>
              <a:rPr lang="zh-CN" altLang="en-US" sz="2000" b="1" noProof="1" smtClean="0">
                <a:solidFill>
                  <a:srgbClr val="00FF00"/>
                </a:solidFill>
                <a:effectLst>
                  <a:outerShdw blurRad="38100" dist="38100" dir="2700000">
                    <a:srgbClr val="000000"/>
                  </a:outerShdw>
                </a:effectLst>
                <a:latin typeface="楷体" panose="02010609060101010101" pitchFamily="49" charset="-122"/>
                <a:ea typeface="楷体" panose="02010609060101010101" pitchFamily="49" charset="-122"/>
                <a:sym typeface="Arial" panose="020B0604020202020204" pitchFamily="34" charset="0"/>
              </a:rPr>
              <a:t>“标准答案”？</a:t>
            </a:r>
            <a:endParaRPr lang="en-US" altLang="zh-CN" sz="2000" b="1" noProof="1">
              <a:solidFill>
                <a:srgbClr val="FFFF00"/>
              </a:solidFill>
              <a:effectLst>
                <a:outerShdw blurRad="38100" dist="38100" dir="2700000">
                  <a:srgbClr val="000000"/>
                </a:outerShdw>
              </a:effectLst>
              <a:latin typeface="楷体" panose="02010609060101010101" pitchFamily="49" charset="-122"/>
              <a:ea typeface="楷体" panose="02010609060101010101" pitchFamily="49" charset="-122"/>
              <a:sym typeface="Arial" panose="020B0604020202020204" pitchFamily="34" charset="0"/>
            </a:endParaRPr>
          </a:p>
        </p:txBody>
      </p:sp>
    </p:spTree>
    <p:extLst>
      <p:ext uri="{BB962C8B-B14F-4D97-AF65-F5344CB8AC3E}">
        <p14:creationId xmlns:p14="http://schemas.microsoft.com/office/powerpoint/2010/main" val="149289008"/>
      </p:ext>
    </p:extLst>
  </p:cSld>
  <p:clrMapOvr>
    <a:masterClrMapping/>
  </p:clrMapOvr>
  <p:transition spd="slow">
    <p:random/>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idx="4294967295"/>
          </p:nvPr>
        </p:nvSpPr>
        <p:spPr>
          <a:xfrm>
            <a:off x="2078355" y="614680"/>
            <a:ext cx="6028690" cy="1309370"/>
          </a:xfrm>
          <a:ln>
            <a:miter/>
          </a:ln>
        </p:spPr>
        <p:txBody>
          <a:bodyPr vert="horz" wrap="square" lIns="91440" tIns="45720" rIns="91440" bIns="45720" numCol="1" anchor="ctr"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r>
              <a:rPr lang="zh-CN" altLang="en-US" sz="3200" dirty="0">
                <a:solidFill>
                  <a:srgbClr val="FFFF00"/>
                </a:solidFill>
                <a:effectLst>
                  <a:outerShdw blurRad="38100" dist="25400" dir="5400000" algn="ctr" rotWithShape="0">
                    <a:srgbClr val="6E747A">
                      <a:alpha val="43000"/>
                    </a:srgbClr>
                  </a:outerShdw>
                </a:effectLst>
                <a:uLnTx/>
                <a:uFillTx/>
                <a:latin typeface="+mn-lt"/>
                <a:ea typeface="+mn-ea"/>
                <a:cs typeface="+mn-cs"/>
                <a:sym typeface="+mn-ea"/>
              </a:rPr>
              <a:t>有共同标准，无标准答案</a:t>
            </a:r>
            <a:endParaRPr kumimoji="0" lang="zh-CN" altLang="en-US" sz="3200" b="1" i="0" u="none" strike="noStrike" kern="1200" cap="none" spc="0" normalizeH="0" baseline="0" noProof="1">
              <a:ln>
                <a:noFill/>
              </a:ln>
              <a:solidFill>
                <a:srgbClr val="FFFF00"/>
              </a:solidFill>
              <a:effectLst>
                <a:outerShdw blurRad="38100" dist="25400" dir="5400000" algn="ctr" rotWithShape="0">
                  <a:srgbClr val="6E747A">
                    <a:alpha val="43000"/>
                  </a:srgbClr>
                </a:outerShdw>
              </a:effectLst>
              <a:uLnTx/>
              <a:uFillTx/>
              <a:latin typeface="+mn-lt"/>
              <a:ea typeface="+mn-ea"/>
              <a:cs typeface="+mn-cs"/>
              <a:sym typeface="+mn-ea"/>
            </a:endParaRPr>
          </a:p>
        </p:txBody>
      </p:sp>
      <p:sp>
        <p:nvSpPr>
          <p:cNvPr id="47107" name="Rectangle 3"/>
          <p:cNvSpPr>
            <a:spLocks noGrp="1"/>
          </p:cNvSpPr>
          <p:nvPr>
            <p:ph type="body" idx="4294967295"/>
          </p:nvPr>
        </p:nvSpPr>
        <p:spPr>
          <a:xfrm>
            <a:off x="979805" y="1863725"/>
            <a:ext cx="7520940" cy="4284980"/>
          </a:xfrm>
          <a:ln>
            <a:miter/>
          </a:ln>
        </p:spPr>
        <p:txBody>
          <a:bodyPr vert="horz" wrap="square" lIns="91440" tIns="45720" rIns="91440" bIns="45720" numCol="1" anchor="t" anchorCtr="0" compatLnSpc="1"/>
          <a:lstStyle/>
          <a:p>
            <a:pPr marL="342900" marR="0" lvl="0" indent="-342900" algn="l" defTabSz="914400" rtl="0" eaLnBrk="0" fontAlgn="base" latinLnBrk="0" hangingPunct="0">
              <a:lnSpc>
                <a:spcPct val="140000"/>
              </a:lnSpc>
              <a:spcBef>
                <a:spcPct val="20000"/>
              </a:spcBef>
              <a:spcAft>
                <a:spcPct val="0"/>
              </a:spcAft>
              <a:buClr>
                <a:schemeClr val="hlink"/>
              </a:buClr>
              <a:buSzPct val="70000"/>
              <a:buFont typeface="Wingdings" panose="05000000000000000000" pitchFamily="2" charset="2"/>
              <a:buNone/>
              <a:defRPr/>
            </a:pPr>
            <a:r>
              <a:rPr kumimoji="0" lang="en-US" altLang="x-none" sz="2000" b="1" i="0" u="none" strike="noStrike" kern="1200" cap="none" spc="0" normalizeH="0" baseline="0" noProof="1">
                <a:ln>
                  <a:noFill/>
                </a:ln>
                <a:solidFill>
                  <a:schemeClr val="tx1"/>
                </a:solidFill>
                <a:effectLst>
                  <a:outerShdw blurRad="38100" dist="38100" dir="2700000">
                    <a:srgbClr val="FFFFFF"/>
                  </a:outerShdw>
                </a:effectLst>
                <a:uLnTx/>
                <a:uFillTx/>
                <a:latin typeface="+mn-lt"/>
                <a:ea typeface="+mn-ea"/>
                <a:cs typeface="+mn-cs"/>
              </a:rPr>
              <a:t>            </a:t>
            </a:r>
            <a:r>
              <a:rPr lang="zh-CN" altLang="en-US" sz="2000" b="1" dirty="0">
                <a:effectLst>
                  <a:outerShdw blurRad="38100" dist="25400" dir="5400000" algn="ctr" rotWithShape="0">
                    <a:srgbClr val="6E747A">
                      <a:alpha val="43000"/>
                    </a:srgbClr>
                  </a:outerShdw>
                </a:effectLst>
                <a:uLnTx/>
                <a:uFillTx/>
                <a:sym typeface="+mn-ea"/>
              </a:rPr>
              <a:t>聚焦学科核心素养导向的测评，焦点不在于标准答案。具体讲，它</a:t>
            </a:r>
            <a:r>
              <a:rPr kumimoji="0" lang="zh-CN" altLang="en-US" sz="20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mn-lt"/>
                <a:ea typeface="+mn-ea"/>
                <a:cs typeface="+mn-cs"/>
              </a:rPr>
              <a:t>以确认基本观点为共同标准，允许和鼓励学生从不同视角、用不同素材，基于不同经验、采取不同思路、表达不同见解、提出不同问题解决方案。透过这种有差异的解题过程与思维过程，推断学生在特定情境中完成学科任务的不同质量，划分考试评价标准的等级。</a:t>
            </a:r>
          </a:p>
          <a:p>
            <a:pPr lvl="0">
              <a:lnSpc>
                <a:spcPct val="140000"/>
              </a:lnSpc>
              <a:buNone/>
              <a:defRPr/>
            </a:pPr>
            <a:r>
              <a:rPr lang="zh-CN" altLang="en-US" sz="2000" b="1" dirty="0">
                <a:solidFill>
                  <a:srgbClr val="FFFF00"/>
                </a:solidFill>
                <a:latin typeface="宋体" panose="02010600030101010101" pitchFamily="2" charset="-122"/>
                <a:sym typeface="+mn-ea"/>
              </a:rPr>
              <a:t>  </a:t>
            </a:r>
            <a:r>
              <a:rPr lang="zh-CN" altLang="en-US" sz="2000" b="1" dirty="0">
                <a:ln>
                  <a:noFill/>
                </a:ln>
                <a:solidFill>
                  <a:srgbClr val="FF0000"/>
                </a:solidFill>
                <a:effectLst/>
                <a:uLnTx/>
                <a:uFillTx/>
                <a:latin typeface="宋体" panose="02010600030101010101" pitchFamily="2" charset="-122"/>
                <a:sym typeface="宋体" panose="02010600030101010101" pitchFamily="2" charset="-122"/>
              </a:rPr>
              <a:t>◆</a:t>
            </a:r>
            <a:r>
              <a:rPr lang="zh-CN" altLang="en-US" sz="2000" b="1" dirty="0">
                <a:solidFill>
                  <a:srgbClr val="FFFF00"/>
                </a:solidFill>
                <a:latin typeface="宋体" panose="02010600030101010101" pitchFamily="2" charset="-122"/>
                <a:sym typeface="+mn-ea"/>
              </a:rPr>
              <a:t> 说到底</a:t>
            </a:r>
            <a:r>
              <a:rPr lang="zh-CN" altLang="en-US" sz="2000" b="1" dirty="0" smtClean="0">
                <a:solidFill>
                  <a:srgbClr val="FFFF00"/>
                </a:solidFill>
                <a:latin typeface="宋体" panose="02010600030101010101" pitchFamily="2" charset="-122"/>
                <a:sym typeface="+mn-ea"/>
              </a:rPr>
              <a:t>，唯其确立了“凸显观点、关注过程”的方法论基础</a:t>
            </a:r>
            <a:r>
              <a:rPr lang="zh-CN" altLang="en-US" sz="2000" b="1" dirty="0">
                <a:solidFill>
                  <a:srgbClr val="FFFF00"/>
                </a:solidFill>
                <a:latin typeface="宋体" panose="02010600030101010101" pitchFamily="2" charset="-122"/>
                <a:sym typeface="+mn-ea"/>
              </a:rPr>
              <a:t>，</a:t>
            </a:r>
            <a:r>
              <a:rPr lang="zh-CN" altLang="en-US" sz="2000" b="1" noProof="0" dirty="0" smtClean="0">
                <a:ln>
                  <a:noFill/>
                </a:ln>
                <a:solidFill>
                  <a:srgbClr val="FFFF00"/>
                </a:solidFill>
                <a:effectLst>
                  <a:outerShdw blurRad="38100" dist="38100" dir="2700000" algn="tl">
                    <a:srgbClr val="000000"/>
                  </a:outerShdw>
                </a:effectLst>
                <a:uLnTx/>
                <a:uFillTx/>
                <a:sym typeface="+mn-ea"/>
              </a:rPr>
              <a:t>素养导向的</a:t>
            </a:r>
            <a:r>
              <a:rPr lang="zh-CN" altLang="en-US" sz="2000" b="1" dirty="0">
                <a:solidFill>
                  <a:srgbClr val="FFFF00"/>
                </a:solidFill>
                <a:effectLst>
                  <a:outerShdw blurRad="38100" dist="38100" dir="2700000" algn="tl">
                    <a:srgbClr val="000000"/>
                  </a:outerShdw>
                </a:effectLst>
                <a:sym typeface="+mn-ea"/>
              </a:rPr>
              <a:t>测评</a:t>
            </a:r>
            <a:r>
              <a:rPr lang="zh-CN" altLang="en-US" sz="2000" b="1" dirty="0" smtClean="0">
                <a:solidFill>
                  <a:srgbClr val="FFFF00"/>
                </a:solidFill>
                <a:effectLst>
                  <a:outerShdw blurRad="38100" dist="38100" dir="2700000" algn="tl">
                    <a:srgbClr val="000000"/>
                  </a:outerShdw>
                </a:effectLst>
                <a:sym typeface="+mn-ea"/>
              </a:rPr>
              <a:t>必然聚焦</a:t>
            </a:r>
            <a:r>
              <a:rPr lang="zh-CN" altLang="en-US" sz="2000" b="1" noProof="0" dirty="0" smtClean="0">
                <a:ln>
                  <a:noFill/>
                </a:ln>
                <a:solidFill>
                  <a:srgbClr val="FFFF00"/>
                </a:solidFill>
                <a:effectLst>
                  <a:outerShdw blurRad="38100" dist="38100" dir="2700000" algn="tl">
                    <a:srgbClr val="000000"/>
                  </a:outerShdw>
                </a:effectLst>
                <a:uLnTx/>
                <a:uFillTx/>
                <a:sym typeface="+mn-ea"/>
              </a:rPr>
              <a:t>于差异化的过程，遵循不同</a:t>
            </a:r>
            <a:r>
              <a:rPr lang="zh-CN" altLang="en-US" sz="2000" b="1" dirty="0">
                <a:solidFill>
                  <a:srgbClr val="FFFF00"/>
                </a:solidFill>
                <a:effectLst>
                  <a:outerShdw blurRad="38100" dist="38100" dir="2700000" algn="tl">
                    <a:srgbClr val="000000"/>
                  </a:outerShdw>
                </a:effectLst>
                <a:sym typeface="+mn-ea"/>
              </a:rPr>
              <a:t>于“趋同式” 的</a:t>
            </a:r>
            <a:r>
              <a:rPr lang="zh-CN" altLang="en-US" sz="2000" b="1" noProof="0" dirty="0" smtClean="0">
                <a:ln>
                  <a:noFill/>
                </a:ln>
                <a:solidFill>
                  <a:srgbClr val="FFFF00"/>
                </a:solidFill>
                <a:effectLst>
                  <a:outerShdw blurRad="38100" dist="38100" dir="2700000" algn="tl">
                    <a:srgbClr val="000000"/>
                  </a:outerShdw>
                </a:effectLst>
                <a:uLnTx/>
                <a:uFillTx/>
                <a:sym typeface="+mn-ea"/>
              </a:rPr>
              <a:t>“差别式”测评逻辑。</a:t>
            </a:r>
            <a:endParaRPr kumimoji="0" lang="zh-CN" altLang="en-US" sz="20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mn-lt"/>
              <a:ea typeface="+mn-ea"/>
              <a:cs typeface="+mn-cs"/>
            </a:endParaRPr>
          </a:p>
          <a:p>
            <a:pPr marL="342900" marR="0" lvl="0" indent="-342900" algn="l" defTabSz="914400" rtl="0" eaLnBrk="0" fontAlgn="base" latinLnBrk="0" hangingPunct="0">
              <a:lnSpc>
                <a:spcPct val="140000"/>
              </a:lnSpc>
              <a:spcBef>
                <a:spcPct val="20000"/>
              </a:spcBef>
              <a:spcAft>
                <a:spcPct val="0"/>
              </a:spcAft>
              <a:buClr>
                <a:schemeClr val="hlink"/>
              </a:buClr>
              <a:buSzPct val="70000"/>
              <a:buFont typeface="Wingdings" panose="05000000000000000000" pitchFamily="2" charset="2"/>
              <a:buNone/>
              <a:defRPr/>
            </a:pPr>
            <a:endParaRPr kumimoji="0" lang="zh-CN" altLang="en-US" sz="20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latin typeface="+mn-lt"/>
              <a:ea typeface="+mn-ea"/>
              <a:cs typeface="+mn-cs"/>
            </a:endParaRPr>
          </a:p>
          <a:p>
            <a:pPr marL="342900" marR="0" lvl="0" indent="-342900" algn="l" defTabSz="914400" rtl="0" eaLnBrk="0" fontAlgn="base" latinLnBrk="0" hangingPunct="0">
              <a:lnSpc>
                <a:spcPct val="190000"/>
              </a:lnSpc>
              <a:spcBef>
                <a:spcPct val="20000"/>
              </a:spcBef>
              <a:spcAft>
                <a:spcPct val="0"/>
              </a:spcAft>
              <a:buClr>
                <a:schemeClr val="hlink"/>
              </a:buClr>
              <a:buSzPct val="70000"/>
              <a:buFont typeface="Wingdings" panose="05000000000000000000" pitchFamily="2" charset="2"/>
              <a:buNone/>
              <a:defRPr/>
            </a:pPr>
            <a:r>
              <a:rPr kumimoji="0" lang="zh-CN" altLang="en-US" sz="2000" b="1" i="0" u="none" strike="noStrike" kern="1200" cap="none" spc="0" normalizeH="0" baseline="0" noProof="1">
                <a:ln>
                  <a:noFill/>
                </a:ln>
                <a:solidFill>
                  <a:schemeClr val="tx1"/>
                </a:solidFill>
                <a:effectLst>
                  <a:outerShdw blurRad="38100" dist="38100" dir="2700000">
                    <a:srgbClr val="FFFFFF"/>
                  </a:outerShdw>
                </a:effectLst>
                <a:uLnTx/>
                <a:uFillTx/>
                <a:latin typeface="+mn-lt"/>
                <a:ea typeface="+mn-ea"/>
                <a:cs typeface="+mn-cs"/>
              </a:rPr>
              <a:t>          </a:t>
            </a:r>
            <a:endParaRPr kumimoji="0" lang="zh-CN" altLang="en-US" sz="2000" b="1" i="0" u="none" strike="noStrike" kern="1200" cap="none" spc="0" normalizeH="0" baseline="0" noProof="1">
              <a:ln>
                <a:noFill/>
              </a:ln>
              <a:solidFill>
                <a:srgbClr val="FFFF00"/>
              </a:solidFill>
              <a:effectLst>
                <a:outerShdw blurRad="38100" dist="38100" dir="2700000">
                  <a:srgbClr val="FFFFFF"/>
                </a:outerShdw>
              </a:effectLst>
              <a:uLnTx/>
              <a:uFillTx/>
              <a:latin typeface="+mn-lt"/>
              <a:ea typeface="+mn-ea"/>
              <a:cs typeface="+mn-cs"/>
            </a:endParaRPr>
          </a:p>
        </p:txBody>
      </p:sp>
      <p:sp>
        <p:nvSpPr>
          <p:cNvPr id="133123" name="AutoShape 4"/>
          <p:cNvSpPr/>
          <p:nvPr/>
        </p:nvSpPr>
        <p:spPr>
          <a:xfrm>
            <a:off x="233363" y="472440"/>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rgbClr val="FF0000"/>
                </a:solidFill>
                <a:latin typeface="Tahoma" panose="020B0604030504040204" pitchFamily="34" charset="0"/>
                <a:ea typeface="隶书" panose="02010509060101010101" pitchFamily="49" charset="-122"/>
              </a:rPr>
              <a:t>焦点</a:t>
            </a:r>
          </a:p>
        </p:txBody>
      </p:sp>
      <p:sp>
        <p:nvSpPr>
          <p:cNvPr id="5" name="矩形 4"/>
          <p:cNvSpPr/>
          <p:nvPr/>
        </p:nvSpPr>
        <p:spPr>
          <a:xfrm>
            <a:off x="1495685" y="5871706"/>
            <a:ext cx="7194029" cy="553998"/>
          </a:xfrm>
          <a:prstGeom prst="rect">
            <a:avLst/>
          </a:prstGeom>
          <a:ln w="28575">
            <a:solidFill>
              <a:srgbClr val="FFFF00"/>
            </a:solidFill>
          </a:ln>
        </p:spPr>
        <p:txBody>
          <a:bodyPr wrap="square">
            <a:spAutoFit/>
          </a:bodyPr>
          <a:lstStyle/>
          <a:p>
            <a:pPr marL="1905" indent="-344805" algn="ctr">
              <a:lnSpc>
                <a:spcPct val="150000"/>
              </a:lnSpc>
              <a:defRPr/>
            </a:pPr>
            <a:r>
              <a:rPr lang="zh-CN" altLang="en-US" sz="2000" b="1" dirty="0" smtClean="0">
                <a:solidFill>
                  <a:srgbClr val="FF0000"/>
                </a:solidFill>
                <a:sym typeface="+mn-ea"/>
              </a:rPr>
              <a:t> </a:t>
            </a:r>
            <a:r>
              <a:rPr lang="zh-CN" altLang="en-US" sz="2000" b="1" dirty="0" smtClean="0">
                <a:solidFill>
                  <a:srgbClr val="00FF00"/>
                </a:solidFill>
                <a:latin typeface="楷体" panose="02010609060101010101" pitchFamily="49" charset="-122"/>
                <a:ea typeface="楷体" panose="02010609060101010101" pitchFamily="49" charset="-122"/>
                <a:sym typeface="+mn-ea"/>
              </a:rPr>
              <a:t>思考题：</a:t>
            </a:r>
            <a:r>
              <a:rPr lang="zh-CN" altLang="en-US" sz="2000" b="1" noProof="1" smtClean="0">
                <a:solidFill>
                  <a:srgbClr val="00FF00"/>
                </a:solidFill>
                <a:effectLst>
                  <a:outerShdw blurRad="38100" dist="38100" dir="2700000">
                    <a:srgbClr val="000000"/>
                  </a:outerShdw>
                </a:effectLst>
                <a:latin typeface="楷体" panose="02010609060101010101" pitchFamily="49" charset="-122"/>
                <a:ea typeface="楷体" panose="02010609060101010101" pitchFamily="49" charset="-122"/>
                <a:sym typeface="Arial" panose="020B0604020202020204" pitchFamily="34" charset="0"/>
              </a:rPr>
              <a:t>“作茧自缚”</a:t>
            </a:r>
            <a:r>
              <a:rPr lang="zh-CN" altLang="en-US" sz="2000" b="1" noProof="1">
                <a:solidFill>
                  <a:srgbClr val="00FF00"/>
                </a:solidFill>
                <a:effectLst>
                  <a:outerShdw blurRad="38100" dist="38100" dir="2700000">
                    <a:srgbClr val="000000"/>
                  </a:outerShdw>
                </a:effectLst>
                <a:latin typeface="楷体" panose="02010609060101010101" pitchFamily="49" charset="-122"/>
                <a:ea typeface="楷体" panose="02010609060101010101" pitchFamily="49" charset="-122"/>
                <a:sym typeface="Arial" panose="020B0604020202020204" pitchFamily="34" charset="0"/>
              </a:rPr>
              <a:t>与</a:t>
            </a:r>
            <a:r>
              <a:rPr lang="zh-CN" altLang="en-US" sz="2000" b="1" noProof="1" smtClean="0">
                <a:solidFill>
                  <a:srgbClr val="00FF00"/>
                </a:solidFill>
                <a:effectLst>
                  <a:outerShdw blurRad="38100" dist="38100" dir="2700000">
                    <a:srgbClr val="000000"/>
                  </a:outerShdw>
                </a:effectLst>
                <a:latin typeface="楷体" panose="02010609060101010101" pitchFamily="49" charset="-122"/>
                <a:ea typeface="楷体" panose="02010609060101010101" pitchFamily="49" charset="-122"/>
                <a:sym typeface="Arial" panose="020B0604020202020204" pitchFamily="34" charset="0"/>
              </a:rPr>
              <a:t>“放任自流”？</a:t>
            </a:r>
            <a:endParaRPr lang="en-US" altLang="zh-CN" sz="2000" b="1" noProof="1">
              <a:solidFill>
                <a:srgbClr val="FFFF00"/>
              </a:solidFill>
              <a:effectLst>
                <a:outerShdw blurRad="38100" dist="38100" dir="2700000">
                  <a:srgbClr val="000000"/>
                </a:outerShdw>
              </a:effectLst>
              <a:latin typeface="楷体" panose="02010609060101010101" pitchFamily="49" charset="-122"/>
              <a:ea typeface="楷体" panose="02010609060101010101" pitchFamily="49" charset="-122"/>
              <a:sym typeface="Arial" panose="020B0604020202020204" pitchFamily="34" charset="0"/>
            </a:endParaRPr>
          </a:p>
        </p:txBody>
      </p:sp>
    </p:spTree>
    <p:extLst>
      <p:ext uri="{BB962C8B-B14F-4D97-AF65-F5344CB8AC3E}">
        <p14:creationId xmlns:p14="http://schemas.microsoft.com/office/powerpoint/2010/main" val="3034649689"/>
      </p:ext>
    </p:extLst>
  </p:cSld>
  <p:clrMapOvr>
    <a:masterClrMapping/>
  </p:clrMapOvr>
  <p:transition spd="slow">
    <p:random/>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body" idx="4294967295"/>
          </p:nvPr>
        </p:nvSpPr>
        <p:spPr>
          <a:xfrm>
            <a:off x="251700" y="1917700"/>
            <a:ext cx="5183900" cy="5575299"/>
          </a:xfrm>
          <a:ln>
            <a:miter/>
          </a:ln>
        </p:spPr>
        <p:txBody>
          <a:bodyPr vert="horz" wrap="square" lIns="91440" tIns="45720" rIns="91440" bIns="45720" numCol="1" anchor="t" anchorCtr="0" compatLnSpc="1"/>
          <a:lstStyle/>
          <a:p>
            <a:pPr lvl="0" eaLnBrk="1" hangingPunct="1">
              <a:lnSpc>
                <a:spcPct val="130000"/>
              </a:lnSpc>
              <a:buNone/>
              <a:defRPr/>
            </a:pPr>
            <a:r>
              <a:rPr lang="zh-CN" altLang="en-US" sz="1800" b="1" noProof="1" smtClean="0">
                <a:effectLst>
                  <a:outerShdw blurRad="38100" dist="25400" dir="5400000" algn="ctr" rotWithShape="0">
                    <a:srgbClr val="6E747A">
                      <a:alpha val="43000"/>
                    </a:srgbClr>
                  </a:outerShdw>
                </a:effectLst>
              </a:rPr>
              <a:t>             关注行为</a:t>
            </a:r>
            <a:r>
              <a:rPr lang="zh-CN" altLang="en-US" sz="1800" b="1" noProof="1">
                <a:effectLst>
                  <a:outerShdw blurRad="38100" dist="25400" dir="5400000" algn="ctr" rotWithShape="0">
                    <a:srgbClr val="6E747A">
                      <a:alpha val="43000"/>
                    </a:srgbClr>
                  </a:outerShdw>
                </a:effectLst>
              </a:rPr>
              <a:t>目标的教学</a:t>
            </a:r>
            <a:r>
              <a:rPr lang="zh-CN" altLang="en-US" sz="1800" b="1" noProof="1" smtClean="0">
                <a:effectLst>
                  <a:outerShdw blurRad="38100" dist="25400" dir="5400000" algn="ctr" rotWithShape="0">
                    <a:srgbClr val="6E747A">
                      <a:alpha val="43000"/>
                    </a:srgbClr>
                  </a:outerShdw>
                </a:effectLst>
              </a:rPr>
              <a:t>与关注行为</a:t>
            </a:r>
            <a:r>
              <a:rPr lang="zh-CN" altLang="en-US" sz="1800" b="1" noProof="1">
                <a:effectLst>
                  <a:outerShdw blurRad="38100" dist="25400" dir="5400000" algn="ctr" rotWithShape="0">
                    <a:srgbClr val="6E747A">
                      <a:alpha val="43000"/>
                    </a:srgbClr>
                  </a:outerShdw>
                </a:effectLst>
              </a:rPr>
              <a:t>过程的评价相</a:t>
            </a:r>
            <a:r>
              <a:rPr lang="zh-CN" altLang="en-US" sz="1800" b="1" noProof="1" smtClean="0">
                <a:effectLst>
                  <a:outerShdw blurRad="38100" dist="25400" dir="5400000" algn="ctr" rotWithShape="0">
                    <a:srgbClr val="6E747A">
                      <a:alpha val="43000"/>
                    </a:srgbClr>
                  </a:outerShdw>
                </a:effectLst>
              </a:rPr>
              <a:t>结合，使</a:t>
            </a:r>
            <a:r>
              <a:rPr kumimoji="0" lang="zh-CN" altLang="en-US" sz="1800" b="1" i="0" u="none" strike="noStrike" kern="1200" cap="none" spc="0" normalizeH="0" baseline="0" noProof="1" smtClean="0">
                <a:solidFill>
                  <a:schemeClr val="tx1"/>
                </a:solidFill>
                <a:effectLst>
                  <a:outerShdw blurRad="38100" dist="25400" dir="5400000" algn="ctr" rotWithShape="0">
                    <a:srgbClr val="6E747A">
                      <a:alpha val="43000"/>
                    </a:srgbClr>
                  </a:outerShdw>
                </a:effectLst>
                <a:uLnTx/>
                <a:uFillTx/>
                <a:ea typeface="+mn-ea"/>
                <a:cs typeface="+mn-cs"/>
              </a:rPr>
              <a:t>任何</a:t>
            </a:r>
            <a:r>
              <a:rPr kumimoji="0" lang="zh-CN" altLang="en-US" sz="1800" b="1" i="0" u="none" strike="noStrike" kern="1200" cap="none" spc="0" normalizeH="0" baseline="0" noProof="1">
                <a:solidFill>
                  <a:schemeClr val="tx1"/>
                </a:solidFill>
                <a:effectLst>
                  <a:outerShdw blurRad="38100" dist="25400" dir="5400000" algn="ctr" rotWithShape="0">
                    <a:srgbClr val="6E747A">
                      <a:alpha val="43000"/>
                    </a:srgbClr>
                  </a:outerShdw>
                </a:effectLst>
                <a:uLnTx/>
                <a:uFillTx/>
                <a:ea typeface="+mn-ea"/>
                <a:cs typeface="+mn-cs"/>
              </a:rPr>
              <a:t>有意义的话题，无论有多大、有多难，都可以充当实施评价的载体。这就走出了我们以往教学总纠缠于哪些问题能讲、哪些问题不能讲的困扰。 </a:t>
            </a:r>
          </a:p>
          <a:p>
            <a:pPr marL="342900" marR="0" lvl="0" indent="-342900" algn="l" defTabSz="914400" rtl="0" eaLnBrk="1" fontAlgn="base" latinLnBrk="0" hangingPunct="1">
              <a:lnSpc>
                <a:spcPct val="130000"/>
              </a:lnSpc>
              <a:spcBef>
                <a:spcPct val="20000"/>
              </a:spcBef>
              <a:spcAft>
                <a:spcPct val="0"/>
              </a:spcAft>
              <a:buClr>
                <a:schemeClr val="hlink"/>
              </a:buClr>
              <a:buSzPct val="70000"/>
              <a:buFont typeface="Wingdings" panose="05000000000000000000" pitchFamily="2" charset="2"/>
              <a:buNone/>
              <a:defRPr/>
            </a:pPr>
            <a:r>
              <a:rPr kumimoji="0" lang="zh-CN" altLang="en-US" sz="1800" b="1" i="0" u="none" strike="noStrike" kern="1200" cap="none" spc="0" normalizeH="0" baseline="0" noProof="1">
                <a:ln>
                  <a:noFill/>
                </a:ln>
                <a:solidFill>
                  <a:srgbClr val="FFFF00"/>
                </a:solidFill>
                <a:effectLst>
                  <a:outerShdw blurRad="38100" dist="38100" dir="2700000">
                    <a:srgbClr val="000000"/>
                  </a:outerShdw>
                </a:effectLst>
                <a:uLnTx/>
                <a:uFillTx/>
                <a:ea typeface="+mn-ea"/>
                <a:cs typeface="+mn-cs"/>
              </a:rPr>
              <a:t>         </a:t>
            </a:r>
            <a:r>
              <a:rPr kumimoji="0" lang="zh-CN" altLang="en-US" sz="1800" b="1" i="0" u="none" strike="noStrike" kern="1200" cap="none" spc="0" normalizeH="0" baseline="0" noProof="1" smtClean="0">
                <a:ln>
                  <a:noFill/>
                </a:ln>
                <a:solidFill>
                  <a:srgbClr val="FF0000"/>
                </a:solidFill>
                <a:effectLst/>
                <a:uLnTx/>
                <a:uFillTx/>
                <a:latin typeface="宋体" panose="02010600030101010101" pitchFamily="2" charset="-122"/>
                <a:ea typeface="+mn-ea"/>
                <a:cs typeface="+mn-cs"/>
                <a:sym typeface="宋体" panose="02010600030101010101" pitchFamily="2" charset="-122"/>
              </a:rPr>
              <a:t>◆</a:t>
            </a:r>
            <a:r>
              <a:rPr kumimoji="0" lang="zh-CN" altLang="en-US" sz="1800" b="1" i="0" u="none" strike="noStrike" kern="1200" cap="none" spc="0" normalizeH="0" baseline="0" noProof="1">
                <a:ln>
                  <a:noFill/>
                </a:ln>
                <a:solidFill>
                  <a:srgbClr val="FFFF00"/>
                </a:solidFill>
                <a:effectLst>
                  <a:outerShdw blurRad="38100" dist="38100" dir="2700000">
                    <a:srgbClr val="000000"/>
                  </a:outerShdw>
                </a:effectLst>
                <a:uLnTx/>
                <a:uFillTx/>
                <a:ea typeface="+mn-ea"/>
                <a:cs typeface="+mn-cs"/>
              </a:rPr>
              <a:t>“被标准”的答案，往往导致“被框架”的思维。换言之，对“标准答案”的崇拜，必然导致“被标准化”的思维。而我们的追求应该是：给学生一个“会思维”的</a:t>
            </a:r>
            <a:r>
              <a:rPr kumimoji="0" lang="zh-CN" altLang="en-US" sz="1800" b="1" i="0" u="none" strike="noStrike" kern="1200" cap="none" spc="0" normalizeH="0" baseline="0" noProof="1" smtClean="0">
                <a:ln>
                  <a:noFill/>
                </a:ln>
                <a:solidFill>
                  <a:srgbClr val="FFFF00"/>
                </a:solidFill>
                <a:effectLst>
                  <a:outerShdw blurRad="38100" dist="38100" dir="2700000">
                    <a:srgbClr val="000000"/>
                  </a:outerShdw>
                </a:effectLst>
                <a:uLnTx/>
                <a:uFillTx/>
                <a:ea typeface="+mn-ea"/>
                <a:cs typeface="+mn-cs"/>
              </a:rPr>
              <a:t>框架（方法），</a:t>
            </a:r>
            <a:r>
              <a:rPr kumimoji="0" lang="zh-CN" altLang="en-US" sz="1800" b="1" i="0" u="none" strike="noStrike" kern="1200" cap="none" spc="0" normalizeH="0" baseline="0" noProof="1">
                <a:ln>
                  <a:noFill/>
                </a:ln>
                <a:solidFill>
                  <a:srgbClr val="FFFF00"/>
                </a:solidFill>
                <a:effectLst>
                  <a:outerShdw blurRad="38100" dist="38100" dir="2700000">
                    <a:srgbClr val="000000"/>
                  </a:outerShdw>
                </a:effectLst>
                <a:uLnTx/>
                <a:uFillTx/>
                <a:ea typeface="+mn-ea"/>
                <a:cs typeface="+mn-cs"/>
              </a:rPr>
              <a:t>帮他们走出“被框架”的</a:t>
            </a:r>
            <a:r>
              <a:rPr kumimoji="0" lang="zh-CN" altLang="en-US" sz="1800" b="1" i="0" u="none" strike="noStrike" kern="1200" cap="none" spc="0" normalizeH="0" baseline="0" noProof="1" smtClean="0">
                <a:ln>
                  <a:noFill/>
                </a:ln>
                <a:solidFill>
                  <a:srgbClr val="FFFF00"/>
                </a:solidFill>
                <a:effectLst>
                  <a:outerShdw blurRad="38100" dist="38100" dir="2700000">
                    <a:srgbClr val="000000"/>
                  </a:outerShdw>
                </a:effectLst>
                <a:uLnTx/>
                <a:uFillTx/>
                <a:ea typeface="+mn-ea"/>
                <a:cs typeface="+mn-cs"/>
              </a:rPr>
              <a:t>思维（教条）。</a:t>
            </a:r>
            <a:r>
              <a:rPr kumimoji="0" lang="zh-CN" altLang="en-US" sz="1800" b="1" i="0" u="none" strike="noStrike" kern="1200" cap="none" spc="0" normalizeH="0" baseline="0" noProof="1">
                <a:ln>
                  <a:noFill/>
                </a:ln>
                <a:solidFill>
                  <a:srgbClr val="FFFF00"/>
                </a:solidFill>
                <a:effectLst>
                  <a:outerShdw blurRad="38100" dist="38100" dir="2700000">
                    <a:srgbClr val="000000"/>
                  </a:outerShdw>
                </a:effectLst>
                <a:uLnTx/>
                <a:uFillTx/>
                <a:ea typeface="+mn-ea"/>
                <a:cs typeface="+mn-cs"/>
              </a:rPr>
              <a:t>那，才是素养。</a:t>
            </a:r>
          </a:p>
          <a:p>
            <a:pPr marL="342900" marR="0" lvl="0" indent="-342900" algn="l" defTabSz="914400" rtl="0" eaLnBrk="1" fontAlgn="base" latinLnBrk="0" hangingPunct="1">
              <a:lnSpc>
                <a:spcPct val="130000"/>
              </a:lnSpc>
              <a:spcBef>
                <a:spcPct val="20000"/>
              </a:spcBef>
              <a:spcAft>
                <a:spcPct val="0"/>
              </a:spcAft>
              <a:buClr>
                <a:schemeClr val="hlink"/>
              </a:buClr>
              <a:buSzPct val="70000"/>
              <a:buFont typeface="Wingdings" panose="05000000000000000000" pitchFamily="2" charset="2"/>
              <a:buNone/>
              <a:defRPr/>
            </a:pPr>
            <a:endParaRPr kumimoji="0" lang="zh-CN" altLang="en-US" sz="2000" b="1" i="0" u="none" strike="noStrike" kern="1200" cap="none" spc="0" normalizeH="0" baseline="0" noProof="1">
              <a:ln>
                <a:noFill/>
              </a:ln>
              <a:solidFill>
                <a:srgbClr val="FFFF00"/>
              </a:solidFill>
              <a:effectLst>
                <a:outerShdw blurRad="38100" dist="38100" dir="2700000">
                  <a:srgbClr val="000000"/>
                </a:outerShdw>
              </a:effectLst>
              <a:uLnTx/>
              <a:uFillTx/>
              <a:latin typeface="+mn-lt"/>
              <a:ea typeface="+mn-ea"/>
              <a:cs typeface="+mn-cs"/>
            </a:endParaRPr>
          </a:p>
        </p:txBody>
      </p:sp>
      <p:sp>
        <p:nvSpPr>
          <p:cNvPr id="134146" name="AutoShape 3"/>
          <p:cNvSpPr/>
          <p:nvPr/>
        </p:nvSpPr>
        <p:spPr>
          <a:xfrm>
            <a:off x="900113" y="620713"/>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a:solidFill>
                  <a:schemeClr val="bg1"/>
                </a:solidFill>
                <a:latin typeface="Tahoma" panose="020B0604030504040204" pitchFamily="34" charset="0"/>
                <a:ea typeface="隶书" panose="02010509060101010101" pitchFamily="49" charset="-122"/>
              </a:rPr>
              <a:t>点评</a:t>
            </a:r>
          </a:p>
        </p:txBody>
      </p:sp>
      <p:sp>
        <p:nvSpPr>
          <p:cNvPr id="49156" name="Text Box 4"/>
          <p:cNvSpPr txBox="1"/>
          <p:nvPr/>
        </p:nvSpPr>
        <p:spPr>
          <a:xfrm>
            <a:off x="3419475" y="931863"/>
            <a:ext cx="4176713" cy="579438"/>
          </a:xfrm>
          <a:prstGeom prst="rect">
            <a:avLst/>
          </a:prstGeom>
          <a:noFill/>
          <a:ln w="9525">
            <a:noFill/>
            <a:miter/>
          </a:ln>
        </p:spPr>
        <p:txBody>
          <a:bodyPr>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x-none" sz="3200" b="1" i="0" u="none" strike="noStrike" kern="1200" cap="none" spc="0" normalizeH="0" baseline="0" noProof="1">
                <a:ln>
                  <a:noFill/>
                </a:ln>
                <a:solidFill>
                  <a:srgbClr val="FFFF00"/>
                </a:solidFill>
                <a:effectLst>
                  <a:outerShdw blurRad="38100" dist="38100" dir="2700000">
                    <a:srgbClr val="000000"/>
                  </a:outerShdw>
                </a:effectLst>
                <a:uLnTx/>
                <a:uFillTx/>
                <a:latin typeface="Arial" panose="020B0604020202020204" pitchFamily="34" charset="0"/>
                <a:ea typeface="黑体" panose="02010609060101010101" pitchFamily="49" charset="-122"/>
                <a:cs typeface="+mn-ea"/>
              </a:rPr>
              <a:t>“</a:t>
            </a:r>
            <a:r>
              <a:rPr kumimoji="0" lang="zh-CN" altLang="en-US" sz="3200" b="1" i="0" u="none" strike="noStrike" kern="1200" cap="none" spc="0" normalizeH="0" baseline="0" noProof="1">
                <a:ln>
                  <a:noFill/>
                </a:ln>
                <a:solidFill>
                  <a:srgbClr val="FFFF00"/>
                </a:solidFill>
                <a:effectLst>
                  <a:outerShdw blurRad="38100" dist="38100" dir="2700000">
                    <a:srgbClr val="000000"/>
                  </a:outerShdw>
                </a:effectLst>
                <a:uLnTx/>
                <a:uFillTx/>
                <a:latin typeface="Tahoma" panose="020B0604030504040204" pitchFamily="34" charset="0"/>
                <a:ea typeface="黑体" panose="02010609060101010101" pitchFamily="49" charset="-122"/>
                <a:cs typeface="+mn-ea"/>
              </a:rPr>
              <a:t>大题</a:t>
            </a:r>
            <a:r>
              <a:rPr kumimoji="0" lang="zh-CN" altLang="en-US" sz="3200" b="1" i="0" u="none" strike="noStrike" kern="1200" cap="none" spc="0" normalizeH="0" baseline="0" noProof="1">
                <a:ln>
                  <a:noFill/>
                </a:ln>
                <a:solidFill>
                  <a:srgbClr val="FFFF00"/>
                </a:solidFill>
                <a:effectLst>
                  <a:outerShdw blurRad="38100" dist="38100" dir="2700000">
                    <a:srgbClr val="000000"/>
                  </a:outerShdw>
                </a:effectLst>
                <a:uLnTx/>
                <a:uFillTx/>
                <a:latin typeface="Arial" panose="020B0604020202020204" pitchFamily="34" charset="0"/>
                <a:ea typeface="黑体" panose="02010609060101010101" pitchFamily="49" charset="-122"/>
                <a:cs typeface="+mn-ea"/>
              </a:rPr>
              <a:t>”</a:t>
            </a:r>
            <a:r>
              <a:rPr kumimoji="0" lang="zh-CN" altLang="en-US" sz="3200" b="1" i="0" u="none" strike="noStrike" kern="1200" cap="none" spc="0" normalizeH="0" baseline="0" noProof="1">
                <a:ln>
                  <a:noFill/>
                </a:ln>
                <a:solidFill>
                  <a:srgbClr val="FFFF00"/>
                </a:solidFill>
                <a:effectLst>
                  <a:outerShdw blurRad="38100" dist="38100" dir="2700000">
                    <a:srgbClr val="000000"/>
                  </a:outerShdw>
                </a:effectLst>
                <a:uLnTx/>
                <a:uFillTx/>
                <a:latin typeface="Tahoma" panose="020B0604030504040204" pitchFamily="34" charset="0"/>
                <a:ea typeface="黑体" panose="02010609060101010101" pitchFamily="49" charset="-122"/>
                <a:cs typeface="+mn-ea"/>
              </a:rPr>
              <a:t>有多难？</a:t>
            </a:r>
            <a:endParaRPr kumimoji="0" lang="zh-CN" altLang="en-US" sz="3200" b="1" i="0" u="none" strike="noStrike" kern="1200" cap="none" spc="0" normalizeH="0" baseline="0" noProof="1">
              <a:ln>
                <a:noFill/>
              </a:ln>
              <a:solidFill>
                <a:srgbClr val="FFFF00"/>
              </a:solidFill>
              <a:effectLst>
                <a:outerShdw blurRad="38100" dist="38100" dir="2700000">
                  <a:srgbClr val="000000"/>
                </a:outerShdw>
              </a:effectLst>
              <a:uLnTx/>
              <a:uFillTx/>
              <a:latin typeface="Tahoma" panose="020B0604030504040204" pitchFamily="34" charset="0"/>
              <a:ea typeface="黑体" panose="02010609060101010101" pitchFamily="49" charset="-122"/>
              <a:cs typeface="+mn-cs"/>
            </a:endParaRPr>
          </a:p>
        </p:txBody>
      </p:sp>
      <p:sp>
        <p:nvSpPr>
          <p:cNvPr id="3" name="文本框 2"/>
          <p:cNvSpPr txBox="1"/>
          <p:nvPr/>
        </p:nvSpPr>
        <p:spPr>
          <a:xfrm>
            <a:off x="5435600" y="1917700"/>
            <a:ext cx="3551238" cy="3965575"/>
          </a:xfrm>
          <a:prstGeom prst="rect">
            <a:avLst/>
          </a:prstGeom>
          <a:noFill/>
          <a:ln w="19050">
            <a:solidFill>
              <a:srgbClr val="FFFF00"/>
            </a:solidFill>
          </a:ln>
        </p:spPr>
        <p:txBody>
          <a:bodyPr>
            <a:spAutoFit/>
          </a:bodyPr>
          <a:lstStyle/>
          <a:p>
            <a:pPr marL="0" marR="0" lvl="0" indent="0" algn="l" defTabSz="914400" rtl="0" eaLnBrk="1" fontAlgn="base" latinLnBrk="0" hangingPunct="1">
              <a:lnSpc>
                <a:spcPct val="130000"/>
              </a:lnSpc>
              <a:spcBef>
                <a:spcPct val="0"/>
              </a:spcBef>
              <a:spcAft>
                <a:spcPct val="0"/>
              </a:spcAft>
              <a:buClrTx/>
              <a:buSzTx/>
              <a:buFont typeface="Arial" panose="020B0604020202020204" pitchFamily="34" charset="0"/>
              <a:buNone/>
              <a:defRPr/>
            </a:pPr>
            <a:r>
              <a:rPr kumimoji="0" lang="zh-CN" altLang="en-US" sz="1800" b="0" i="0" u="none" strike="noStrike" kern="1200" cap="none" spc="0" normalizeH="0" baseline="0" noProof="1">
                <a:ln>
                  <a:noFill/>
                </a:ln>
                <a:solidFill>
                  <a:schemeClr val="tx1"/>
                </a:solidFill>
                <a:effectLst>
                  <a:outerShdw blurRad="38100" dist="38100" dir="2700000">
                    <a:srgbClr val="FFFFFF"/>
                  </a:outerShdw>
                </a:effectLst>
                <a:uLnTx/>
                <a:uFillTx/>
                <a:latin typeface="华文楷体" panose="02010600040101010101" pitchFamily="2" charset="-122"/>
                <a:ea typeface="华文楷体" panose="02010600040101010101" pitchFamily="2" charset="-122"/>
                <a:cs typeface="+mn-ea"/>
                <a:sym typeface="+mn-ea"/>
              </a:rPr>
              <a:t>例如</a:t>
            </a:r>
            <a:endParaRPr kumimoji="0" lang="zh-CN" altLang="en-US" sz="1800" b="0" i="0" u="none" strike="noStrike" kern="1200" cap="none" spc="0" normalizeH="0" baseline="0" noProof="1">
              <a:ln>
                <a:noFill/>
              </a:ln>
              <a:solidFill>
                <a:schemeClr val="tx1"/>
              </a:solidFill>
              <a:effectLst>
                <a:outerShdw blurRad="38100" dist="38100" dir="2700000">
                  <a:srgbClr val="FFFFFF"/>
                </a:outerShdw>
              </a:effectLst>
              <a:uLnTx/>
              <a:uFillTx/>
              <a:latin typeface="华文楷体" panose="02010600040101010101" pitchFamily="2" charset="-122"/>
              <a:ea typeface="华文楷体" panose="02010600040101010101" pitchFamily="2" charset="-122"/>
              <a:cs typeface="+mn-cs"/>
              <a:sym typeface="+mn-ea"/>
            </a:endParaRPr>
          </a:p>
          <a:p>
            <a:pPr marL="285750" marR="0" lvl="0" indent="-285750" algn="l" defTabSz="914400" rtl="0" eaLnBrk="1" fontAlgn="base" latinLnBrk="0" hangingPunct="1">
              <a:lnSpc>
                <a:spcPct val="130000"/>
              </a:lnSpc>
              <a:spcBef>
                <a:spcPct val="0"/>
              </a:spcBef>
              <a:spcAft>
                <a:spcPct val="0"/>
              </a:spcAft>
              <a:buClrTx/>
              <a:buSzTx/>
              <a:buFont typeface="Arial" panose="020B0604020202020204" pitchFamily="34" charset="0"/>
              <a:buChar char="•"/>
              <a:defRPr/>
            </a:pPr>
            <a:r>
              <a:rPr kumimoji="0" lang="zh-CN" altLang="en-US" sz="1800" b="0" i="0" u="none" strike="noStrike" kern="1200" cap="none" spc="0" normalizeH="0" baseline="0" noProof="1">
                <a:ln>
                  <a:noFill/>
                </a:ln>
                <a:solidFill>
                  <a:schemeClr val="tx1"/>
                </a:solidFill>
                <a:effectLst>
                  <a:outerShdw blurRad="38100" dist="38100" dir="2700000">
                    <a:srgbClr val="FFFFFF"/>
                  </a:outerShdw>
                </a:effectLst>
                <a:uLnTx/>
                <a:uFillTx/>
                <a:latin typeface="华文楷体" panose="02010600040101010101" pitchFamily="2" charset="-122"/>
                <a:ea typeface="华文楷体" panose="02010600040101010101" pitchFamily="2" charset="-122"/>
                <a:cs typeface="+mn-ea"/>
                <a:sym typeface="+mn-ea"/>
              </a:rPr>
              <a:t>某项公共政策的出台（交通、城建、城管、水价、电价、汽价、垃圾处理、新农村建设）</a:t>
            </a:r>
            <a:endParaRPr kumimoji="0" lang="zh-CN" altLang="en-US" sz="1800" b="0" i="0" u="none" strike="noStrike" kern="1200" cap="none" spc="0" normalizeH="0" baseline="0" noProof="1">
              <a:ln>
                <a:noFill/>
              </a:ln>
              <a:solidFill>
                <a:schemeClr val="tx1"/>
              </a:solidFill>
              <a:effectLst>
                <a:outerShdw blurRad="38100" dist="38100" dir="2700000">
                  <a:srgbClr val="FFFFFF"/>
                </a:outerShdw>
              </a:effectLst>
              <a:uLnTx/>
              <a:uFillTx/>
              <a:latin typeface="华文楷体" panose="02010600040101010101" pitchFamily="2" charset="-122"/>
              <a:ea typeface="华文楷体" panose="02010600040101010101" pitchFamily="2" charset="-122"/>
              <a:cs typeface="+mn-cs"/>
            </a:endParaRPr>
          </a:p>
          <a:p>
            <a:pPr marL="285750" marR="0" lvl="0" indent="-285750" algn="l" defTabSz="914400" rtl="0" eaLnBrk="1" fontAlgn="base" latinLnBrk="0" hangingPunct="1">
              <a:lnSpc>
                <a:spcPct val="130000"/>
              </a:lnSpc>
              <a:spcBef>
                <a:spcPct val="0"/>
              </a:spcBef>
              <a:spcAft>
                <a:spcPct val="0"/>
              </a:spcAft>
              <a:buClrTx/>
              <a:buSzTx/>
              <a:buFont typeface="Arial" panose="020B0604020202020204" pitchFamily="34" charset="0"/>
              <a:buChar char="•"/>
              <a:defRPr/>
            </a:pPr>
            <a:r>
              <a:rPr kumimoji="0" lang="zh-CN" altLang="en-US" sz="1800" b="0" i="0" u="none" strike="noStrike" kern="1200" cap="none" spc="0" normalizeH="0" baseline="0" noProof="1">
                <a:ln>
                  <a:noFill/>
                </a:ln>
                <a:solidFill>
                  <a:schemeClr val="tx1"/>
                </a:solidFill>
                <a:effectLst>
                  <a:outerShdw blurRad="38100" dist="38100" dir="2700000">
                    <a:srgbClr val="FFFFFF"/>
                  </a:outerShdw>
                </a:effectLst>
                <a:uLnTx/>
                <a:uFillTx/>
                <a:latin typeface="华文楷体" panose="02010600040101010101" pitchFamily="2" charset="-122"/>
                <a:ea typeface="华文楷体" panose="02010600040101010101" pitchFamily="2" charset="-122"/>
                <a:cs typeface="+mn-ea"/>
                <a:sym typeface="+mn-ea"/>
              </a:rPr>
              <a:t>某件重大事件的评估（一带一路、巴黎协定、</a:t>
            </a:r>
            <a:r>
              <a:rPr kumimoji="0" lang="en-US" altLang="zh-CN" sz="1800" b="0" i="0" u="none" strike="noStrike" kern="1200" cap="none" spc="0" normalizeH="0" baseline="0" noProof="1">
                <a:ln>
                  <a:noFill/>
                </a:ln>
                <a:solidFill>
                  <a:schemeClr val="tx1"/>
                </a:solidFill>
                <a:effectLst>
                  <a:outerShdw blurRad="38100" dist="38100" dir="2700000">
                    <a:srgbClr val="FFFFFF"/>
                  </a:outerShdw>
                </a:effectLst>
                <a:uLnTx/>
                <a:uFillTx/>
                <a:latin typeface="华文楷体" panose="02010600040101010101" pitchFamily="2" charset="-122"/>
                <a:ea typeface="华文楷体" panose="02010600040101010101" pitchFamily="2" charset="-122"/>
                <a:cs typeface="+mn-ea"/>
                <a:sym typeface="+mn-ea"/>
              </a:rPr>
              <a:t>q20</a:t>
            </a:r>
            <a:r>
              <a:rPr kumimoji="0" lang="zh-CN" altLang="en-US" sz="1800" b="0" i="0" u="none" strike="noStrike" kern="1200" cap="none" spc="0" normalizeH="0" baseline="0" noProof="1">
                <a:ln>
                  <a:noFill/>
                </a:ln>
                <a:solidFill>
                  <a:schemeClr val="tx1"/>
                </a:solidFill>
                <a:effectLst>
                  <a:outerShdw blurRad="38100" dist="38100" dir="2700000">
                    <a:srgbClr val="FFFFFF"/>
                  </a:outerShdw>
                </a:effectLst>
                <a:uLnTx/>
                <a:uFillTx/>
                <a:latin typeface="华文楷体" panose="02010600040101010101" pitchFamily="2" charset="-122"/>
                <a:ea typeface="华文楷体" panose="02010600040101010101" pitchFamily="2" charset="-122"/>
                <a:cs typeface="+mn-ea"/>
                <a:sym typeface="+mn-ea"/>
              </a:rPr>
              <a:t>）</a:t>
            </a:r>
            <a:endParaRPr kumimoji="0" lang="zh-CN" altLang="en-US" sz="1800" b="0" i="0" u="none" strike="noStrike" kern="1200" cap="none" spc="0" normalizeH="0" baseline="0" noProof="1">
              <a:ln>
                <a:noFill/>
              </a:ln>
              <a:solidFill>
                <a:schemeClr val="tx1"/>
              </a:solidFill>
              <a:effectLst>
                <a:outerShdw blurRad="38100" dist="38100" dir="2700000">
                  <a:srgbClr val="FFFFFF"/>
                </a:outerShdw>
              </a:effectLst>
              <a:uLnTx/>
              <a:uFillTx/>
              <a:latin typeface="华文楷体" panose="02010600040101010101" pitchFamily="2" charset="-122"/>
              <a:ea typeface="华文楷体" panose="02010600040101010101" pitchFamily="2" charset="-122"/>
              <a:cs typeface="+mn-cs"/>
            </a:endParaRPr>
          </a:p>
          <a:p>
            <a:pPr marL="285750" marR="0" lvl="0" indent="-285750" algn="l" defTabSz="914400" rtl="0" eaLnBrk="1" fontAlgn="base" latinLnBrk="0" hangingPunct="1">
              <a:lnSpc>
                <a:spcPct val="130000"/>
              </a:lnSpc>
              <a:spcBef>
                <a:spcPct val="0"/>
              </a:spcBef>
              <a:spcAft>
                <a:spcPct val="0"/>
              </a:spcAft>
              <a:buClrTx/>
              <a:buSzTx/>
              <a:buFont typeface="Arial" panose="020B0604020202020204" pitchFamily="34" charset="0"/>
              <a:buChar char="•"/>
              <a:defRPr/>
            </a:pPr>
            <a:r>
              <a:rPr kumimoji="0" lang="zh-CN" altLang="en-US" sz="1800" b="0" i="0" u="none" strike="noStrike" kern="1200" cap="none" spc="0" normalizeH="0" baseline="0" noProof="1">
                <a:ln>
                  <a:noFill/>
                </a:ln>
                <a:solidFill>
                  <a:schemeClr val="tx1"/>
                </a:solidFill>
                <a:effectLst>
                  <a:outerShdw blurRad="38100" dist="38100" dir="2700000">
                    <a:srgbClr val="FFFFFF"/>
                  </a:outerShdw>
                </a:effectLst>
                <a:uLnTx/>
                <a:uFillTx/>
                <a:latin typeface="华文楷体" panose="02010600040101010101" pitchFamily="2" charset="-122"/>
                <a:ea typeface="华文楷体" panose="02010600040101010101" pitchFamily="2" charset="-122"/>
                <a:cs typeface="+mn-ea"/>
                <a:sym typeface="+mn-ea"/>
              </a:rPr>
              <a:t>某个热点话题的评议（ “共享单车”“嘀嘀打车”）</a:t>
            </a:r>
            <a:endParaRPr kumimoji="0" lang="zh-CN" altLang="en-US" sz="1800" b="0" i="0" u="none" strike="noStrike" kern="1200" cap="none" spc="0" normalizeH="0" baseline="0" noProof="1">
              <a:ln>
                <a:noFill/>
              </a:ln>
              <a:solidFill>
                <a:schemeClr val="tx1"/>
              </a:solidFill>
              <a:effectLst>
                <a:outerShdw blurRad="38100" dist="38100" dir="2700000">
                  <a:srgbClr val="FFFFFF"/>
                </a:outerShdw>
              </a:effectLst>
              <a:uLnTx/>
              <a:uFillTx/>
              <a:latin typeface="华文楷体" panose="02010600040101010101" pitchFamily="2" charset="-122"/>
              <a:ea typeface="华文楷体" panose="02010600040101010101" pitchFamily="2" charset="-122"/>
              <a:cs typeface="+mn-cs"/>
            </a:endParaRPr>
          </a:p>
          <a:p>
            <a:pPr marL="285750" marR="0" lvl="0" indent="-285750" algn="l" defTabSz="914400" rtl="0" eaLnBrk="1" fontAlgn="base" latinLnBrk="0" hangingPunct="1">
              <a:lnSpc>
                <a:spcPct val="130000"/>
              </a:lnSpc>
              <a:spcBef>
                <a:spcPct val="0"/>
              </a:spcBef>
              <a:spcAft>
                <a:spcPct val="0"/>
              </a:spcAft>
              <a:buClrTx/>
              <a:buSzTx/>
              <a:buFont typeface="Arial" panose="020B0604020202020204" pitchFamily="34" charset="0"/>
              <a:buChar char="•"/>
              <a:defRPr/>
            </a:pPr>
            <a:r>
              <a:rPr kumimoji="0" lang="zh-CN" altLang="en-US" sz="1800" b="0" i="0" u="none" strike="noStrike" kern="1200" cap="none" spc="0" normalizeH="0" baseline="0" noProof="1">
                <a:ln>
                  <a:noFill/>
                </a:ln>
                <a:solidFill>
                  <a:schemeClr val="tx1"/>
                </a:solidFill>
                <a:effectLst>
                  <a:outerShdw blurRad="38100" dist="38100" dir="2700000">
                    <a:srgbClr val="FFFFFF"/>
                  </a:outerShdw>
                </a:effectLst>
                <a:uLnTx/>
                <a:uFillTx/>
                <a:latin typeface="华文楷体" panose="02010600040101010101" pitchFamily="2" charset="-122"/>
                <a:ea typeface="华文楷体" panose="02010600040101010101" pitchFamily="2" charset="-122"/>
                <a:cs typeface="+mn-ea"/>
                <a:sym typeface="+mn-ea"/>
              </a:rPr>
              <a:t>某一历史问题的认识（革命、建设、改革）</a:t>
            </a:r>
            <a:endParaRPr kumimoji="0" lang="zh-CN" altLang="en-US" sz="1800" b="0" i="0" u="none" strike="noStrike" kern="1200" cap="none" spc="0" normalizeH="0" baseline="0" noProof="1">
              <a:ln>
                <a:noFill/>
              </a:ln>
              <a:solidFill>
                <a:schemeClr val="tx1"/>
              </a:solidFill>
              <a:effectLst>
                <a:outerShdw blurRad="38100" dist="38100" dir="2700000">
                  <a:srgbClr val="FFFFFF"/>
                </a:outerShdw>
              </a:effectLst>
              <a:uLnTx/>
              <a:uFillTx/>
              <a:latin typeface="华文楷体" panose="02010600040101010101" pitchFamily="2" charset="-122"/>
              <a:ea typeface="华文楷体" panose="02010600040101010101" pitchFamily="2" charset="-122"/>
              <a:cs typeface="+mn-cs"/>
            </a:endParaRP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tx1"/>
              </a:solidFill>
              <a:effectLst/>
              <a:uLnTx/>
              <a:uFillTx/>
              <a:latin typeface="华文楷体" panose="02010600040101010101" pitchFamily="2" charset="-122"/>
              <a:ea typeface="华文楷体" panose="02010600040101010101" pitchFamily="2" charset="-122"/>
              <a:cs typeface="+mn-cs"/>
            </a:endParaRPr>
          </a:p>
        </p:txBody>
      </p:sp>
      <p:sp>
        <p:nvSpPr>
          <p:cNvPr id="6" name="文本框 5"/>
          <p:cNvSpPr txBox="1"/>
          <p:nvPr/>
        </p:nvSpPr>
        <p:spPr>
          <a:xfrm>
            <a:off x="1187765" y="6031013"/>
            <a:ext cx="7018321" cy="584775"/>
          </a:xfrm>
          <a:prstGeom prst="rect">
            <a:avLst/>
          </a:prstGeom>
          <a:noFill/>
          <a:ln w="38100">
            <a:solidFill>
              <a:srgbClr val="FFFF00"/>
            </a:solidFill>
          </a:ln>
        </p:spPr>
        <p:txBody>
          <a:bodyPr wrap="square" rtlCol="0">
            <a:spAutoFit/>
          </a:bodyPr>
          <a:lstStyle/>
          <a:p>
            <a:pPr algn="ctr">
              <a:lnSpc>
                <a:spcPct val="160000"/>
              </a:lnSpc>
            </a:pPr>
            <a:r>
              <a:rPr lang="zh-CN" altLang="en-US" sz="2000" b="1" dirty="0" smtClean="0">
                <a:solidFill>
                  <a:srgbClr val="00FF00"/>
                </a:solidFill>
                <a:latin typeface="楷体" panose="02010609060101010101" pitchFamily="49" charset="-122"/>
                <a:ea typeface="楷体" panose="02010609060101010101" pitchFamily="49" charset="-122"/>
              </a:rPr>
              <a:t>思考题：思想政治课究竟难在哪里？</a:t>
            </a:r>
            <a:endParaRPr lang="zh-CN" altLang="en-US" sz="2000" b="1" dirty="0" smtClean="0">
              <a:solidFill>
                <a:srgbClr val="00FF00"/>
              </a:solidFill>
              <a:latin typeface="楷体" panose="02010609060101010101" pitchFamily="49" charset="-122"/>
              <a:ea typeface="楷体" panose="02010609060101010101" pitchFamily="49" charset="-122"/>
              <a:sym typeface="宋体" panose="02010600030101010101" pitchFamily="2" charset="-122"/>
            </a:endParaRPr>
          </a:p>
        </p:txBody>
      </p:sp>
    </p:spTree>
  </p:cSld>
  <p:clrMapOvr>
    <a:masterClrMapping/>
  </p:clrMapOvr>
  <p:transition spd="slow">
    <p:random/>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文本占位符 107522"/>
          <p:cNvSpPr>
            <a:spLocks noGrp="1"/>
          </p:cNvSpPr>
          <p:nvPr>
            <p:ph idx="4294967295"/>
          </p:nvPr>
        </p:nvSpPr>
        <p:spPr>
          <a:xfrm>
            <a:off x="1835810" y="1702375"/>
            <a:ext cx="4125016" cy="3253845"/>
          </a:xfrm>
          <a:ln>
            <a:solidFill>
              <a:schemeClr val="bg2"/>
            </a:solidFill>
            <a:miter/>
          </a:ln>
        </p:spPr>
        <p:txBody>
          <a:bodyPr vert="horz" wrap="square" lIns="91440" tIns="45720" rIns="91440" bIns="45720" numCol="1" anchor="t" anchorCtr="0" compatLnSpc="1"/>
          <a:lstStyle/>
          <a:p>
            <a:pPr marL="1905" indent="-344805" algn="just">
              <a:lnSpc>
                <a:spcPct val="200000"/>
              </a:lnSpc>
              <a:defRPr/>
            </a:pPr>
            <a:r>
              <a:rPr lang="zh-CN" altLang="en-US" sz="2000" b="1" noProof="1" smtClean="0"/>
              <a:t>学科核心素养的定位   </a:t>
            </a:r>
            <a:r>
              <a:rPr lang="en-US" altLang="zh-CN" sz="2000" b="1" noProof="1" smtClean="0"/>
              <a:t>——              </a:t>
            </a:r>
            <a:endParaRPr kumimoji="0" lang="en-US" altLang="zh-CN" sz="2000" b="1" i="0" u="none" strike="noStrike" kern="1200" cap="none" spc="0" normalizeH="0" baseline="0" noProof="1" smtClean="0">
              <a:ln>
                <a:noFill/>
              </a:ln>
              <a:solidFill>
                <a:schemeClr val="tx1"/>
              </a:solidFill>
              <a:effectLst/>
              <a:uLnTx/>
              <a:uFillTx/>
              <a:latin typeface="+mn-lt"/>
              <a:ea typeface="+mn-ea"/>
              <a:cs typeface="+mn-cs"/>
            </a:endParaRPr>
          </a:p>
          <a:p>
            <a:pPr marL="1905" indent="-344805" algn="just">
              <a:lnSpc>
                <a:spcPct val="200000"/>
              </a:lnSpc>
              <a:defRPr/>
            </a:pPr>
            <a:r>
              <a:rPr lang="zh-CN" altLang="en-US" sz="2000" b="1" noProof="1" smtClean="0">
                <a:sym typeface="Arial" panose="020B0604020202020204" pitchFamily="34" charset="0"/>
              </a:rPr>
              <a:t>课程内容的整合与呈现 </a:t>
            </a:r>
            <a:r>
              <a:rPr lang="en-US" altLang="zh-CN" sz="2000" b="1" noProof="1" smtClean="0">
                <a:sym typeface="Arial" panose="020B0604020202020204" pitchFamily="34" charset="0"/>
              </a:rPr>
              <a:t>——</a:t>
            </a:r>
          </a:p>
          <a:p>
            <a:pPr marL="1905" indent="-344805" algn="just">
              <a:lnSpc>
                <a:spcPct val="200000"/>
              </a:lnSpc>
              <a:defRPr/>
            </a:pPr>
            <a:r>
              <a:rPr lang="zh-CN" altLang="en-US" sz="2000" b="1" noProof="1" smtClean="0">
                <a:sym typeface="Arial" panose="020B0604020202020204" pitchFamily="34" charset="0"/>
              </a:rPr>
              <a:t>教学</a:t>
            </a:r>
            <a:r>
              <a:rPr lang="zh-CN" altLang="en-US" sz="2000" b="1" noProof="1">
                <a:sym typeface="Arial" panose="020B0604020202020204" pitchFamily="34" charset="0"/>
              </a:rPr>
              <a:t>方式与学习</a:t>
            </a:r>
            <a:r>
              <a:rPr lang="zh-CN" altLang="en-US" sz="2000" b="1" noProof="1" smtClean="0">
                <a:sym typeface="Arial" panose="020B0604020202020204" pitchFamily="34" charset="0"/>
              </a:rPr>
              <a:t>路径   </a:t>
            </a:r>
            <a:r>
              <a:rPr lang="en-US" altLang="zh-CN" sz="2000" b="1" noProof="1" smtClean="0">
                <a:sym typeface="Arial" panose="020B0604020202020204" pitchFamily="34" charset="0"/>
              </a:rPr>
              <a:t>——</a:t>
            </a:r>
            <a:endParaRPr lang="zh-CN" altLang="en-US" sz="2000" dirty="0"/>
          </a:p>
          <a:p>
            <a:pPr marL="1905" indent="-344805" algn="just">
              <a:lnSpc>
                <a:spcPct val="200000"/>
              </a:lnSpc>
              <a:defRPr/>
            </a:pPr>
            <a:r>
              <a:rPr lang="zh-CN" altLang="en-US" sz="2000" b="1" noProof="1" smtClean="0">
                <a:effectLst>
                  <a:outerShdw blurRad="38100" dist="38100" dir="2700000">
                    <a:srgbClr val="000000"/>
                  </a:outerShdw>
                </a:effectLst>
                <a:sym typeface="Arial" panose="020B0604020202020204" pitchFamily="34" charset="0"/>
              </a:rPr>
              <a:t>把握学业质量的</a:t>
            </a:r>
            <a:r>
              <a:rPr lang="zh-CN" altLang="en-US" sz="2000" b="1" noProof="1">
                <a:effectLst>
                  <a:outerShdw blurRad="38100" dist="38100" dir="2700000">
                    <a:srgbClr val="000000"/>
                  </a:outerShdw>
                </a:effectLst>
                <a:sym typeface="Arial" panose="020B0604020202020204" pitchFamily="34" charset="0"/>
              </a:rPr>
              <a:t>水平</a:t>
            </a:r>
            <a:r>
              <a:rPr lang="en-US" altLang="zh-CN" sz="2000" b="1" noProof="1" smtClean="0">
                <a:effectLst>
                  <a:outerShdw blurRad="38100" dist="38100" dir="2700000">
                    <a:srgbClr val="000000"/>
                  </a:outerShdw>
                </a:effectLst>
                <a:sym typeface="Arial" panose="020B0604020202020204" pitchFamily="34" charset="0"/>
              </a:rPr>
              <a:t>——  </a:t>
            </a:r>
          </a:p>
          <a:p>
            <a:pPr marL="1905" indent="-344805" algn="just">
              <a:lnSpc>
                <a:spcPct val="200000"/>
              </a:lnSpc>
              <a:defRPr/>
            </a:pPr>
            <a:r>
              <a:rPr lang="zh-CN" altLang="en-US" sz="2000" b="1" noProof="1">
                <a:effectLst>
                  <a:outerShdw blurRad="38100" dist="38100" dir="2700000">
                    <a:srgbClr val="000000"/>
                  </a:outerShdw>
                </a:effectLst>
                <a:sym typeface="Arial" panose="020B0604020202020204" pitchFamily="34" charset="0"/>
              </a:rPr>
              <a:t>判定测试</a:t>
            </a:r>
            <a:r>
              <a:rPr kumimoji="0" lang="zh-CN" altLang="en-US" sz="2000" b="1" i="0" u="none" strike="noStrike" kern="1200" cap="none" spc="0" normalizeH="0" baseline="0" noProof="1" smtClean="0">
                <a:ln>
                  <a:noFill/>
                </a:ln>
                <a:effectLst>
                  <a:outerShdw blurRad="38100" dist="38100" dir="2700000">
                    <a:srgbClr val="000000"/>
                  </a:outerShdw>
                </a:effectLst>
                <a:uLnTx/>
                <a:uFillTx/>
                <a:latin typeface="+mn-lt"/>
                <a:ea typeface="+mn-ea"/>
                <a:cs typeface="+mn-cs"/>
                <a:sym typeface="Arial" panose="020B0604020202020204" pitchFamily="34" charset="0"/>
              </a:rPr>
              <a:t>等级的指标   </a:t>
            </a:r>
            <a:r>
              <a:rPr kumimoji="0" lang="en-US" altLang="zh-CN" sz="2000" b="1" i="0" u="none" strike="noStrike" kern="1200" cap="none" spc="0" normalizeH="0" baseline="0" noProof="1" smtClean="0">
                <a:ln>
                  <a:noFill/>
                </a:ln>
                <a:effectLst>
                  <a:outerShdw blurRad="38100" dist="38100" dir="2700000">
                    <a:srgbClr val="000000"/>
                  </a:outerShdw>
                </a:effectLst>
                <a:uLnTx/>
                <a:uFillTx/>
                <a:latin typeface="+mn-lt"/>
                <a:ea typeface="+mn-ea"/>
                <a:cs typeface="+mn-cs"/>
                <a:sym typeface="Arial" panose="020B0604020202020204" pitchFamily="34" charset="0"/>
              </a:rPr>
              <a:t>——</a:t>
            </a:r>
            <a:endParaRPr kumimoji="0" lang="zh-CN" altLang="en-US" sz="2000" b="1" i="0" u="none" strike="noStrike" kern="1200" cap="none" spc="0" normalizeH="0" baseline="0" noProof="1">
              <a:ln>
                <a:noFill/>
              </a:ln>
              <a:effectLst>
                <a:outerShdw blurRad="38100" dist="38100" dir="2700000">
                  <a:srgbClr val="000000"/>
                </a:outerShdw>
              </a:effectLst>
              <a:uLnTx/>
              <a:uFillTx/>
              <a:latin typeface="+mn-lt"/>
              <a:ea typeface="+mn-ea"/>
              <a:cs typeface="+mn-cs"/>
              <a:sym typeface="Arial" panose="020B0604020202020204" pitchFamily="34" charset="0"/>
            </a:endParaRPr>
          </a:p>
        </p:txBody>
      </p:sp>
      <p:sp>
        <p:nvSpPr>
          <p:cNvPr id="2" name="文本框 1"/>
          <p:cNvSpPr txBox="1"/>
          <p:nvPr/>
        </p:nvSpPr>
        <p:spPr>
          <a:xfrm>
            <a:off x="1979820" y="640582"/>
            <a:ext cx="5743880" cy="646331"/>
          </a:xfrm>
          <a:prstGeom prst="rect">
            <a:avLst/>
          </a:prstGeom>
          <a:noFill/>
        </p:spPr>
        <p:txBody>
          <a:bodyPr wrap="none" rtlCol="0">
            <a:spAutoFit/>
          </a:bodyPr>
          <a:lstStyle/>
          <a:p>
            <a:r>
              <a:rPr lang="zh-CN" altLang="en-US" b="1" dirty="0" smtClean="0">
                <a:solidFill>
                  <a:srgbClr val="FFFF00"/>
                </a:solidFill>
              </a:rPr>
              <a:t>“主导”与“主线”的脉络</a:t>
            </a:r>
            <a:endParaRPr lang="zh-CN" altLang="en-US" b="1" dirty="0">
              <a:solidFill>
                <a:srgbClr val="FFFF00"/>
              </a:solidFill>
            </a:endParaRPr>
          </a:p>
        </p:txBody>
      </p:sp>
      <p:sp>
        <p:nvSpPr>
          <p:cNvPr id="4" name="AutoShape 3"/>
          <p:cNvSpPr/>
          <p:nvPr/>
        </p:nvSpPr>
        <p:spPr>
          <a:xfrm>
            <a:off x="237465" y="394475"/>
            <a:ext cx="1143000" cy="1028700"/>
          </a:xfrm>
          <a:prstGeom prst="verticalScroll">
            <a:avLst>
              <a:gd name="adj" fmla="val 12500"/>
            </a:avLst>
          </a:prstGeom>
          <a:solidFill>
            <a:schemeClr val="accent1"/>
          </a:solidFill>
          <a:ln w="9525" cap="flat" cmpd="sng">
            <a:solidFill>
              <a:schemeClr val="tx1"/>
            </a:solidFill>
            <a:prstDash val="solid"/>
            <a:round/>
            <a:headEnd type="none" w="med" len="med"/>
            <a:tailEnd type="none" w="med" len="med"/>
          </a:ln>
        </p:spPr>
        <p:txBody>
          <a:bodyPr vert="eaVert" wrap="none" anchor="ctr"/>
          <a:lstStyle/>
          <a:p>
            <a:pPr lvl="0" indent="0" algn="ctr"/>
            <a:r>
              <a:rPr lang="zh-CN" altLang="en-US" sz="3200" dirty="0" smtClean="0">
                <a:solidFill>
                  <a:srgbClr val="FF0000"/>
                </a:solidFill>
                <a:latin typeface="Tahoma" panose="020B0604030504040204" pitchFamily="34" charset="0"/>
                <a:ea typeface="隶书" panose="02010509060101010101" pitchFamily="49" charset="-122"/>
              </a:rPr>
              <a:t>梳理</a:t>
            </a:r>
            <a:endParaRPr lang="zh-CN" altLang="en-US" sz="3200" dirty="0">
              <a:solidFill>
                <a:srgbClr val="FF0000"/>
              </a:solidFill>
              <a:latin typeface="Tahoma" panose="020B0604030504040204" pitchFamily="34" charset="0"/>
              <a:ea typeface="隶书" panose="02010509060101010101" pitchFamily="49" charset="-122"/>
            </a:endParaRPr>
          </a:p>
        </p:txBody>
      </p:sp>
      <p:sp>
        <p:nvSpPr>
          <p:cNvPr id="6" name="矩形 5"/>
          <p:cNvSpPr/>
          <p:nvPr/>
        </p:nvSpPr>
        <p:spPr>
          <a:xfrm>
            <a:off x="5540575" y="1886968"/>
            <a:ext cx="2507418" cy="400110"/>
          </a:xfrm>
          <a:prstGeom prst="rect">
            <a:avLst/>
          </a:prstGeom>
          <a:solidFill>
            <a:srgbClr val="00B0F0"/>
          </a:solidFill>
          <a:ln>
            <a:noFill/>
          </a:ln>
        </p:spPr>
        <p:txBody>
          <a:bodyPr wrap="none">
            <a:spAutoFit/>
          </a:bodyPr>
          <a:lstStyle/>
          <a:p>
            <a:r>
              <a:rPr lang="zh-CN" altLang="en-US" sz="2000" b="1" noProof="1" smtClean="0">
                <a:solidFill>
                  <a:srgbClr val="C00000"/>
                </a:solidFill>
              </a:rPr>
              <a:t>上不空挂、下不失联</a:t>
            </a:r>
            <a:endParaRPr lang="zh-CN" altLang="en-US" sz="2000" dirty="0">
              <a:solidFill>
                <a:srgbClr val="C00000"/>
              </a:solidFill>
            </a:endParaRPr>
          </a:p>
        </p:txBody>
      </p:sp>
      <p:sp>
        <p:nvSpPr>
          <p:cNvPr id="7" name="矩形 6"/>
          <p:cNvSpPr/>
          <p:nvPr/>
        </p:nvSpPr>
        <p:spPr>
          <a:xfrm>
            <a:off x="5540575" y="2471671"/>
            <a:ext cx="2507418" cy="494238"/>
          </a:xfrm>
          <a:prstGeom prst="rect">
            <a:avLst/>
          </a:prstGeom>
          <a:solidFill>
            <a:srgbClr val="00B0F0"/>
          </a:solidFill>
        </p:spPr>
        <p:txBody>
          <a:bodyPr wrap="square">
            <a:spAutoFit/>
          </a:bodyPr>
          <a:lstStyle/>
          <a:p>
            <a:pPr marL="1905" indent="-344805" algn="just">
              <a:lnSpc>
                <a:spcPct val="150000"/>
              </a:lnSpc>
              <a:defRPr/>
            </a:pPr>
            <a:r>
              <a:rPr lang="zh-CN" altLang="en-US" sz="2000" b="1" noProof="1">
                <a:solidFill>
                  <a:srgbClr val="C00000"/>
                </a:solidFill>
                <a:sym typeface="Arial" panose="020B0604020202020204" pitchFamily="34" charset="0"/>
              </a:rPr>
              <a:t>凸显观点、关注过程</a:t>
            </a:r>
            <a:endParaRPr lang="en-US" altLang="zh-CN" sz="2000" b="1" noProof="1">
              <a:solidFill>
                <a:srgbClr val="C00000"/>
              </a:solidFill>
              <a:sym typeface="Arial" panose="020B0604020202020204" pitchFamily="34" charset="0"/>
            </a:endParaRPr>
          </a:p>
        </p:txBody>
      </p:sp>
      <p:sp>
        <p:nvSpPr>
          <p:cNvPr id="9" name="矩形 8"/>
          <p:cNvSpPr/>
          <p:nvPr/>
        </p:nvSpPr>
        <p:spPr>
          <a:xfrm>
            <a:off x="5536591" y="3136921"/>
            <a:ext cx="2507418" cy="494238"/>
          </a:xfrm>
          <a:prstGeom prst="rect">
            <a:avLst/>
          </a:prstGeom>
          <a:solidFill>
            <a:schemeClr val="accent1"/>
          </a:solidFill>
        </p:spPr>
        <p:txBody>
          <a:bodyPr wrap="none">
            <a:spAutoFit/>
          </a:bodyPr>
          <a:lstStyle/>
          <a:p>
            <a:pPr marL="1905" indent="-344805" algn="just">
              <a:lnSpc>
                <a:spcPct val="150000"/>
              </a:lnSpc>
              <a:defRPr/>
            </a:pPr>
            <a:r>
              <a:rPr lang="zh-CN" altLang="en-US" sz="2000" b="1" noProof="1">
                <a:solidFill>
                  <a:srgbClr val="C00000"/>
                </a:solidFill>
                <a:sym typeface="Arial" panose="020B0604020202020204" pitchFamily="34" charset="0"/>
              </a:rPr>
              <a:t>围绕议题、自主辨析</a:t>
            </a:r>
            <a:endParaRPr lang="en-US" altLang="zh-CN" sz="2000" b="1" noProof="1">
              <a:solidFill>
                <a:srgbClr val="C00000"/>
              </a:solidFill>
              <a:sym typeface="Arial" panose="020B0604020202020204" pitchFamily="34" charset="0"/>
            </a:endParaRPr>
          </a:p>
        </p:txBody>
      </p:sp>
      <p:sp>
        <p:nvSpPr>
          <p:cNvPr id="10" name="矩形 9"/>
          <p:cNvSpPr/>
          <p:nvPr/>
        </p:nvSpPr>
        <p:spPr>
          <a:xfrm>
            <a:off x="5536591" y="4478574"/>
            <a:ext cx="2507418" cy="553998"/>
          </a:xfrm>
          <a:prstGeom prst="rect">
            <a:avLst/>
          </a:prstGeom>
          <a:solidFill>
            <a:schemeClr val="accent1"/>
          </a:solidFill>
        </p:spPr>
        <p:txBody>
          <a:bodyPr wrap="square">
            <a:spAutoFit/>
          </a:bodyPr>
          <a:lstStyle/>
          <a:p>
            <a:pPr marL="1905" indent="-344805" algn="just">
              <a:lnSpc>
                <a:spcPct val="150000"/>
              </a:lnSpc>
              <a:defRPr/>
            </a:pPr>
            <a:r>
              <a:rPr lang="zh-CN" altLang="en-US" sz="2000" b="1" noProof="1">
                <a:solidFill>
                  <a:srgbClr val="C00000"/>
                </a:solidFill>
                <a:effectLst>
                  <a:outerShdw blurRad="38100" dist="38100" dir="2700000">
                    <a:srgbClr val="000000"/>
                  </a:outerShdw>
                </a:effectLst>
                <a:latin typeface="+mn-lt"/>
                <a:ea typeface="+mn-ea"/>
                <a:cs typeface="+mn-cs"/>
                <a:sym typeface="Arial" panose="020B0604020202020204" pitchFamily="34" charset="0"/>
              </a:rPr>
              <a:t>行为</a:t>
            </a:r>
            <a:r>
              <a:rPr lang="zh-CN" altLang="en-US" sz="2000" b="1" noProof="1" smtClean="0">
                <a:solidFill>
                  <a:srgbClr val="C00000"/>
                </a:solidFill>
                <a:effectLst>
                  <a:outerShdw blurRad="38100" dist="38100" dir="2700000">
                    <a:srgbClr val="000000"/>
                  </a:outerShdw>
                </a:effectLst>
                <a:sym typeface="Arial" panose="020B0604020202020204" pitchFamily="34" charset="0"/>
              </a:rPr>
              <a:t>过程无标准答案</a:t>
            </a:r>
            <a:endParaRPr lang="en-US" altLang="zh-CN" sz="2000" b="1" noProof="1">
              <a:solidFill>
                <a:srgbClr val="C00000"/>
              </a:solidFill>
              <a:effectLst>
                <a:outerShdw blurRad="38100" dist="38100" dir="2700000">
                  <a:srgbClr val="000000"/>
                </a:outerShdw>
              </a:effectLst>
              <a:sym typeface="Arial" panose="020B0604020202020204" pitchFamily="34" charset="0"/>
            </a:endParaRPr>
          </a:p>
        </p:txBody>
      </p:sp>
      <p:sp>
        <p:nvSpPr>
          <p:cNvPr id="11" name="矩形 10"/>
          <p:cNvSpPr/>
          <p:nvPr/>
        </p:nvSpPr>
        <p:spPr>
          <a:xfrm>
            <a:off x="5536591" y="3799451"/>
            <a:ext cx="2507418" cy="553998"/>
          </a:xfrm>
          <a:prstGeom prst="rect">
            <a:avLst/>
          </a:prstGeom>
          <a:solidFill>
            <a:schemeClr val="accent1"/>
          </a:solidFill>
        </p:spPr>
        <p:txBody>
          <a:bodyPr wrap="square">
            <a:spAutoFit/>
          </a:bodyPr>
          <a:lstStyle/>
          <a:p>
            <a:pPr marL="1905" indent="-344805" algn="just">
              <a:lnSpc>
                <a:spcPct val="150000"/>
              </a:lnSpc>
              <a:defRPr/>
            </a:pPr>
            <a:r>
              <a:rPr lang="zh-CN" altLang="en-US" sz="2000" b="1" noProof="1">
                <a:solidFill>
                  <a:srgbClr val="C00000"/>
                </a:solidFill>
                <a:effectLst>
                  <a:outerShdw blurRad="38100" dist="38100" dir="2700000">
                    <a:srgbClr val="000000"/>
                  </a:outerShdw>
                </a:effectLst>
                <a:sym typeface="Arial" panose="020B0604020202020204" pitchFamily="34" charset="0"/>
              </a:rPr>
              <a:t>行为</a:t>
            </a:r>
            <a:r>
              <a:rPr lang="zh-CN" altLang="en-US" sz="2000" b="1" noProof="1" smtClean="0">
                <a:solidFill>
                  <a:srgbClr val="C00000"/>
                </a:solidFill>
                <a:effectLst>
                  <a:outerShdw blurRad="38100" dist="38100" dir="2700000">
                    <a:srgbClr val="000000"/>
                  </a:outerShdw>
                </a:effectLst>
                <a:sym typeface="Arial" panose="020B0604020202020204" pitchFamily="34" charset="0"/>
              </a:rPr>
              <a:t>目标有预期表现</a:t>
            </a:r>
            <a:endParaRPr lang="en-US" altLang="zh-CN" sz="2000" b="1" noProof="1">
              <a:solidFill>
                <a:srgbClr val="C00000"/>
              </a:solidFill>
              <a:effectLst>
                <a:outerShdw blurRad="38100" dist="38100" dir="2700000">
                  <a:srgbClr val="000000"/>
                </a:outerShdw>
              </a:effectLst>
              <a:sym typeface="Arial" panose="020B0604020202020204" pitchFamily="34" charset="0"/>
            </a:endParaRPr>
          </a:p>
        </p:txBody>
      </p:sp>
      <p:sp>
        <p:nvSpPr>
          <p:cNvPr id="12" name="矩形 11"/>
          <p:cNvSpPr/>
          <p:nvPr/>
        </p:nvSpPr>
        <p:spPr>
          <a:xfrm>
            <a:off x="1668610" y="5173459"/>
            <a:ext cx="7194029" cy="553998"/>
          </a:xfrm>
          <a:prstGeom prst="rect">
            <a:avLst/>
          </a:prstGeom>
          <a:ln w="38100">
            <a:solidFill>
              <a:srgbClr val="FFFF00"/>
            </a:solidFill>
          </a:ln>
        </p:spPr>
        <p:txBody>
          <a:bodyPr wrap="square">
            <a:spAutoFit/>
          </a:bodyPr>
          <a:lstStyle/>
          <a:p>
            <a:pPr marL="1905" indent="-344805" algn="ctr">
              <a:lnSpc>
                <a:spcPct val="150000"/>
              </a:lnSpc>
              <a:defRPr/>
            </a:pPr>
            <a:r>
              <a:rPr lang="zh-CN" altLang="en-US" sz="2000" b="1" dirty="0" smtClean="0">
                <a:solidFill>
                  <a:srgbClr val="FF0000"/>
                </a:solidFill>
                <a:sym typeface="+mn-ea"/>
              </a:rPr>
              <a:t> </a:t>
            </a:r>
            <a:r>
              <a:rPr lang="zh-CN" altLang="en-US" sz="2000" b="1" dirty="0" smtClean="0">
                <a:solidFill>
                  <a:srgbClr val="00FF00"/>
                </a:solidFill>
                <a:latin typeface="楷体" panose="02010609060101010101" pitchFamily="49" charset="-122"/>
                <a:ea typeface="楷体" panose="02010609060101010101" pitchFamily="49" charset="-122"/>
                <a:sym typeface="+mn-ea"/>
              </a:rPr>
              <a:t>思考题：条件与目标、</a:t>
            </a:r>
            <a:r>
              <a:rPr lang="zh-CN" altLang="en-US" sz="2000" b="1" noProof="1" smtClean="0">
                <a:solidFill>
                  <a:srgbClr val="00FF00"/>
                </a:solidFill>
                <a:effectLst>
                  <a:outerShdw blurRad="38100" dist="38100" dir="2700000">
                    <a:srgbClr val="000000"/>
                  </a:outerShdw>
                </a:effectLst>
                <a:latin typeface="楷体" panose="02010609060101010101" pitchFamily="49" charset="-122"/>
                <a:ea typeface="楷体" panose="02010609060101010101" pitchFamily="49" charset="-122"/>
                <a:sym typeface="Arial" panose="020B0604020202020204" pitchFamily="34" charset="0"/>
              </a:rPr>
              <a:t>过程</a:t>
            </a:r>
            <a:r>
              <a:rPr lang="zh-CN" altLang="en-US" sz="2000" b="1" noProof="1">
                <a:solidFill>
                  <a:srgbClr val="00FF00"/>
                </a:solidFill>
                <a:effectLst>
                  <a:outerShdw blurRad="38100" dist="38100" dir="2700000">
                    <a:srgbClr val="000000"/>
                  </a:outerShdw>
                </a:effectLst>
                <a:latin typeface="楷体" panose="02010609060101010101" pitchFamily="49" charset="-122"/>
                <a:ea typeface="楷体" panose="02010609060101010101" pitchFamily="49" charset="-122"/>
                <a:sym typeface="Arial" panose="020B0604020202020204" pitchFamily="34" charset="0"/>
              </a:rPr>
              <a:t>与</a:t>
            </a:r>
            <a:r>
              <a:rPr lang="zh-CN" altLang="en-US" sz="2000" b="1" noProof="1" smtClean="0">
                <a:solidFill>
                  <a:srgbClr val="00FF00"/>
                </a:solidFill>
                <a:effectLst>
                  <a:outerShdw blurRad="38100" dist="38100" dir="2700000">
                    <a:srgbClr val="000000"/>
                  </a:outerShdw>
                </a:effectLst>
                <a:latin typeface="楷体" panose="02010609060101010101" pitchFamily="49" charset="-122"/>
                <a:ea typeface="楷体" panose="02010609060101010101" pitchFamily="49" charset="-122"/>
                <a:sym typeface="Arial" panose="020B0604020202020204" pitchFamily="34" charset="0"/>
              </a:rPr>
              <a:t>结果？</a:t>
            </a:r>
            <a:endParaRPr lang="en-US" altLang="zh-CN" sz="2000" b="1" noProof="1">
              <a:solidFill>
                <a:srgbClr val="FFFF00"/>
              </a:solidFill>
              <a:effectLst>
                <a:outerShdw blurRad="38100" dist="38100" dir="2700000">
                  <a:srgbClr val="000000"/>
                </a:outerShdw>
              </a:effectLst>
              <a:latin typeface="楷体" panose="02010609060101010101" pitchFamily="49" charset="-122"/>
              <a:ea typeface="楷体" panose="02010609060101010101" pitchFamily="49" charset="-122"/>
              <a:sym typeface="Arial" panose="020B0604020202020204" pitchFamily="34" charset="0"/>
            </a:endParaRPr>
          </a:p>
        </p:txBody>
      </p:sp>
      <p:sp>
        <p:nvSpPr>
          <p:cNvPr id="14" name="下箭头 13"/>
          <p:cNvSpPr/>
          <p:nvPr/>
        </p:nvSpPr>
        <p:spPr>
          <a:xfrm>
            <a:off x="6666361" y="2300659"/>
            <a:ext cx="247878" cy="1547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下箭头 14"/>
          <p:cNvSpPr/>
          <p:nvPr/>
        </p:nvSpPr>
        <p:spPr>
          <a:xfrm>
            <a:off x="6666361" y="2965909"/>
            <a:ext cx="247877" cy="1662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下箭头 15"/>
          <p:cNvSpPr/>
          <p:nvPr/>
        </p:nvSpPr>
        <p:spPr>
          <a:xfrm>
            <a:off x="6666362" y="3602551"/>
            <a:ext cx="247876" cy="1969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下箭头 16"/>
          <p:cNvSpPr/>
          <p:nvPr/>
        </p:nvSpPr>
        <p:spPr>
          <a:xfrm>
            <a:off x="6666360" y="4300640"/>
            <a:ext cx="247877" cy="1352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random/>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7"/>
          <p:cNvSpPr/>
          <p:nvPr/>
        </p:nvSpPr>
        <p:spPr>
          <a:xfrm>
            <a:off x="3492500" y="692150"/>
            <a:ext cx="2303463" cy="936625"/>
          </a:xfrm>
          <a:prstGeom prst="ribbon">
            <a:avLst>
              <a:gd name="adj1" fmla="val 12500"/>
              <a:gd name="adj2" fmla="val 50000"/>
            </a:avLst>
          </a:prstGeom>
          <a:solidFill>
            <a:schemeClr val="accent1"/>
          </a:solidFill>
          <a:ln w="9525" cap="flat" cmpd="sng">
            <a:solidFill>
              <a:schemeClr val="tx1"/>
            </a:solidFill>
            <a:prstDash val="solid"/>
            <a:round/>
            <a:headEnd type="none" w="med" len="med"/>
            <a:tailEnd type="none" w="med" len="med"/>
          </a:ln>
        </p:spPr>
        <p:txBody>
          <a:bodyPr wrap="none" anchor="ctr"/>
          <a:lstStyle/>
          <a:p>
            <a:pPr lvl="0" indent="0" algn="ctr"/>
            <a:r>
              <a:rPr lang="zh-CN" altLang="en-US" sz="4400" b="1" dirty="0">
                <a:solidFill>
                  <a:srgbClr val="FF0000"/>
                </a:solidFill>
                <a:latin typeface="Tahoma" panose="020B0604030504040204" pitchFamily="34" charset="0"/>
                <a:ea typeface="隶书" panose="02010509060101010101" pitchFamily="49" charset="-122"/>
              </a:rPr>
              <a:t>小结</a:t>
            </a:r>
          </a:p>
        </p:txBody>
      </p:sp>
      <p:sp>
        <p:nvSpPr>
          <p:cNvPr id="3" name="矩形 2"/>
          <p:cNvSpPr/>
          <p:nvPr/>
        </p:nvSpPr>
        <p:spPr>
          <a:xfrm>
            <a:off x="1331776" y="2204914"/>
            <a:ext cx="7362230" cy="3416320"/>
          </a:xfrm>
          <a:prstGeom prst="rect">
            <a:avLst/>
          </a:prstGeom>
        </p:spPr>
        <p:txBody>
          <a:bodyPr wrap="square">
            <a:spAutoFit/>
          </a:bodyPr>
          <a:lstStyle/>
          <a:p>
            <a:pPr>
              <a:lnSpc>
                <a:spcPct val="150000"/>
              </a:lnSpc>
            </a:pPr>
            <a:r>
              <a:rPr lang="zh-CN" altLang="en-US" sz="2400" b="1" noProof="1" smtClean="0"/>
              <a:t>       如果</a:t>
            </a:r>
            <a:r>
              <a:rPr lang="zh-CN" altLang="en-US" sz="2400" b="1" noProof="1"/>
              <a:t>评价环节对判定素养水平不管用，再“领先”的课标进入实施后都会大打折扣，这是不言而喻的。可见，除了搞好“活动”、走好“过程”，“素养不素养，关键看评价”，“管用不管用，关键看标准</a:t>
            </a:r>
            <a:r>
              <a:rPr lang="zh-CN" altLang="en-US" sz="2400" b="1" noProof="1" smtClean="0"/>
              <a:t>”</a:t>
            </a:r>
            <a:r>
              <a:rPr lang="zh-CN" altLang="en-US" sz="2400" b="1" dirty="0"/>
              <a:t> 。</a:t>
            </a:r>
            <a:endParaRPr lang="zh-CN" altLang="en-US" sz="2400" dirty="0"/>
          </a:p>
          <a:p>
            <a:pPr lvl="0">
              <a:lnSpc>
                <a:spcPct val="150000"/>
              </a:lnSpc>
            </a:pPr>
            <a:r>
              <a:rPr lang="zh-CN" altLang="en-US" sz="2400" b="1" dirty="0" smtClean="0"/>
              <a:t> </a:t>
            </a:r>
            <a:r>
              <a:rPr lang="zh-CN" altLang="en-US" sz="2400" b="1" dirty="0">
                <a:solidFill>
                  <a:srgbClr val="FF0000"/>
                </a:solidFill>
                <a:sym typeface="+mn-ea"/>
              </a:rPr>
              <a:t>◆</a:t>
            </a:r>
            <a:r>
              <a:rPr lang="zh-CN" altLang="en-US" sz="2400" b="1" dirty="0">
                <a:sym typeface="+mn-ea"/>
              </a:rPr>
              <a:t>  </a:t>
            </a:r>
            <a:r>
              <a:rPr lang="zh-CN" altLang="en-US" sz="2400" b="1" noProof="1">
                <a:solidFill>
                  <a:srgbClr val="FFFF00"/>
                </a:solidFill>
              </a:rPr>
              <a:t>课程标准的权威真正确立之日，</a:t>
            </a:r>
            <a:r>
              <a:rPr lang="zh-CN" altLang="en-US" sz="2400" b="1" noProof="1" smtClean="0">
                <a:solidFill>
                  <a:srgbClr val="FFFF00"/>
                </a:solidFill>
              </a:rPr>
              <a:t>就是素养导向</a:t>
            </a:r>
            <a:r>
              <a:rPr lang="zh-CN" altLang="en-US" sz="2400" b="1" noProof="1">
                <a:solidFill>
                  <a:srgbClr val="FFFF00"/>
                </a:solidFill>
              </a:rPr>
              <a:t>的课程</a:t>
            </a:r>
            <a:r>
              <a:rPr lang="zh-CN" altLang="en-US" sz="2400" b="1" noProof="1" smtClean="0">
                <a:solidFill>
                  <a:srgbClr val="FFFF00"/>
                </a:solidFill>
              </a:rPr>
              <a:t>改革理想</a:t>
            </a:r>
            <a:r>
              <a:rPr lang="zh-CN" altLang="en-US" sz="2400" b="1" noProof="1">
                <a:solidFill>
                  <a:srgbClr val="FFFF00"/>
                </a:solidFill>
              </a:rPr>
              <a:t>真正实现之时</a:t>
            </a:r>
            <a:r>
              <a:rPr lang="zh-CN" altLang="en-US" sz="2400" b="1" noProof="1" smtClean="0">
                <a:solidFill>
                  <a:srgbClr val="FFFF00"/>
                </a:solidFill>
              </a:rPr>
              <a:t>。</a:t>
            </a:r>
            <a:endParaRPr lang="en-US" altLang="zh-CN" sz="2400" b="1" noProof="1">
              <a:solidFill>
                <a:srgbClr val="FFFF00"/>
              </a:solidFill>
            </a:endParaRPr>
          </a:p>
        </p:txBody>
      </p:sp>
    </p:spTree>
    <p:extLst>
      <p:ext uri="{BB962C8B-B14F-4D97-AF65-F5344CB8AC3E}">
        <p14:creationId xmlns:p14="http://schemas.microsoft.com/office/powerpoint/2010/main" val="4000123392"/>
      </p:ext>
    </p:extLst>
  </p:cSld>
  <p:clrMapOvr>
    <a:masterClrMapping/>
  </p:clrMapOvr>
  <p:transition spd="slow">
    <p:random/>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内容占位符 2"/>
          <p:cNvSpPr>
            <a:spLocks noGrp="1"/>
          </p:cNvSpPr>
          <p:nvPr>
            <p:ph idx="1"/>
          </p:nvPr>
        </p:nvSpPr>
        <p:spPr>
          <a:ln>
            <a:miter/>
          </a:ln>
        </p:spPr>
        <p:txBody>
          <a:bodyPr vert="horz" wrap="square" lIns="91440" tIns="45720" rIns="91440" bIns="45720" numCol="1" anchor="t" anchorCtr="0" compatLnSpc="1"/>
          <a:lstStyle/>
          <a:p>
            <a:pPr marL="342900" marR="0" lvl="0" indent="-34290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Char char="n"/>
              <a:defRPr/>
            </a:pPr>
            <a:endParaRPr kumimoji="0" lang="en-US" altLang="zh-CN" sz="6600" b="0" i="0" u="none" strike="noStrike" kern="1200" cap="none" spc="0" normalizeH="0" baseline="0" noProof="0" dirty="0" smtClean="0">
              <a:ln>
                <a:noFill/>
              </a:ln>
              <a:solidFill>
                <a:schemeClr val="tx1"/>
              </a:solidFill>
              <a:effectLst/>
              <a:uLnTx/>
              <a:uFillTx/>
              <a:latin typeface="华文中宋" panose="02010600040101010101" pitchFamily="2" charset="-122"/>
              <a:ea typeface="华文中宋" panose="02010600040101010101" pitchFamily="2" charset="-122"/>
              <a:cs typeface="+mn-cs"/>
            </a:endParaRPr>
          </a:p>
          <a:p>
            <a:pPr marL="0" marR="0" lvl="0" indent="0" algn="ctr" defTabSz="914400" rtl="0" eaLnBrk="0" fontAlgn="base" latinLnBrk="0" hangingPunct="0">
              <a:lnSpc>
                <a:spcPct val="100000"/>
              </a:lnSpc>
              <a:spcBef>
                <a:spcPct val="20000"/>
              </a:spcBef>
              <a:spcAft>
                <a:spcPct val="0"/>
              </a:spcAft>
              <a:buClr>
                <a:schemeClr val="hlink"/>
              </a:buClr>
              <a:buSzPct val="70000"/>
              <a:buFont typeface="Wingdings" panose="05000000000000000000" pitchFamily="2" charset="2"/>
              <a:buNone/>
              <a:defRPr/>
            </a:pPr>
            <a:r>
              <a:rPr kumimoji="0" lang="zh-CN" altLang="en-US" sz="6600" b="0" i="0" u="none" strike="noStrike" kern="1200" cap="none" spc="0" normalizeH="0" baseline="0" noProof="0" dirty="0" smtClean="0">
                <a:ln>
                  <a:noFill/>
                </a:ln>
                <a:solidFill>
                  <a:srgbClr val="FFFF00"/>
                </a:solidFill>
                <a:effectLst/>
                <a:uLnTx/>
                <a:uFillTx/>
                <a:latin typeface="华文楷体" panose="02010600040101010101" pitchFamily="2" charset="-122"/>
                <a:ea typeface="华文楷体" panose="02010600040101010101" pitchFamily="2" charset="-122"/>
                <a:cs typeface="+mn-cs"/>
              </a:rPr>
              <a:t>谢谢大家！</a:t>
            </a:r>
          </a:p>
        </p:txBody>
      </p:sp>
    </p:spTree>
  </p:cSld>
  <p:clrMapOvr>
    <a:masterClrMapping/>
  </p:clrMapOvr>
  <p:transition spd="slow">
    <p:random/>
    <p:sndAc>
      <p:stSnd>
        <p:snd r:embed="rId2" name="chimes.wav"/>
      </p:stSnd>
    </p:sndAc>
  </p:transition>
</p:sld>
</file>

<file path=ppt/theme/theme1.xml><?xml version="1.0" encoding="utf-8"?>
<a:theme xmlns:a="http://schemas.openxmlformats.org/drawingml/2006/main" name="Shimmer">
  <a:themeElements>
    <a:clrScheme name="">
      <a:dk1>
        <a:srgbClr val="FFFFFF"/>
      </a:dk1>
      <a:lt1>
        <a:srgbClr val="000066"/>
      </a:lt1>
      <a:dk2>
        <a:srgbClr val="EAEAEA"/>
      </a:dk2>
      <a:lt2>
        <a:srgbClr val="000099"/>
      </a:lt2>
      <a:accent1>
        <a:srgbClr val="66CCFF"/>
      </a:accent1>
      <a:accent2>
        <a:srgbClr val="0066FF"/>
      </a:accent2>
      <a:accent3>
        <a:srgbClr val="AAAAB9"/>
      </a:accent3>
      <a:accent4>
        <a:srgbClr val="DCDCDC"/>
      </a:accent4>
      <a:accent5>
        <a:srgbClr val="B9E2FF"/>
      </a:accent5>
      <a:accent6>
        <a:srgbClr val="005BE5"/>
      </a:accent6>
      <a:hlink>
        <a:srgbClr val="FFFFCC"/>
      </a:hlink>
      <a:folHlink>
        <a:srgbClr val="99CC0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Shimmer">
  <a:themeElements>
    <a:clrScheme name="">
      <a:dk1>
        <a:srgbClr val="FFFFFF"/>
      </a:dk1>
      <a:lt1>
        <a:srgbClr val="000066"/>
      </a:lt1>
      <a:dk2>
        <a:srgbClr val="EAEAEA"/>
      </a:dk2>
      <a:lt2>
        <a:srgbClr val="000099"/>
      </a:lt2>
      <a:accent1>
        <a:srgbClr val="66CCFF"/>
      </a:accent1>
      <a:accent2>
        <a:srgbClr val="0066FF"/>
      </a:accent2>
      <a:accent3>
        <a:srgbClr val="AAAAB9"/>
      </a:accent3>
      <a:accent4>
        <a:srgbClr val="DCDCDC"/>
      </a:accent4>
      <a:accent5>
        <a:srgbClr val="B9E2FF"/>
      </a:accent5>
      <a:accent6>
        <a:srgbClr val="005BE5"/>
      </a:accent6>
      <a:hlink>
        <a:srgbClr val="FFFFCC"/>
      </a:hlink>
      <a:folHlink>
        <a:srgbClr val="99CC0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1_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1_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1_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1_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1_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1_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1_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1_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Shimmer</Template>
  <TotalTime>4077</TotalTime>
  <Words>9986</Words>
  <Application>Microsoft Office PowerPoint</Application>
  <PresentationFormat>全屏显示(4:3)</PresentationFormat>
  <Paragraphs>650</Paragraphs>
  <Slides>97</Slides>
  <Notes>3</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97</vt:i4>
      </vt:variant>
    </vt:vector>
  </HeadingPairs>
  <TitlesOfParts>
    <vt:vector size="112" baseType="lpstr">
      <vt:lpstr>黑体</vt:lpstr>
      <vt:lpstr>华文行楷</vt:lpstr>
      <vt:lpstr>华文楷体</vt:lpstr>
      <vt:lpstr>华文中宋</vt:lpstr>
      <vt:lpstr>楷体</vt:lpstr>
      <vt:lpstr>楷体_GB2312</vt:lpstr>
      <vt:lpstr>隶书</vt:lpstr>
      <vt:lpstr>宋体</vt:lpstr>
      <vt:lpstr>微软雅黑</vt:lpstr>
      <vt:lpstr>Arial</vt:lpstr>
      <vt:lpstr>Tahoma</vt:lpstr>
      <vt:lpstr>Times New Roman</vt:lpstr>
      <vt:lpstr>Wingdings</vt:lpstr>
      <vt:lpstr>Shimmer</vt:lpstr>
      <vt:lpstr>1_Shimmer</vt:lpstr>
      <vt:lpstr>PowerPoint 演示文稿</vt:lpstr>
      <vt:lpstr>PowerPoint 演示文稿</vt:lpstr>
      <vt:lpstr>PowerPoint 演示文稿</vt:lpstr>
      <vt:lpstr>简化、重构、统筹</vt:lpstr>
      <vt:lpstr>PowerPoint 演示文稿</vt:lpstr>
      <vt:lpstr>PowerPoint 演示文稿</vt:lpstr>
      <vt:lpstr>PowerPoint 演示文稿</vt:lpstr>
      <vt:lpstr>PowerPoint 演示文稿</vt:lpstr>
      <vt:lpstr>必修模块1</vt:lpstr>
      <vt:lpstr>  </vt:lpstr>
      <vt:lpstr>列表呼应“内容要求”</vt:lpstr>
      <vt:lpstr>PowerPoint 演示文稿</vt:lpstr>
      <vt:lpstr>PowerPoint 演示文稿</vt:lpstr>
      <vt:lpstr>1、如何定义学科核心素养？</vt:lpstr>
      <vt:lpstr>什么是素养</vt:lpstr>
      <vt:lpstr>什么是核心素养</vt:lpstr>
      <vt:lpstr>什么是学科素养</vt:lpstr>
      <vt:lpstr>  “教养”与“学养”的孕育  </vt:lpstr>
      <vt:lpstr>2、如何凝炼思想政治学科核心素养？ </vt:lpstr>
      <vt:lpstr> “上不空挂”与“下不失联”</vt:lpstr>
      <vt:lpstr>PowerPoint 演示文稿</vt:lpstr>
      <vt:lpstr> 3、如何命名思想政治学科核心素养要素？</vt:lpstr>
      <vt:lpstr>课程能否全覆盖</vt:lpstr>
      <vt:lpstr>可否相互替代</vt:lpstr>
      <vt:lpstr>容量是否均衡</vt:lpstr>
      <vt:lpstr>PowerPoint 演示文稿</vt:lpstr>
      <vt:lpstr>内涵：并非词义</vt:lpstr>
      <vt:lpstr>作用：多么重要</vt:lpstr>
      <vt:lpstr>目标：表达什么</vt:lpstr>
      <vt:lpstr>我们的话语体系</vt:lpstr>
      <vt:lpstr>当代化、中国化、大众化</vt:lpstr>
      <vt:lpstr> 5、如何总体把握思想政治学科核心素养？</vt:lpstr>
      <vt:lpstr>独特价值</vt:lpstr>
      <vt:lpstr>“政治认同”</vt:lpstr>
      <vt:lpstr>PowerPoint 演示文稿</vt:lpstr>
      <vt:lpstr>PowerPoint 演示文稿</vt:lpstr>
      <vt:lpstr>PowerPoint 演示文稿</vt:lpstr>
      <vt:lpstr>PowerPoint 演示文稿</vt:lpstr>
      <vt:lpstr>“公共参与”</vt:lpstr>
      <vt:lpstr>PowerPoint 演示文稿</vt:lpstr>
      <vt:lpstr>素养特色与时代底色</vt:lpstr>
      <vt:lpstr>  6、如何划分学科核心素养水平？</vt:lpstr>
      <vt:lpstr>PowerPoint 演示文稿</vt:lpstr>
      <vt:lpstr>“政治认同”之“道路”认同</vt:lpstr>
      <vt:lpstr>PowerPoint 演示文稿</vt:lpstr>
      <vt:lpstr>PowerPoint 演示文稿</vt:lpstr>
      <vt:lpstr>1、什么是活动型学科课程？</vt:lpstr>
      <vt:lpstr>“非驴非马”之辨</vt:lpstr>
      <vt:lpstr>PowerPoint 演示文稿</vt:lpstr>
      <vt:lpstr>聆听时代的声音</vt:lpstr>
      <vt:lpstr>2、为何塑造活动型学科课程？ </vt:lpstr>
      <vt:lpstr>因势而谋</vt:lpstr>
      <vt:lpstr>永远的话题</vt:lpstr>
      <vt:lpstr>PowerPoint 演示文稿</vt:lpstr>
      <vt:lpstr>凸显观点</vt:lpstr>
      <vt:lpstr>关注过程</vt:lpstr>
      <vt:lpstr>应势而动</vt:lpstr>
      <vt:lpstr>PowerPoint 演示文稿</vt:lpstr>
      <vt:lpstr>顺势而为</vt:lpstr>
      <vt:lpstr>强化辨析：转型期的必然要求</vt:lpstr>
      <vt:lpstr>直面挑战的选择</vt:lpstr>
      <vt:lpstr>“建设性批判思维”的意义</vt:lpstr>
      <vt:lpstr>乘势而上</vt:lpstr>
      <vt:lpstr>“高大上”之辨</vt:lpstr>
      <vt:lpstr>“活动型”与“生活化”</vt:lpstr>
      <vt:lpstr>3、如何打造活动型学科课程？</vt:lpstr>
      <vt:lpstr>见之于“教学提示”的立意</vt:lpstr>
      <vt:lpstr>见之于“活动型”的教学设计 </vt:lpstr>
      <vt:lpstr>PowerPoint 演示文稿</vt:lpstr>
      <vt:lpstr> 见之于“辨析式”的学习路径</vt:lpstr>
      <vt:lpstr>PowerPoint 演示文稿</vt:lpstr>
      <vt:lpstr> 见之于“综合性”的教学方式</vt:lpstr>
      <vt:lpstr>PowerPoint 演示文稿</vt:lpstr>
      <vt:lpstr>PowerPoint 演示文稿</vt:lpstr>
      <vt:lpstr>PowerPoint 演示文稿</vt:lpstr>
      <vt:lpstr>1、 如何看待质量标准及其功能？</vt:lpstr>
      <vt:lpstr>“学业质量标准”怎么用</vt:lpstr>
      <vt:lpstr>“质量标准”与“课程内容”</vt:lpstr>
      <vt:lpstr>“质量标准”与“评价功能”</vt:lpstr>
      <vt:lpstr>PowerPoint 演示文稿</vt:lpstr>
      <vt:lpstr>关于两个水平的对接</vt:lpstr>
      <vt:lpstr>      读懂学业质量水平</vt:lpstr>
      <vt:lpstr>PowerPoint 演示文稿</vt:lpstr>
      <vt:lpstr>PowerPoint 演示文稿</vt:lpstr>
      <vt:lpstr>PowerPoint 演示文稿</vt:lpstr>
      <vt:lpstr>“够清晰”“易辨识”“可操作”</vt:lpstr>
      <vt:lpstr>3、怎样测试学业质量水平？</vt:lpstr>
      <vt:lpstr>PowerPoint 演示文稿</vt:lpstr>
      <vt:lpstr>PowerPoint 演示文稿</vt:lpstr>
      <vt:lpstr> 学业水平考试及其命题</vt:lpstr>
      <vt:lpstr>PowerPoint 演示文稿</vt:lpstr>
      <vt:lpstr>PowerPoint 演示文稿</vt:lpstr>
      <vt:lpstr>有共同标准，无标准答案</vt:lpstr>
      <vt:lpstr>PowerPoint 演示文稿</vt:lpstr>
      <vt:lpstr>PowerPoint 演示文稿</vt:lpstr>
      <vt:lpstr>PowerPoint 演示文稿</vt:lpstr>
      <vt:lpstr>PowerPoint 演示文稿</vt:lpstr>
    </vt:vector>
  </TitlesOfParts>
  <Company>Jz</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Marian</dc:creator>
  <cp:lastModifiedBy>Sky</cp:lastModifiedBy>
  <cp:revision>1277</cp:revision>
  <dcterms:created xsi:type="dcterms:W3CDTF">2004-02-21T00:18:00Z</dcterms:created>
  <dcterms:modified xsi:type="dcterms:W3CDTF">2018-07-20T08:42:11Z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2052-10.1.0.6930</vt:lpwstr>
  </property>
</Properties>
</file>