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09DBA-B5B3-4E41-A17A-A68C8A548C6F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91C6-77FC-4C15-9C8F-AA3BE502BE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6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fld id="{E35830D4-B211-5F48-A60B-1074BF4533A7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5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3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4D7B7-EE56-43A7-B5EA-923FB26D4B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37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3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EDDB-CE2A-4F41-AD21-2E5944A626A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969291" y="5085184"/>
            <a:ext cx="52215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000" dirty="0">
                <a:latin typeface="黑体" charset="0"/>
                <a:ea typeface="黑体" charset="0"/>
              </a:rPr>
              <a:t>北京师范大学化学教育研究所</a:t>
            </a:r>
            <a:endParaRPr lang="en-US" altLang="zh-CN" sz="2000" dirty="0">
              <a:latin typeface="黑体" charset="0"/>
              <a:ea typeface="黑体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dirty="0">
                <a:latin typeface="黑体" charset="0"/>
                <a:ea typeface="黑体" charset="0"/>
              </a:rPr>
              <a:t>“高端备课”项目</a:t>
            </a:r>
            <a:r>
              <a:rPr lang="zh-CN" altLang="en-US" sz="2000" dirty="0" smtClean="0">
                <a:latin typeface="黑体" charset="0"/>
                <a:ea typeface="黑体" charset="0"/>
              </a:rPr>
              <a:t>成果</a:t>
            </a:r>
            <a:endParaRPr lang="en-US" altLang="zh-CN" sz="2000" dirty="0" smtClean="0">
              <a:latin typeface="黑体" charset="0"/>
              <a:ea typeface="黑体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charset="0"/>
                <a:ea typeface="楷体" charset="0"/>
              </a:rPr>
              <a:t>指导专家：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charset="0"/>
                <a:ea typeface="楷体" charset="0"/>
              </a:rPr>
              <a:t>王磊</a:t>
            </a:r>
            <a:endParaRPr lang="zh-CN" altLang="en-US" sz="2000" dirty="0"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771511" y="1776413"/>
            <a:ext cx="5340614" cy="28765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altLang="zh-CN" sz="3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928794" y="2000240"/>
            <a:ext cx="7215206" cy="301466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0"/>
                <a:ea typeface="黑体" charset="0"/>
              </a:rPr>
              <a:t>基于核心素养的金属元素及其化合物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0"/>
                <a:ea typeface="黑体" charset="0"/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0"/>
                <a:ea typeface="黑体" charset="0"/>
              </a:rPr>
            </a:b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0"/>
                <a:ea typeface="黑体" charset="0"/>
              </a:rPr>
              <a:t>性质的单元复习教学（</a:t>
            </a:r>
            <a:r>
              <a:rPr lang="zh-CN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0"/>
                <a:ea typeface="黑体" charset="0"/>
              </a:rPr>
              <a:t>必修一复习课）</a:t>
            </a:r>
            <a:endParaRPr lang="zh-CN" altLang="en-US" sz="3333" b="1" dirty="0">
              <a:effectLst>
                <a:outerShdw blurRad="38100" dist="38100" dir="2700000" algn="tl">
                  <a:srgbClr val="C0C0C0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26958" y="4140201"/>
            <a:ext cx="4137671" cy="50276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zh-CN" altLang="en-US" sz="2667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charset="0"/>
                <a:ea typeface="楷体" charset="0"/>
              </a:rPr>
              <a:t>张俊华 商晓琴 北京</a:t>
            </a:r>
            <a:r>
              <a:rPr lang="en-US" altLang="zh-CN" sz="2667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charset="0"/>
                <a:ea typeface="楷体" charset="0"/>
              </a:rPr>
              <a:t>101</a:t>
            </a:r>
            <a:r>
              <a:rPr lang="zh-CN" altLang="en-US" sz="2667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charset="0"/>
                <a:ea typeface="楷体" charset="0"/>
              </a:rPr>
              <a:t>中</a:t>
            </a:r>
            <a:endParaRPr lang="en-US" altLang="zh-CN" sz="2667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charset="0"/>
              <a:ea typeface="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0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rot="5400000">
            <a:off x="2035175" y="4751388"/>
            <a:ext cx="71437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3678238" y="4749800"/>
            <a:ext cx="7143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5394325" y="4749800"/>
            <a:ext cx="714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7107238" y="4749800"/>
            <a:ext cx="7143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28688" y="4214813"/>
            <a:ext cx="714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28688" y="3214688"/>
            <a:ext cx="714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28688" y="1785938"/>
            <a:ext cx="714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28625" y="260350"/>
            <a:ext cx="8283575" cy="5029200"/>
            <a:chOff x="270" y="164"/>
            <a:chExt cx="5218" cy="3168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70" y="164"/>
              <a:ext cx="4635" cy="3168"/>
              <a:chOff x="270" y="180"/>
              <a:chExt cx="4635" cy="3168"/>
            </a:xfrm>
          </p:grpSpPr>
          <p:cxnSp>
            <p:nvCxnSpPr>
              <p:cNvPr id="5" name="直接箭头连接符 4"/>
              <p:cNvCxnSpPr/>
              <p:nvPr/>
            </p:nvCxnSpPr>
            <p:spPr>
              <a:xfrm>
                <a:off x="585" y="3015"/>
                <a:ext cx="432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rot="5400000" flipH="1" flipV="1">
                <a:off x="-744" y="1687"/>
                <a:ext cx="265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413" name="TextBox 20"/>
              <p:cNvSpPr txBox="1">
                <a:spLocks noChangeArrowheads="1"/>
              </p:cNvSpPr>
              <p:nvPr/>
            </p:nvSpPr>
            <p:spPr bwMode="auto">
              <a:xfrm>
                <a:off x="657" y="180"/>
                <a:ext cx="99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zh-CN" altLang="en-US" b="1">
                    <a:solidFill>
                      <a:srgbClr val="FF0000"/>
                    </a:solidFill>
                    <a:latin typeface="Trebuchet MS" pitchFamily="34" charset="0"/>
                    <a:ea typeface="黑体" pitchFamily="2" charset="-122"/>
                  </a:rPr>
                  <a:t>化合价</a:t>
                </a:r>
              </a:p>
            </p:txBody>
          </p:sp>
          <p:sp>
            <p:nvSpPr>
              <p:cNvPr id="16414" name="TextBox 21"/>
              <p:cNvSpPr txBox="1">
                <a:spLocks noChangeArrowheads="1"/>
              </p:cNvSpPr>
              <p:nvPr/>
            </p:nvSpPr>
            <p:spPr bwMode="auto">
              <a:xfrm>
                <a:off x="270" y="1009"/>
                <a:ext cx="3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en-US" altLang="zh-CN" sz="2400" b="1">
                    <a:latin typeface="Trebuchet MS" pitchFamily="34" charset="0"/>
                    <a:ea typeface="华文新魏" pitchFamily="2" charset="-122"/>
                  </a:rPr>
                  <a:t>+3</a:t>
                </a:r>
              </a:p>
            </p:txBody>
          </p:sp>
          <p:sp>
            <p:nvSpPr>
              <p:cNvPr id="16415" name="TextBox 22"/>
              <p:cNvSpPr txBox="1">
                <a:spLocks noChangeArrowheads="1"/>
              </p:cNvSpPr>
              <p:nvPr/>
            </p:nvSpPr>
            <p:spPr bwMode="auto">
              <a:xfrm>
                <a:off x="270" y="1909"/>
                <a:ext cx="3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en-US" altLang="zh-CN" sz="2400" b="1">
                    <a:latin typeface="Trebuchet MS" pitchFamily="34" charset="0"/>
                    <a:ea typeface="华文新魏" pitchFamily="2" charset="-122"/>
                  </a:rPr>
                  <a:t>+2</a:t>
                </a:r>
              </a:p>
            </p:txBody>
          </p:sp>
          <p:sp>
            <p:nvSpPr>
              <p:cNvPr id="16416" name="TextBox 23"/>
              <p:cNvSpPr txBox="1">
                <a:spLocks noChangeArrowheads="1"/>
              </p:cNvSpPr>
              <p:nvPr/>
            </p:nvSpPr>
            <p:spPr bwMode="auto">
              <a:xfrm>
                <a:off x="270" y="2518"/>
                <a:ext cx="3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en-US" altLang="zh-CN" sz="2400" b="1">
                    <a:latin typeface="Trebuchet MS" pitchFamily="34" charset="0"/>
                    <a:ea typeface="华文新魏" pitchFamily="2" charset="-122"/>
                  </a:rPr>
                  <a:t>  0</a:t>
                </a:r>
              </a:p>
            </p:txBody>
          </p:sp>
          <p:sp>
            <p:nvSpPr>
              <p:cNvPr id="16417" name="TextBox 24"/>
              <p:cNvSpPr txBox="1">
                <a:spLocks noChangeArrowheads="1"/>
              </p:cNvSpPr>
              <p:nvPr/>
            </p:nvSpPr>
            <p:spPr bwMode="auto">
              <a:xfrm>
                <a:off x="1035" y="3060"/>
                <a:ext cx="5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zh-CN" altLang="en-US" sz="2400" b="1">
                    <a:latin typeface="Trebuchet MS" pitchFamily="34" charset="0"/>
                    <a:ea typeface="黑体" pitchFamily="2" charset="-122"/>
                  </a:rPr>
                  <a:t>单质</a:t>
                </a:r>
              </a:p>
            </p:txBody>
          </p:sp>
          <p:sp>
            <p:nvSpPr>
              <p:cNvPr id="16418" name="TextBox 25"/>
              <p:cNvSpPr txBox="1">
                <a:spLocks noChangeArrowheads="1"/>
              </p:cNvSpPr>
              <p:nvPr/>
            </p:nvSpPr>
            <p:spPr bwMode="auto">
              <a:xfrm>
                <a:off x="1980" y="3060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zh-CN" altLang="en-US" sz="2400" b="1">
                    <a:latin typeface="Trebuchet MS" pitchFamily="34" charset="0"/>
                    <a:ea typeface="黑体" pitchFamily="2" charset="-122"/>
                  </a:rPr>
                  <a:t>氧化物</a:t>
                </a:r>
              </a:p>
            </p:txBody>
          </p:sp>
          <p:sp>
            <p:nvSpPr>
              <p:cNvPr id="16419" name="TextBox 26"/>
              <p:cNvSpPr txBox="1">
                <a:spLocks noChangeArrowheads="1"/>
              </p:cNvSpPr>
              <p:nvPr/>
            </p:nvSpPr>
            <p:spPr bwMode="auto">
              <a:xfrm>
                <a:off x="3240" y="3060"/>
                <a:ext cx="4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zh-CN" altLang="en-US" sz="2400" b="1">
                    <a:latin typeface="Trebuchet MS" pitchFamily="34" charset="0"/>
                    <a:ea typeface="黑体" pitchFamily="2" charset="-122"/>
                  </a:rPr>
                  <a:t>碱</a:t>
                </a:r>
              </a:p>
            </p:txBody>
          </p:sp>
          <p:sp>
            <p:nvSpPr>
              <p:cNvPr id="16420" name="TextBox 27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/>
                <a:r>
                  <a:rPr lang="zh-CN" altLang="en-US" sz="2400" b="1">
                    <a:latin typeface="Trebuchet MS" pitchFamily="34" charset="0"/>
                    <a:ea typeface="黑体" pitchFamily="2" charset="-122"/>
                  </a:rPr>
                  <a:t>盐</a:t>
                </a:r>
              </a:p>
            </p:txBody>
          </p:sp>
        </p:grpSp>
        <p:sp>
          <p:nvSpPr>
            <p:cNvPr id="16410" name="TextBox 33"/>
            <p:cNvSpPr txBox="1">
              <a:spLocks noChangeArrowheads="1"/>
            </p:cNvSpPr>
            <p:nvPr/>
          </p:nvSpPr>
          <p:spPr bwMode="auto">
            <a:xfrm>
              <a:off x="4241" y="2523"/>
              <a:ext cx="1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 eaLnBrk="1" hangingPunct="1"/>
              <a:r>
                <a:rPr lang="zh-CN" altLang="en-US" b="1">
                  <a:solidFill>
                    <a:srgbClr val="FF0000"/>
                  </a:solidFill>
                  <a:latin typeface="Trebuchet MS" pitchFamily="34" charset="0"/>
                  <a:ea typeface="黑体" pitchFamily="2" charset="-122"/>
                </a:rPr>
                <a:t>物质类别</a:t>
              </a:r>
            </a:p>
          </p:txBody>
        </p:sp>
      </p:grpSp>
      <p:sp>
        <p:nvSpPr>
          <p:cNvPr id="11280" name="TextBox 56"/>
          <p:cNvSpPr txBox="1">
            <a:spLocks noChangeArrowheads="1"/>
          </p:cNvSpPr>
          <p:nvPr/>
        </p:nvSpPr>
        <p:spPr bwMode="auto">
          <a:xfrm>
            <a:off x="6300788" y="3068638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pt-BR" altLang="zh-CN" sz="2400" b="1" dirty="0">
                <a:solidFill>
                  <a:srgbClr val="FF0000"/>
                </a:solidFill>
              </a:rPr>
              <a:t>FeC</a:t>
            </a:r>
            <a:r>
              <a:rPr lang="pt-BR" altLang="zh-CN" sz="2400" b="1" baseline="-25000" dirty="0">
                <a:solidFill>
                  <a:srgbClr val="FF0000"/>
                </a:solidFill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</a:rPr>
              <a:t>O</a:t>
            </a:r>
            <a:r>
              <a:rPr lang="pt-BR" altLang="zh-CN" sz="2400" b="1" baseline="-25000" dirty="0">
                <a:solidFill>
                  <a:srgbClr val="FF0000"/>
                </a:solidFill>
              </a:rPr>
              <a:t>4</a:t>
            </a:r>
            <a:endParaRPr lang="en-US" altLang="zh-CN" sz="2400" b="1" baseline="-25000" dirty="0">
              <a:solidFill>
                <a:srgbClr val="FF0000"/>
              </a:solidFill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300788" y="1700213"/>
            <a:ext cx="974725" cy="1368425"/>
            <a:chOff x="4059" y="799"/>
            <a:chExt cx="614" cy="1179"/>
          </a:xfrm>
        </p:grpSpPr>
        <p:sp>
          <p:nvSpPr>
            <p:cNvPr id="16401" name="TextBox 55"/>
            <p:cNvSpPr txBox="1">
              <a:spLocks noChangeArrowheads="1"/>
            </p:cNvSpPr>
            <p:nvPr/>
          </p:nvSpPr>
          <p:spPr bwMode="auto">
            <a:xfrm>
              <a:off x="4059" y="799"/>
              <a:ext cx="614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 eaLnBrk="1" hangingPunct="1"/>
              <a:r>
                <a:rPr lang="en-US" altLang="zh-CN" sz="2800" b="1">
                  <a:latin typeface="Trebuchet MS" pitchFamily="34" charset="0"/>
                  <a:ea typeface="华文新魏" pitchFamily="2" charset="-122"/>
                </a:rPr>
                <a:t>Fe</a:t>
              </a:r>
              <a:r>
                <a:rPr lang="en-US" altLang="zh-CN" sz="2800" b="1" baseline="30000">
                  <a:latin typeface="Trebuchet MS" pitchFamily="34" charset="0"/>
                  <a:ea typeface="华文新魏" pitchFamily="2" charset="-122"/>
                </a:rPr>
                <a:t>3+</a:t>
              </a:r>
            </a:p>
          </p:txBody>
        </p:sp>
        <p:sp>
          <p:nvSpPr>
            <p:cNvPr id="16402" name="Line 49"/>
            <p:cNvSpPr>
              <a:spLocks noChangeShapeType="1"/>
            </p:cNvSpPr>
            <p:nvPr/>
          </p:nvSpPr>
          <p:spPr bwMode="auto">
            <a:xfrm flipH="1" flipV="1">
              <a:off x="4241" y="1162"/>
              <a:ext cx="1" cy="81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451725" y="2997200"/>
            <a:ext cx="1335088" cy="519113"/>
            <a:chOff x="4694" y="1888"/>
            <a:chExt cx="841" cy="327"/>
          </a:xfrm>
        </p:grpSpPr>
        <p:sp>
          <p:nvSpPr>
            <p:cNvPr id="16399" name="Line 50"/>
            <p:cNvSpPr>
              <a:spLocks noChangeShapeType="1"/>
            </p:cNvSpPr>
            <p:nvPr/>
          </p:nvSpPr>
          <p:spPr bwMode="auto">
            <a:xfrm>
              <a:off x="4694" y="2069"/>
              <a:ext cx="273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TextBox 55"/>
            <p:cNvSpPr txBox="1">
              <a:spLocks noChangeArrowheads="1"/>
            </p:cNvSpPr>
            <p:nvPr/>
          </p:nvSpPr>
          <p:spPr bwMode="auto">
            <a:xfrm>
              <a:off x="4921" y="1888"/>
              <a:ext cx="6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 eaLnBrk="1" hangingPunct="1"/>
              <a:r>
                <a:rPr lang="en-US" altLang="zh-CN" sz="2800" b="1">
                  <a:latin typeface="Trebuchet MS" pitchFamily="34" charset="0"/>
                  <a:ea typeface="华文新魏" pitchFamily="2" charset="-122"/>
                </a:rPr>
                <a:t>Fe</a:t>
              </a:r>
              <a:r>
                <a:rPr lang="en-US" altLang="zh-CN" sz="2800" b="1" baseline="30000">
                  <a:latin typeface="Trebuchet MS" pitchFamily="34" charset="0"/>
                  <a:ea typeface="华文新魏" pitchFamily="2" charset="-122"/>
                </a:rPr>
                <a:t>2+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2260526" y="2879795"/>
            <a:ext cx="3204443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C2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探究能力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TextBox 56"/>
          <p:cNvSpPr txBox="1">
            <a:spLocks noChangeArrowheads="1"/>
          </p:cNvSpPr>
          <p:nvPr/>
        </p:nvSpPr>
        <p:spPr bwMode="auto">
          <a:xfrm>
            <a:off x="6228184" y="1675656"/>
            <a:ext cx="13589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pt-BR" altLang="zh-CN" sz="2400" b="1" dirty="0"/>
              <a:t>Fe</a:t>
            </a:r>
            <a:r>
              <a:rPr lang="pt-BR" altLang="zh-CN" sz="2400" b="1" dirty="0">
                <a:solidFill>
                  <a:srgbClr val="FF0000"/>
                </a:solidFill>
              </a:rPr>
              <a:t>C</a:t>
            </a:r>
            <a:r>
              <a:rPr lang="pt-BR" altLang="zh-CN" sz="2400" b="1" baseline="-25000" dirty="0"/>
              <a:t>2</a:t>
            </a:r>
            <a:r>
              <a:rPr lang="pt-BR" altLang="zh-CN" sz="2400" b="1" dirty="0"/>
              <a:t>O</a:t>
            </a:r>
            <a:r>
              <a:rPr lang="pt-BR" altLang="zh-CN" sz="2400" b="1" baseline="-25000" dirty="0"/>
              <a:t>4</a:t>
            </a:r>
            <a:endParaRPr lang="en-US" altLang="zh-CN" sz="2400" b="1" baseline="-25000" dirty="0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6299447" y="600772"/>
            <a:ext cx="1656929" cy="1100312"/>
            <a:chOff x="4059" y="1030"/>
            <a:chExt cx="614" cy="948"/>
          </a:xfrm>
        </p:grpSpPr>
        <p:sp>
          <p:nvSpPr>
            <p:cNvPr id="41" name="TextBox 55"/>
            <p:cNvSpPr txBox="1">
              <a:spLocks noChangeArrowheads="1"/>
            </p:cNvSpPr>
            <p:nvPr/>
          </p:nvSpPr>
          <p:spPr bwMode="auto">
            <a:xfrm>
              <a:off x="4059" y="1030"/>
              <a:ext cx="614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 eaLnBrk="1" hangingPunct="1"/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C(+4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价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)</a:t>
              </a:r>
              <a:endParaRPr lang="en-US" altLang="zh-CN" sz="28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 flipH="1" flipV="1">
              <a:off x="4242" y="1516"/>
              <a:ext cx="0" cy="46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2224807" y="914543"/>
            <a:ext cx="3204443" cy="13234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C3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创新思维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j-cs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（远联系）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8625" y="5301208"/>
            <a:ext cx="8195266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至本环节，回答问题的学生已经能够主动利用二维图的思想，预测</a:t>
            </a:r>
            <a:r>
              <a:rPr lang="pt-BR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FeC</a:t>
            </a:r>
            <a:r>
              <a:rPr lang="pt-BR" altLang="zh-CN" sz="24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pt-BR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pt-BR" altLang="zh-CN" sz="24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的性质，并设计探究方案。但还无法系统预测</a:t>
            </a:r>
            <a:r>
              <a:rPr lang="pt-BR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FeC</a:t>
            </a:r>
            <a:r>
              <a:rPr lang="pt-BR" altLang="zh-CN" sz="24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pt-BR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pt-BR" altLang="zh-CN" sz="24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</a:t>
            </a:r>
            <a:r>
              <a:rPr lang="en-US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元素的化合价对物质性质的影响。</a:t>
            </a:r>
            <a:endParaRPr lang="en-US" altLang="zh-CN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53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  <p:bldP spid="3" grpId="0" animBg="1"/>
      <p:bldP spid="39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/>
              <a:t>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创新迁移能力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600" dirty="0" smtClean="0">
                <a:ea typeface="黑体" pitchFamily="2" charset="-122"/>
              </a:rPr>
              <a:t>“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菠菜补铁</a:t>
            </a:r>
            <a:r>
              <a:rPr lang="zh-CN" altLang="en-US" sz="3600" dirty="0">
                <a:ea typeface="黑体" pitchFamily="2" charset="-122"/>
              </a:rPr>
              <a:t>”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是真的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吗？</a:t>
            </a:r>
            <a:endParaRPr lang="en-US" altLang="zh-CN" sz="3600" dirty="0" smtClean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11960" y="1846207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211960" y="2892356"/>
            <a:ext cx="0" cy="53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619672" y="2350263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第一轮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：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2" charset="-122"/>
                <a:cs typeface="Times New Roman" pitchFamily="18" charset="0"/>
              </a:rPr>
              <a:t>菠菜中铁元素的检验</a:t>
            </a:r>
            <a:endParaRPr lang="zh-CN" altLang="en-US" sz="2800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19672" y="342900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第二轮探究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FeC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中的铁元素的检验</a:t>
            </a:r>
            <a:endParaRPr lang="zh-CN" altLang="zh-CN" sz="28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229962" y="3952220"/>
            <a:ext cx="0" cy="53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50380" y="4654877"/>
            <a:ext cx="645001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第三轮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800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菠菜中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铁</a:t>
            </a:r>
            <a:r>
              <a:rPr lang="zh-CN" altLang="en-US" sz="2800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元素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的再检验</a:t>
            </a:r>
            <a:endParaRPr lang="zh-CN" altLang="en-US" sz="2800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8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5287" y="2042943"/>
            <a:ext cx="8856664" cy="1643000"/>
            <a:chOff x="249" y="1842"/>
            <a:chExt cx="5579" cy="1499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49" y="1842"/>
              <a:ext cx="5579" cy="1499"/>
              <a:chOff x="249" y="1842"/>
              <a:chExt cx="5579" cy="1499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339" y="1842"/>
                <a:ext cx="5489" cy="494"/>
                <a:chOff x="294" y="3249"/>
                <a:chExt cx="5489" cy="494"/>
              </a:xfrm>
            </p:grpSpPr>
            <p:grpSp>
              <p:nvGrpSpPr>
                <p:cNvPr id="6" name="Group 35"/>
                <p:cNvGrpSpPr>
                  <a:grpSpLocks/>
                </p:cNvGrpSpPr>
                <p:nvPr/>
              </p:nvGrpSpPr>
              <p:grpSpPr bwMode="auto">
                <a:xfrm>
                  <a:off x="294" y="3249"/>
                  <a:ext cx="5489" cy="494"/>
                  <a:chOff x="244" y="3385"/>
                  <a:chExt cx="5353" cy="494"/>
                </a:xfrm>
              </p:grpSpPr>
              <p:sp>
                <p:nvSpPr>
                  <p:cNvPr id="1742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3458"/>
                    <a:ext cx="5353" cy="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 eaLnBrk="1" hangingPunct="1"/>
                    <a:r>
                      <a:rPr lang="zh-CN" altLang="en-US" sz="2000" b="1" dirty="0">
                        <a:latin typeface="Times New Roman" pitchFamily="18" charset="0"/>
                        <a:cs typeface="Times New Roman" pitchFamily="18" charset="0"/>
                      </a:rPr>
                      <a:t>信息</a:t>
                    </a:r>
                    <a:r>
                      <a:rPr lang="zh-CN" alt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a:t>：</a:t>
                    </a:r>
                    <a:r>
                      <a:rPr lang="pt-BR" altLang="zh-CN" sz="2400" dirty="0">
                        <a:latin typeface="Times New Roman" pitchFamily="18" charset="0"/>
                        <a:cs typeface="Times New Roman" pitchFamily="18" charset="0"/>
                      </a:rPr>
                      <a:t>FeC</a:t>
                    </a:r>
                    <a:r>
                      <a:rPr lang="pt-BR" altLang="zh-CN" sz="2400" baseline="-250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pt-BR" altLang="zh-CN" sz="2400" dirty="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pt-BR" altLang="zh-CN" sz="2400" baseline="-25000" dirty="0">
                        <a:latin typeface="Times New Roman" pitchFamily="18" charset="0"/>
                        <a:cs typeface="Times New Roman" pitchFamily="18" charset="0"/>
                      </a:rPr>
                      <a:t>4 </a:t>
                    </a:r>
                    <a:r>
                      <a:rPr lang="pt-BR" altLang="zh-CN" sz="2400" dirty="0">
                        <a:latin typeface="Times New Roman" pitchFamily="18" charset="0"/>
                        <a:cs typeface="Times New Roman" pitchFamily="18" charset="0"/>
                      </a:rPr>
                      <a:t>==== FeO + CO↑ +CO</a:t>
                    </a:r>
                    <a:r>
                      <a:rPr lang="pt-BR" altLang="zh-CN" sz="2400" baseline="-250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pt-BR" altLang="zh-CN" sz="2400" dirty="0">
                        <a:latin typeface="Times New Roman" pitchFamily="18" charset="0"/>
                        <a:cs typeface="Times New Roman" pitchFamily="18" charset="0"/>
                      </a:rPr>
                      <a:t>↑</a:t>
                    </a:r>
                  </a:p>
                </p:txBody>
              </p:sp>
              <p:sp>
                <p:nvSpPr>
                  <p:cNvPr id="1742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385"/>
                    <a:ext cx="499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eaLnBrk="1" hangingPunct="1"/>
                    <a:endParaRPr lang="en-US" altLang="zh-CN" sz="1800"/>
                  </a:p>
                </p:txBody>
              </p:sp>
            </p:grpSp>
            <p:sp>
              <p:nvSpPr>
                <p:cNvPr id="17423" name="Rectangle 29"/>
                <p:cNvSpPr>
                  <a:spLocks noChangeArrowheads="1"/>
                </p:cNvSpPr>
                <p:nvPr/>
              </p:nvSpPr>
              <p:spPr bwMode="auto">
                <a:xfrm>
                  <a:off x="1532" y="3249"/>
                  <a:ext cx="2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pt-BR" altLang="zh-CN" sz="1800" dirty="0"/>
                    <a:t>△</a:t>
                  </a:r>
                  <a:endParaRPr lang="zh-CN" altLang="en-US" sz="1800" dirty="0"/>
                </a:p>
              </p:txBody>
            </p:sp>
          </p:grpSp>
          <p:sp>
            <p:nvSpPr>
              <p:cNvPr id="17419" name="Rectangle 37"/>
              <p:cNvSpPr>
                <a:spLocks noChangeArrowheads="1"/>
              </p:cNvSpPr>
              <p:nvPr/>
            </p:nvSpPr>
            <p:spPr bwMode="auto">
              <a:xfrm>
                <a:off x="252" y="2318"/>
                <a:ext cx="133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灼烧的目的？</a:t>
                </a:r>
                <a:r>
                  <a:rPr lang="zh-CN" altLang="en-US" sz="1200" dirty="0">
                    <a:latin typeface="+mn-ea"/>
                  </a:rPr>
                  <a:t> </a:t>
                </a:r>
              </a:p>
            </p:txBody>
          </p:sp>
          <p:sp>
            <p:nvSpPr>
              <p:cNvPr id="17420" name="Rectangle 38"/>
              <p:cNvSpPr>
                <a:spLocks noChangeArrowheads="1"/>
              </p:cNvSpPr>
              <p:nvPr/>
            </p:nvSpPr>
            <p:spPr bwMode="auto">
              <a:xfrm>
                <a:off x="257" y="2596"/>
                <a:ext cx="1428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酸浸泡的目的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</a:rPr>
                  <a:t>?</a:t>
                </a:r>
                <a:r>
                  <a:rPr lang="en-US" altLang="zh-CN" sz="1200" dirty="0">
                    <a:latin typeface="+mn-ea"/>
                  </a:rPr>
                  <a:t> </a:t>
                </a:r>
              </a:p>
            </p:txBody>
          </p:sp>
          <p:sp>
            <p:nvSpPr>
              <p:cNvPr id="17421" name="Rectangle 39"/>
              <p:cNvSpPr>
                <a:spLocks noChangeArrowheads="1"/>
              </p:cNvSpPr>
              <p:nvPr/>
            </p:nvSpPr>
            <p:spPr bwMode="auto">
              <a:xfrm>
                <a:off x="249" y="2920"/>
                <a:ext cx="209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zh-CN" altLang="en-US" sz="2400" b="1" dirty="0" smtClean="0">
                    <a:solidFill>
                      <a:srgbClr val="FF0000"/>
                    </a:solidFill>
                    <a:latin typeface="+mn-ea"/>
                  </a:rPr>
                  <a:t>含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铁元素的物质转化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</a:rPr>
                  <a:t>?</a:t>
                </a:r>
                <a:r>
                  <a:rPr lang="en-US" altLang="zh-CN" sz="1200" dirty="0">
                    <a:latin typeface="+mn-ea"/>
                  </a:rPr>
                  <a:t> </a:t>
                </a:r>
              </a:p>
            </p:txBody>
          </p:sp>
        </p:grpSp>
        <p:sp>
          <p:nvSpPr>
            <p:cNvPr id="17417" name="Text Box 41"/>
            <p:cNvSpPr txBox="1">
              <a:spLocks noChangeArrowheads="1"/>
            </p:cNvSpPr>
            <p:nvPr/>
          </p:nvSpPr>
          <p:spPr bwMode="auto">
            <a:xfrm>
              <a:off x="1429" y="2122"/>
              <a:ext cx="95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1600" b="1" dirty="0">
                  <a:ea typeface="黑体" pitchFamily="2" charset="-122"/>
                </a:rPr>
                <a:t>隔绝空气</a:t>
              </a:r>
            </a:p>
          </p:txBody>
        </p:sp>
      </p:grpSp>
      <p:sp>
        <p:nvSpPr>
          <p:cNvPr id="17412" name="矩形 27"/>
          <p:cNvSpPr>
            <a:spLocks noChangeArrowheads="1"/>
          </p:cNvSpPr>
          <p:nvPr/>
        </p:nvSpPr>
        <p:spPr bwMode="auto">
          <a:xfrm>
            <a:off x="7524750" y="54927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7575729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第三轮探究：菠菜中</a:t>
            </a:r>
            <a:r>
              <a:rPr lang="zh-CN" altLang="en-US" sz="3600" b="1" dirty="0">
                <a:latin typeface="黑体" pitchFamily="2" charset="-122"/>
                <a:ea typeface="黑体" pitchFamily="2" charset="-122"/>
              </a:rPr>
              <a:t>铁</a:t>
            </a:r>
            <a:r>
              <a:rPr lang="zh-CN" altLang="en-US" sz="3600" b="1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元素</a:t>
            </a:r>
            <a:r>
              <a:rPr lang="zh-CN" altLang="en-US" sz="3600" b="1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的再检验</a:t>
            </a:r>
            <a:endParaRPr lang="zh-CN" altLang="en-US" sz="3600" b="1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21207" y="2996952"/>
            <a:ext cx="5098257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C1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综合复杂问题解决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68313" y="1268414"/>
            <a:ext cx="8029575" cy="878938"/>
            <a:chOff x="204" y="1298"/>
            <a:chExt cx="5058" cy="926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198" y="1570"/>
              <a:ext cx="0" cy="544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04" y="1298"/>
              <a:ext cx="5058" cy="926"/>
              <a:chOff x="158" y="1344"/>
              <a:chExt cx="5058" cy="926"/>
            </a:xfrm>
          </p:grpSpPr>
          <p:sp>
            <p:nvSpPr>
              <p:cNvPr id="35" name="Text Box 8"/>
              <p:cNvSpPr txBox="1">
                <a:spLocks noChangeArrowheads="1"/>
              </p:cNvSpPr>
              <p:nvPr/>
            </p:nvSpPr>
            <p:spPr bwMode="auto">
              <a:xfrm>
                <a:off x="158" y="1570"/>
                <a:ext cx="72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30615"/>
                    </a:solidFill>
                    <a:latin typeface="黑体" pitchFamily="2" charset="-122"/>
                    <a:ea typeface="黑体" pitchFamily="2" charset="-122"/>
                  </a:rPr>
                  <a:t>菠菜</a:t>
                </a:r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589" cy="0"/>
              </a:xfrm>
              <a:prstGeom prst="line">
                <a:avLst/>
              </a:prstGeom>
              <a:noFill/>
              <a:ln w="57150">
                <a:solidFill>
                  <a:srgbClr val="03061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703" y="1344"/>
                <a:ext cx="6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30615"/>
                    </a:solidFill>
                    <a:latin typeface="Calibri" pitchFamily="34" charset="0"/>
                    <a:ea typeface="黑体" pitchFamily="2" charset="-122"/>
                  </a:rPr>
                  <a:t>灼烧</a:t>
                </a:r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1292" y="1616"/>
                <a:ext cx="95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30615"/>
                    </a:solidFill>
                    <a:latin typeface="Calibri" pitchFamily="34" charset="0"/>
                    <a:ea typeface="黑体" pitchFamily="2" charset="-122"/>
                  </a:rPr>
                  <a:t>菠菜灰</a:t>
                </a: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3515" y="1434"/>
                <a:ext cx="17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30615"/>
                    </a:solidFill>
                    <a:latin typeface="Calibri" pitchFamily="34" charset="0"/>
                    <a:ea typeface="黑体" pitchFamily="2" charset="-122"/>
                  </a:rPr>
                  <a:t>菠菜灰浸出液</a:t>
                </a:r>
              </a:p>
            </p:txBody>
          </p:sp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2290" y="1389"/>
                <a:ext cx="8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1400" b="1">
                    <a:solidFill>
                      <a:srgbClr val="030615"/>
                    </a:solidFill>
                    <a:latin typeface="Calibri" pitchFamily="34" charset="0"/>
                  </a:rPr>
                  <a:t>  </a:t>
                </a:r>
                <a:r>
                  <a:rPr lang="zh-CN" altLang="en-US" sz="2400" b="1">
                    <a:solidFill>
                      <a:srgbClr val="030615"/>
                    </a:solidFill>
                    <a:latin typeface="Calibri" pitchFamily="34" charset="0"/>
                    <a:ea typeface="黑体" pitchFamily="2" charset="-122"/>
                  </a:rPr>
                  <a:t>酸浸</a:t>
                </a:r>
              </a:p>
            </p:txBody>
          </p:sp>
          <p:sp>
            <p:nvSpPr>
              <p:cNvPr id="41" name="Text Box 17"/>
              <p:cNvSpPr txBox="1">
                <a:spLocks noChangeArrowheads="1"/>
              </p:cNvSpPr>
              <p:nvPr/>
            </p:nvSpPr>
            <p:spPr bwMode="auto">
              <a:xfrm>
                <a:off x="3560" y="1979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30615"/>
                    </a:solidFill>
                    <a:latin typeface="Calibri" pitchFamily="34" charset="0"/>
                    <a:ea typeface="黑体" pitchFamily="2" charset="-122"/>
                  </a:rPr>
                  <a:t>沉淀物</a:t>
                </a:r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2200" y="1842"/>
                <a:ext cx="907" cy="0"/>
              </a:xfrm>
              <a:prstGeom prst="line">
                <a:avLst/>
              </a:prstGeom>
              <a:noFill/>
              <a:ln w="57150">
                <a:solidFill>
                  <a:srgbClr val="03061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V="1">
                <a:off x="3152" y="1616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2245" y="1933"/>
                <a:ext cx="7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itchFamily="2" charset="-122"/>
                  </a:rPr>
                  <a:t>过滤</a:t>
                </a:r>
                <a:endParaRPr lang="zh-CN" altLang="en-US" sz="2400" b="1">
                  <a:latin typeface="Calibri" pitchFamily="34" charset="0"/>
                  <a:ea typeface="黑体" pitchFamily="2" charset="-122"/>
                </a:endParaRPr>
              </a:p>
            </p:txBody>
          </p:sp>
          <p:sp>
            <p:nvSpPr>
              <p:cNvPr id="45" name="Line 21"/>
              <p:cNvSpPr>
                <a:spLocks noChangeShapeType="1"/>
              </p:cNvSpPr>
              <p:nvPr/>
            </p:nvSpPr>
            <p:spPr bwMode="auto">
              <a:xfrm flipV="1">
                <a:off x="3152" y="2160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</p:grpSp>
      </p:grpSp>
      <p:grpSp>
        <p:nvGrpSpPr>
          <p:cNvPr id="11" name="组合 69"/>
          <p:cNvGrpSpPr/>
          <p:nvPr/>
        </p:nvGrpSpPr>
        <p:grpSpPr>
          <a:xfrm>
            <a:off x="1059266" y="3704725"/>
            <a:ext cx="6984776" cy="3036643"/>
            <a:chOff x="323528" y="2308652"/>
            <a:chExt cx="6984776" cy="303664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937545" y="4824433"/>
              <a:ext cx="5029800" cy="520862"/>
              <a:chOff x="703" y="3158"/>
              <a:chExt cx="3719" cy="406"/>
            </a:xfrm>
          </p:grpSpPr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 flipV="1">
                <a:off x="703" y="3158"/>
                <a:ext cx="3719" cy="1"/>
              </a:xfrm>
              <a:prstGeom prst="line">
                <a:avLst/>
              </a:prstGeom>
              <a:noFill/>
              <a:ln w="76200">
                <a:solidFill>
                  <a:srgbClr val="111AC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87" name="Text Box 5"/>
              <p:cNvSpPr txBox="1">
                <a:spLocks noChangeArrowheads="1"/>
              </p:cNvSpPr>
              <p:nvPr/>
            </p:nvSpPr>
            <p:spPr bwMode="auto">
              <a:xfrm>
                <a:off x="751" y="3252"/>
                <a:ext cx="367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charset="-122"/>
                  </a:rPr>
                  <a:t>单质    氧化物   氢氧化物     盐</a:t>
                </a:r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323528" y="2699930"/>
              <a:ext cx="614017" cy="2313089"/>
              <a:chOff x="249" y="1502"/>
              <a:chExt cx="454" cy="1803"/>
            </a:xfrm>
          </p:grpSpPr>
          <p:sp>
            <p:nvSpPr>
              <p:cNvPr id="84" name="Line 7"/>
              <p:cNvSpPr>
                <a:spLocks noChangeShapeType="1"/>
              </p:cNvSpPr>
              <p:nvPr/>
            </p:nvSpPr>
            <p:spPr bwMode="auto">
              <a:xfrm flipV="1">
                <a:off x="702" y="1502"/>
                <a:ext cx="1" cy="1671"/>
              </a:xfrm>
              <a:prstGeom prst="line">
                <a:avLst/>
              </a:prstGeom>
              <a:noFill/>
              <a:ln w="76200">
                <a:solidFill>
                  <a:srgbClr val="111AC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85" name="Text Box 8"/>
              <p:cNvSpPr txBox="1">
                <a:spLocks noChangeArrowheads="1"/>
              </p:cNvSpPr>
              <p:nvPr/>
            </p:nvSpPr>
            <p:spPr bwMode="auto">
              <a:xfrm>
                <a:off x="249" y="1554"/>
                <a:ext cx="407" cy="1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11AC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+3 </a:t>
                </a:r>
              </a:p>
              <a:p>
                <a:pPr algn="l">
                  <a:spcBef>
                    <a:spcPct val="50000"/>
                  </a:spcBef>
                </a:pPr>
                <a:endParaRPr lang="en-US" altLang="zh-CN" sz="2000" b="1" dirty="0" smtClean="0">
                  <a:solidFill>
                    <a:srgbClr val="0000CC"/>
                  </a:solidFill>
                  <a:latin typeface="Arial" charset="0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 smtClean="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2</a:t>
                </a:r>
              </a:p>
              <a:p>
                <a:pPr algn="l">
                  <a:spcBef>
                    <a:spcPct val="50000"/>
                  </a:spcBef>
                </a:pPr>
                <a:endParaRPr lang="en-US" altLang="zh-CN" sz="2000" b="1" dirty="0">
                  <a:solidFill>
                    <a:srgbClr val="0000CC"/>
                  </a:solidFill>
                  <a:latin typeface="Arial" charset="0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 0</a:t>
                </a:r>
              </a:p>
            </p:txBody>
          </p:sp>
        </p:grp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1059266" y="4440418"/>
              <a:ext cx="630246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</a:p>
          </p:txBody>
        </p: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269943" y="2699966"/>
              <a:ext cx="1430903" cy="1289326"/>
              <a:chOff x="2316" y="1716"/>
              <a:chExt cx="1058" cy="1005"/>
            </a:xfrm>
          </p:grpSpPr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>
                <a:off x="2316" y="2409"/>
                <a:ext cx="1058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Fe(OH)</a:t>
                </a:r>
                <a:r>
                  <a:rPr lang="en-US" altLang="zh-CN" sz="2000" b="1" baseline="-25000" dirty="0">
                    <a:solidFill>
                      <a:srgbClr val="0000CC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3" name="Text Box 12"/>
              <p:cNvSpPr txBox="1">
                <a:spLocks noChangeArrowheads="1"/>
              </p:cNvSpPr>
              <p:nvPr/>
            </p:nvSpPr>
            <p:spPr bwMode="auto">
              <a:xfrm>
                <a:off x="2316" y="1716"/>
                <a:ext cx="974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Fe(OH)</a:t>
                </a:r>
                <a:r>
                  <a:rPr lang="en-US" altLang="zh-CN" sz="2000" b="1" baseline="-25000" dirty="0">
                    <a:solidFill>
                      <a:srgbClr val="0000CC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75" name="Text Box 14"/>
            <p:cNvSpPr txBox="1">
              <a:spLocks noChangeArrowheads="1"/>
            </p:cNvSpPr>
            <p:nvPr/>
          </p:nvSpPr>
          <p:spPr bwMode="auto">
            <a:xfrm>
              <a:off x="6047811" y="4590943"/>
              <a:ext cx="1260493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CC"/>
                  </a:solidFill>
                  <a:latin typeface="Arial" charset="0"/>
                </a:rPr>
                <a:t>物质分类</a:t>
              </a:r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342758" y="2308652"/>
              <a:ext cx="1046804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CC"/>
                  </a:solidFill>
                  <a:latin typeface="Arial" charset="0"/>
                </a:rPr>
                <a:t>化合价</a:t>
              </a:r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2105475" y="3557126"/>
              <a:ext cx="973772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 err="1">
                  <a:solidFill>
                    <a:srgbClr val="0000CC"/>
                  </a:solidFill>
                  <a:latin typeface="Times New Roman" pitchFamily="18" charset="0"/>
                </a:rPr>
                <a:t>FeO</a:t>
              </a:r>
              <a:endParaRPr lang="en-US" altLang="zh-CN" sz="20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2106827" y="2673027"/>
              <a:ext cx="1545863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0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0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4791460" y="2680723"/>
              <a:ext cx="1256435" cy="1308569"/>
              <a:chOff x="3597" y="1350"/>
              <a:chExt cx="929" cy="1020"/>
            </a:xfrm>
          </p:grpSpPr>
          <p:sp>
            <p:nvSpPr>
              <p:cNvPr id="80" name="Rectangle 48"/>
              <p:cNvSpPr>
                <a:spLocks noChangeArrowheads="1"/>
              </p:cNvSpPr>
              <p:nvPr/>
            </p:nvSpPr>
            <p:spPr bwMode="auto">
              <a:xfrm>
                <a:off x="3597" y="1350"/>
                <a:ext cx="472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</a:t>
                </a:r>
                <a:r>
                  <a:rPr lang="en-US" altLang="zh-CN" sz="2000" b="1" baseline="30000" dirty="0">
                    <a:solidFill>
                      <a:srgbClr val="0000CC"/>
                    </a:solidFill>
                    <a:latin typeface="Times New Roman" pitchFamily="18" charset="0"/>
                  </a:rPr>
                  <a:t>3+</a:t>
                </a:r>
              </a:p>
            </p:txBody>
          </p:sp>
          <p:sp>
            <p:nvSpPr>
              <p:cNvPr id="81" name="Rectangle 49"/>
              <p:cNvSpPr>
                <a:spLocks noChangeArrowheads="1"/>
              </p:cNvSpPr>
              <p:nvPr/>
            </p:nvSpPr>
            <p:spPr bwMode="auto">
              <a:xfrm>
                <a:off x="3605" y="2058"/>
                <a:ext cx="921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pt-BR" altLang="zh-CN" sz="2000" b="1" dirty="0">
                    <a:solidFill>
                      <a:srgbClr val="FF0000"/>
                    </a:solidFill>
                  </a:rPr>
                  <a:t>FeC</a:t>
                </a:r>
                <a:r>
                  <a:rPr lang="pt-BR" altLang="zh-CN" sz="20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BR" altLang="zh-CN" sz="2000" b="1" dirty="0">
                    <a:solidFill>
                      <a:srgbClr val="FF0000"/>
                    </a:solidFill>
                  </a:rPr>
                  <a:t>O</a:t>
                </a:r>
                <a:r>
                  <a:rPr lang="pt-BR" altLang="zh-CN" sz="2000" b="1" baseline="-25000" dirty="0">
                    <a:solidFill>
                      <a:srgbClr val="FF0000"/>
                    </a:solidFill>
                  </a:rPr>
                  <a:t>4</a:t>
                </a:r>
                <a:endParaRPr lang="en-US" altLang="zh-CN" sz="2000" b="1" baseline="-25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 rot="10800000">
            <a:off x="3153607" y="5313239"/>
            <a:ext cx="2858553" cy="228601"/>
            <a:chOff x="1440" y="1104"/>
            <a:chExt cx="3120" cy="288"/>
          </a:xfrm>
        </p:grpSpPr>
        <p:sp>
          <p:nvSpPr>
            <p:cNvPr id="89" name="Line 28"/>
            <p:cNvSpPr>
              <a:spLocks noChangeShapeType="1"/>
            </p:cNvSpPr>
            <p:nvPr/>
          </p:nvSpPr>
          <p:spPr bwMode="auto">
            <a:xfrm flipV="1">
              <a:off x="1440" y="1104"/>
              <a:ext cx="0" cy="28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1440" y="1104"/>
              <a:ext cx="312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4560" y="1104"/>
              <a:ext cx="0" cy="28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stealth" w="lg" len="lg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4188183" y="561768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DA0904"/>
                </a:solidFill>
                <a:ea typeface="黑体" pitchFamily="2" charset="-122"/>
              </a:rPr>
              <a:t>灼烧</a:t>
            </a:r>
          </a:p>
        </p:txBody>
      </p:sp>
      <p:cxnSp>
        <p:nvCxnSpPr>
          <p:cNvPr id="93" name="直接箭头连接符 92"/>
          <p:cNvCxnSpPr/>
          <p:nvPr/>
        </p:nvCxnSpPr>
        <p:spPr>
          <a:xfrm flipV="1">
            <a:off x="3491880" y="4469368"/>
            <a:ext cx="2046138" cy="544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411760" y="5541841"/>
            <a:ext cx="916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2411760" y="4296173"/>
            <a:ext cx="13838" cy="12456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25598" y="4293096"/>
            <a:ext cx="4173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3018034" y="3904859"/>
            <a:ext cx="2858553" cy="228601"/>
            <a:chOff x="1440" y="1104"/>
            <a:chExt cx="3120" cy="288"/>
          </a:xfrm>
        </p:grpSpPr>
        <p:sp>
          <p:nvSpPr>
            <p:cNvPr id="107" name="Line 28"/>
            <p:cNvSpPr>
              <a:spLocks noChangeShapeType="1"/>
            </p:cNvSpPr>
            <p:nvPr/>
          </p:nvSpPr>
          <p:spPr bwMode="auto">
            <a:xfrm flipV="1">
              <a:off x="1440" y="1104"/>
              <a:ext cx="0" cy="28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29"/>
            <p:cNvSpPr>
              <a:spLocks noChangeShapeType="1"/>
            </p:cNvSpPr>
            <p:nvPr/>
          </p:nvSpPr>
          <p:spPr bwMode="auto">
            <a:xfrm>
              <a:off x="1440" y="1104"/>
              <a:ext cx="312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4560" y="1104"/>
              <a:ext cx="0" cy="28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stealth" w="lg" len="lg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/>
              <a:t>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创新迁移能力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600" dirty="0" smtClean="0">
                <a:ea typeface="黑体" pitchFamily="2" charset="-122"/>
              </a:rPr>
              <a:t>“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菠菜补铁</a:t>
            </a:r>
            <a:r>
              <a:rPr lang="zh-CN" altLang="en-US" sz="3600" dirty="0">
                <a:ea typeface="黑体" pitchFamily="2" charset="-122"/>
              </a:rPr>
              <a:t>”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是真的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吗？</a:t>
            </a:r>
            <a:endParaRPr lang="en-US" altLang="zh-CN" sz="3600" dirty="0" smtClean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11960" y="1846207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211960" y="2892356"/>
            <a:ext cx="0" cy="53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619672" y="2350263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第一轮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：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2" charset="-122"/>
                <a:cs typeface="Times New Roman" pitchFamily="18" charset="0"/>
              </a:rPr>
              <a:t>菠菜中铁元素的检验</a:t>
            </a:r>
            <a:endParaRPr lang="zh-CN" altLang="en-US" sz="2800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19672" y="342900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第二轮探究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FeC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中的铁元素的检验</a:t>
            </a:r>
            <a:endParaRPr lang="zh-CN" altLang="zh-CN" sz="28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229962" y="3952220"/>
            <a:ext cx="0" cy="53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50380" y="4509120"/>
            <a:ext cx="645001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第三轮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800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菠菜中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铁</a:t>
            </a:r>
            <a:r>
              <a:rPr lang="zh-CN" altLang="en-US" sz="2800" dirty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元素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的再检验</a:t>
            </a:r>
            <a:endParaRPr lang="zh-CN" altLang="en-US" sz="2800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229962" y="5032340"/>
            <a:ext cx="0" cy="53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19672" y="5733256"/>
            <a:ext cx="645001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第四轮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：定量检验菠菜中的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铁</a:t>
            </a:r>
            <a:r>
              <a:rPr lang="zh-CN" altLang="en-US" sz="2800" dirty="0" smtClean="0">
                <a:solidFill>
                  <a:srgbClr val="030615"/>
                </a:solidFill>
                <a:latin typeface="黑体" pitchFamily="2" charset="-122"/>
                <a:ea typeface="黑体" pitchFamily="2" charset="-122"/>
              </a:rPr>
              <a:t>元素</a:t>
            </a:r>
            <a:endParaRPr lang="zh-CN" altLang="en-US" sz="2800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3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4385" y="0"/>
            <a:ext cx="4958050" cy="3894106"/>
            <a:chOff x="-46" y="436"/>
            <a:chExt cx="5872" cy="388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90"/>
              <a:ext cx="5760" cy="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-46" y="482"/>
              <a:ext cx="930" cy="317"/>
              <a:chOff x="0" y="255"/>
              <a:chExt cx="930" cy="317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0" y="255"/>
                <a:ext cx="884" cy="317"/>
              </a:xfrm>
              <a:prstGeom prst="wedgeRoundRectCallout">
                <a:avLst>
                  <a:gd name="adj1" fmla="val 10861"/>
                  <a:gd name="adj2" fmla="val 220662"/>
                  <a:gd name="adj3" fmla="val 16667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0" y="255"/>
                <a:ext cx="9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itchFamily="18" charset="0"/>
                    <a:ea typeface="黑体" pitchFamily="2" charset="-122"/>
                  </a:rPr>
                  <a:t>10</a:t>
                </a:r>
                <a:r>
                  <a:rPr lang="en-US" altLang="zh-CN" sz="2400" b="1" baseline="30000" dirty="0">
                    <a:latin typeface="Times New Roman" pitchFamily="18" charset="0"/>
                    <a:ea typeface="黑体" pitchFamily="2" charset="-122"/>
                  </a:rPr>
                  <a:t>-3</a:t>
                </a:r>
                <a:r>
                  <a:rPr lang="en-US" altLang="zh-CN" sz="2400" b="1" dirty="0">
                    <a:latin typeface="Times New Roman" pitchFamily="18" charset="0"/>
                    <a:ea typeface="黑体" pitchFamily="2" charset="-122"/>
                  </a:rPr>
                  <a:t>mol/L</a:t>
                </a:r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884" y="436"/>
              <a:ext cx="1270" cy="363"/>
              <a:chOff x="930" y="346"/>
              <a:chExt cx="1365" cy="363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930" y="346"/>
                <a:ext cx="1365" cy="363"/>
              </a:xfrm>
              <a:prstGeom prst="wedgeRoundRectCallout">
                <a:avLst>
                  <a:gd name="adj1" fmla="val 7435"/>
                  <a:gd name="adj2" fmla="val 204819"/>
                  <a:gd name="adj3" fmla="val 16667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930" y="346"/>
                <a:ext cx="13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itchFamily="18" charset="0"/>
                  </a:rPr>
                  <a:t>5×10</a:t>
                </a:r>
                <a:r>
                  <a:rPr lang="en-US" altLang="zh-CN" sz="2400" b="1" baseline="30000">
                    <a:latin typeface="Times New Roman" pitchFamily="18" charset="0"/>
                  </a:rPr>
                  <a:t>-4</a:t>
                </a:r>
                <a:r>
                  <a:rPr lang="en-US" altLang="zh-CN" sz="2400" b="1">
                    <a:latin typeface="Times New Roman" pitchFamily="18" charset="0"/>
                  </a:rPr>
                  <a:t>mol/L</a:t>
                </a: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470" y="436"/>
              <a:ext cx="1270" cy="363"/>
              <a:chOff x="3560" y="436"/>
              <a:chExt cx="1270" cy="363"/>
            </a:xfrm>
          </p:grpSpPr>
          <p:sp>
            <p:nvSpPr>
              <p:cNvPr id="15" name="AutoShape 16"/>
              <p:cNvSpPr>
                <a:spLocks noChangeArrowheads="1"/>
              </p:cNvSpPr>
              <p:nvPr/>
            </p:nvSpPr>
            <p:spPr bwMode="auto">
              <a:xfrm>
                <a:off x="3560" y="436"/>
                <a:ext cx="1225" cy="363"/>
              </a:xfrm>
              <a:prstGeom prst="wedgeRoundRectCallout">
                <a:avLst>
                  <a:gd name="adj1" fmla="val 6329"/>
                  <a:gd name="adj2" fmla="val 203995"/>
                  <a:gd name="adj3" fmla="val 16667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60" y="48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/>
                  <a:t>1×10</a:t>
                </a:r>
                <a:r>
                  <a:rPr lang="en-US" altLang="zh-CN" sz="2400" b="1" baseline="30000"/>
                  <a:t>-4</a:t>
                </a:r>
                <a:r>
                  <a:rPr lang="en-US" altLang="zh-CN" sz="2400" b="1"/>
                  <a:t>mol/L</a:t>
                </a: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740" y="436"/>
              <a:ext cx="1086" cy="363"/>
              <a:chOff x="4830" y="482"/>
              <a:chExt cx="1086" cy="363"/>
            </a:xfrm>
          </p:grpSpPr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4830" y="482"/>
                <a:ext cx="1054" cy="363"/>
              </a:xfrm>
              <a:prstGeom prst="wedgeRoundRectCallout">
                <a:avLst>
                  <a:gd name="adj1" fmla="val 7968"/>
                  <a:gd name="adj2" fmla="val 197935"/>
                  <a:gd name="adj3" fmla="val 16667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4830" y="527"/>
                <a:ext cx="1086" cy="28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/>
                  <a:t>10</a:t>
                </a:r>
                <a:r>
                  <a:rPr lang="en-US" altLang="zh-CN" sz="2400" b="1" baseline="30000"/>
                  <a:t>-5</a:t>
                </a:r>
                <a:r>
                  <a:rPr lang="en-US" altLang="zh-CN" sz="2400" b="1"/>
                  <a:t>mol/L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200" y="436"/>
              <a:ext cx="1270" cy="363"/>
              <a:chOff x="3560" y="436"/>
              <a:chExt cx="1270" cy="363"/>
            </a:xfrm>
          </p:grpSpPr>
          <p:sp>
            <p:nvSpPr>
              <p:cNvPr id="11" name="AutoShape 26"/>
              <p:cNvSpPr>
                <a:spLocks noChangeArrowheads="1"/>
              </p:cNvSpPr>
              <p:nvPr/>
            </p:nvSpPr>
            <p:spPr bwMode="auto">
              <a:xfrm>
                <a:off x="3560" y="436"/>
                <a:ext cx="1225" cy="363"/>
              </a:xfrm>
              <a:prstGeom prst="wedgeRoundRectCallout">
                <a:avLst>
                  <a:gd name="adj1" fmla="val 6329"/>
                  <a:gd name="adj2" fmla="val 203995"/>
                  <a:gd name="adj3" fmla="val 16667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3560" y="48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/>
                  <a:t>2×10</a:t>
                </a:r>
                <a:r>
                  <a:rPr lang="en-US" altLang="zh-CN" sz="2400" b="1" baseline="30000"/>
                  <a:t>-4</a:t>
                </a:r>
                <a:r>
                  <a:rPr lang="en-US" altLang="zh-CN" sz="2400" b="1"/>
                  <a:t>mol/L</a:t>
                </a:r>
              </a:p>
            </p:txBody>
          </p:sp>
        </p:grpSp>
      </p:grpSp>
      <p:pic>
        <p:nvPicPr>
          <p:cNvPr id="21" name="Picture 15" descr="2比色法算出铁含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8" y="1052736"/>
            <a:ext cx="6080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756215" y="1791274"/>
            <a:ext cx="5957854" cy="4537373"/>
            <a:chOff x="249" y="0"/>
            <a:chExt cx="5398" cy="4111"/>
          </a:xfrm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249" y="0"/>
              <a:ext cx="4944" cy="4111"/>
              <a:chOff x="249" y="0"/>
              <a:chExt cx="4944" cy="4111"/>
            </a:xfrm>
          </p:grpSpPr>
          <p:pic>
            <p:nvPicPr>
              <p:cNvPr id="25" name="Picture 6" descr="5作吸光度-浓度图算菠菜含铁量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0"/>
                <a:ext cx="4944" cy="4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2154" y="1752"/>
                <a:ext cx="363" cy="2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endParaRPr lang="zh-CN" altLang="en-US" sz="1800"/>
              </a:p>
            </p:txBody>
          </p:sp>
        </p:grpSp>
        <p:pic>
          <p:nvPicPr>
            <p:cNvPr id="24" name="Picture 5" descr="4使用色度计测量各溶液吸光度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00"/>
              <a:ext cx="217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空心弧 82"/>
          <p:cNvSpPr/>
          <p:nvPr/>
        </p:nvSpPr>
        <p:spPr>
          <a:xfrm>
            <a:off x="1826386" y="1059109"/>
            <a:ext cx="5250211" cy="5250211"/>
          </a:xfrm>
          <a:prstGeom prst="blockArc">
            <a:avLst>
              <a:gd name="adj1" fmla="val 9000000"/>
              <a:gd name="adj2" fmla="val 16200000"/>
              <a:gd name="adj3" fmla="val 46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84" name="空心弧 83"/>
          <p:cNvSpPr/>
          <p:nvPr/>
        </p:nvSpPr>
        <p:spPr>
          <a:xfrm>
            <a:off x="1826386" y="1059109"/>
            <a:ext cx="5250211" cy="5250211"/>
          </a:xfrm>
          <a:prstGeom prst="blockArc">
            <a:avLst>
              <a:gd name="adj1" fmla="val 1800000"/>
              <a:gd name="adj2" fmla="val 9000000"/>
              <a:gd name="adj3" fmla="val 46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85" name="空心弧 84"/>
          <p:cNvSpPr/>
          <p:nvPr/>
        </p:nvSpPr>
        <p:spPr>
          <a:xfrm>
            <a:off x="1835696" y="1059109"/>
            <a:ext cx="5250211" cy="5250211"/>
          </a:xfrm>
          <a:prstGeom prst="blockArc">
            <a:avLst>
              <a:gd name="adj1" fmla="val 16200000"/>
              <a:gd name="adj2" fmla="val 1800000"/>
              <a:gd name="adj3" fmla="val 46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22" name="组合 86"/>
          <p:cNvGrpSpPr/>
          <p:nvPr/>
        </p:nvGrpSpPr>
        <p:grpSpPr>
          <a:xfrm>
            <a:off x="3095285" y="274451"/>
            <a:ext cx="2712413" cy="1691073"/>
            <a:chOff x="3475431" y="2810"/>
            <a:chExt cx="2712413" cy="1691073"/>
          </a:xfrm>
          <a:solidFill>
            <a:srgbClr val="00B0F0"/>
          </a:solidFill>
        </p:grpSpPr>
        <p:sp>
          <p:nvSpPr>
            <p:cNvPr id="94" name="椭圆 93"/>
            <p:cNvSpPr/>
            <p:nvPr/>
          </p:nvSpPr>
          <p:spPr>
            <a:xfrm>
              <a:off x="3475431" y="2810"/>
              <a:ext cx="2712413" cy="169107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椭圆 9"/>
            <p:cNvSpPr/>
            <p:nvPr/>
          </p:nvSpPr>
          <p:spPr>
            <a:xfrm>
              <a:off x="3872655" y="250462"/>
              <a:ext cx="1917965" cy="11957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黑体" pitchFamily="49" charset="-122"/>
                  <a:ea typeface="黑体" pitchFamily="49" charset="-122"/>
                </a:rPr>
                <a:t>物质的表观现象</a:t>
              </a:r>
              <a:endParaRPr lang="zh-CN" altLang="en-US" sz="3200" kern="1200" dirty="0"/>
            </a:p>
          </p:txBody>
        </p:sp>
      </p:grpSp>
      <p:grpSp>
        <p:nvGrpSpPr>
          <p:cNvPr id="23" name="组合 87"/>
          <p:cNvGrpSpPr/>
          <p:nvPr/>
        </p:nvGrpSpPr>
        <p:grpSpPr>
          <a:xfrm>
            <a:off x="5315971" y="4120792"/>
            <a:ext cx="2712413" cy="1691073"/>
            <a:chOff x="5696117" y="3849151"/>
            <a:chExt cx="2712413" cy="1691073"/>
          </a:xfrm>
          <a:solidFill>
            <a:srgbClr val="7030A0"/>
          </a:solidFill>
        </p:grpSpPr>
        <p:sp>
          <p:nvSpPr>
            <p:cNvPr id="92" name="椭圆 91"/>
            <p:cNvSpPr/>
            <p:nvPr/>
          </p:nvSpPr>
          <p:spPr>
            <a:xfrm>
              <a:off x="5696117" y="3849151"/>
              <a:ext cx="2712413" cy="169107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椭圆 11"/>
            <p:cNvSpPr/>
            <p:nvPr/>
          </p:nvSpPr>
          <p:spPr>
            <a:xfrm>
              <a:off x="6093341" y="4096803"/>
              <a:ext cx="1917965" cy="11957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黑体" pitchFamily="49" charset="-122"/>
                  <a:ea typeface="黑体" pitchFamily="49" charset="-122"/>
                </a:rPr>
                <a:t>溶液中的</a:t>
              </a:r>
              <a:endParaRPr lang="en-US" altLang="zh-CN" sz="3200" kern="1200" dirty="0" smtClean="0">
                <a:latin typeface="黑体" pitchFamily="49" charset="-122"/>
                <a:ea typeface="黑体" pitchFamily="49" charset="-122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黑体" pitchFamily="49" charset="-122"/>
                  <a:ea typeface="黑体" pitchFamily="49" charset="-122"/>
                </a:rPr>
                <a:t>离子行为</a:t>
              </a:r>
              <a:endParaRPr lang="zh-CN" altLang="en-US" sz="3200" kern="1200" dirty="0"/>
            </a:p>
          </p:txBody>
        </p:sp>
      </p:grpSp>
      <p:grpSp>
        <p:nvGrpSpPr>
          <p:cNvPr id="27" name="组合 88"/>
          <p:cNvGrpSpPr/>
          <p:nvPr/>
        </p:nvGrpSpPr>
        <p:grpSpPr>
          <a:xfrm>
            <a:off x="874599" y="4120792"/>
            <a:ext cx="2712413" cy="1691073"/>
            <a:chOff x="1254745" y="3849151"/>
            <a:chExt cx="2712413" cy="1691073"/>
          </a:xfrm>
          <a:solidFill>
            <a:srgbClr val="00B050"/>
          </a:solidFill>
        </p:grpSpPr>
        <p:sp>
          <p:nvSpPr>
            <p:cNvPr id="90" name="椭圆 89"/>
            <p:cNvSpPr/>
            <p:nvPr/>
          </p:nvSpPr>
          <p:spPr>
            <a:xfrm>
              <a:off x="1254745" y="3849151"/>
              <a:ext cx="2712413" cy="169107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椭圆 13"/>
            <p:cNvSpPr/>
            <p:nvPr/>
          </p:nvSpPr>
          <p:spPr>
            <a:xfrm>
              <a:off x="1651969" y="4096803"/>
              <a:ext cx="1917965" cy="11957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黑体" pitchFamily="49" charset="-122"/>
                  <a:ea typeface="黑体" pitchFamily="49" charset="-122"/>
                </a:rPr>
                <a:t>物质性质</a:t>
              </a:r>
              <a:endParaRPr lang="zh-CN" altLang="en-US" sz="3200" kern="1200" dirty="0"/>
            </a:p>
          </p:txBody>
        </p:sp>
      </p:grpSp>
      <p:sp>
        <p:nvSpPr>
          <p:cNvPr id="98" name="矩形 97"/>
          <p:cNvSpPr/>
          <p:nvPr/>
        </p:nvSpPr>
        <p:spPr>
          <a:xfrm>
            <a:off x="2666615" y="2736521"/>
            <a:ext cx="3646319" cy="13234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C3 </a:t>
            </a: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创新思维</a:t>
            </a: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（创造性体会）</a:t>
            </a:r>
          </a:p>
        </p:txBody>
      </p:sp>
    </p:spTree>
    <p:extLst>
      <p:ext uri="{BB962C8B-B14F-4D97-AF65-F5344CB8AC3E}">
        <p14:creationId xmlns:p14="http://schemas.microsoft.com/office/powerpoint/2010/main" val="8749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4211638" y="17589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zh-CN" altLang="en-US" sz="1800" b="1"/>
          </a:p>
          <a:p>
            <a:pPr algn="l" eaLnBrk="1" hangingPunct="1"/>
            <a:endParaRPr lang="zh-CN" altLang="en-US" sz="1800" b="1"/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712788" y="622300"/>
            <a:ext cx="774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zh-CN" altLang="en-US" sz="3600" b="1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成人平均每天需要铁元素的质量</a:t>
            </a:r>
            <a:r>
              <a:rPr lang="en-US" altLang="zh-CN" sz="3600" b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20mg</a:t>
            </a:r>
            <a:endParaRPr lang="zh-CN" altLang="en-US" sz="36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aphicFrame>
        <p:nvGraphicFramePr>
          <p:cNvPr id="2255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44370"/>
              </p:ext>
            </p:extLst>
          </p:nvPr>
        </p:nvGraphicFramePr>
        <p:xfrm>
          <a:off x="395288" y="1412875"/>
          <a:ext cx="8137525" cy="4679951"/>
        </p:xfrm>
        <a:graphic>
          <a:graphicData uri="http://schemas.openxmlformats.org/drawingml/2006/table">
            <a:tbl>
              <a:tblPr/>
              <a:tblGrid>
                <a:gridCol w="3408362"/>
                <a:gridCol w="1990725"/>
                <a:gridCol w="2738438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每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100g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样品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菠菜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猪肝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含铁元素的质量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2mg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25mg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吸收率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吸收率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每天摄入的量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？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400g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即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0.8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027468" y="5100950"/>
            <a:ext cx="8640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</a:rPr>
              <a:t>40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45568" y="332656"/>
            <a:ext cx="410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2" charset="-122"/>
              </a:rPr>
              <a:t>吃</a:t>
            </a:r>
            <a:r>
              <a:rPr lang="zh-CN" altLang="en-US" sz="32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菠菜能否补铁？</a:t>
            </a:r>
            <a:endParaRPr lang="en-US" altLang="zh-CN" sz="32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0388" y="155679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是否存在铁元素？</a:t>
            </a:r>
            <a:endParaRPr lang="en-US" altLang="zh-CN" sz="32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0328" y="4798893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含量多少？能否吸收？</a:t>
            </a:r>
            <a:endParaRPr lang="en-US" altLang="zh-CN" sz="32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9" name="直接箭头连接符 8"/>
          <p:cNvCxnSpPr>
            <a:endCxn id="7" idx="0"/>
          </p:cNvCxnSpPr>
          <p:nvPr/>
        </p:nvCxnSpPr>
        <p:spPr>
          <a:xfrm>
            <a:off x="3798580" y="4384268"/>
            <a:ext cx="0" cy="41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511332" y="99454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生活问题转化为化学问题</a:t>
            </a:r>
            <a:endParaRPr lang="en-US" altLang="zh-CN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3448" y="4275673"/>
            <a:ext cx="377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定性问题转化为定量问题</a:t>
            </a:r>
            <a:endParaRPr lang="en-US" altLang="zh-CN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4" name="直接箭头连接符 13"/>
          <p:cNvCxnSpPr>
            <a:stCxn id="5" idx="2"/>
            <a:endCxn id="6" idx="0"/>
          </p:cNvCxnSpPr>
          <p:nvPr/>
        </p:nvCxnSpPr>
        <p:spPr>
          <a:xfrm>
            <a:off x="3798580" y="917431"/>
            <a:ext cx="0" cy="639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7" idx="2"/>
          </p:cNvCxnSpPr>
          <p:nvPr/>
        </p:nvCxnSpPr>
        <p:spPr>
          <a:xfrm>
            <a:off x="3798580" y="5383668"/>
            <a:ext cx="0" cy="521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79084" y="5904696"/>
            <a:ext cx="503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吃菠菜不能有效补铁！</a:t>
            </a:r>
            <a:endParaRPr lang="en-US" altLang="zh-CN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33" name="直接连接符 32"/>
          <p:cNvCxnSpPr>
            <a:stCxn id="21" idx="1"/>
          </p:cNvCxnSpPr>
          <p:nvPr/>
        </p:nvCxnSpPr>
        <p:spPr>
          <a:xfrm flipH="1" flipV="1">
            <a:off x="786488" y="6197083"/>
            <a:ext cx="49259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9008" y="636696"/>
            <a:ext cx="0" cy="5572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5" idx="1"/>
          </p:cNvCxnSpPr>
          <p:nvPr/>
        </p:nvCxnSpPr>
        <p:spPr>
          <a:xfrm>
            <a:off x="786488" y="625043"/>
            <a:ext cx="95908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95536" y="2834933"/>
            <a:ext cx="390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否定</a:t>
            </a:r>
            <a:endParaRPr lang="en-US" altLang="zh-CN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41" name="直接箭头连接符 40"/>
          <p:cNvCxnSpPr>
            <a:stCxn id="6" idx="2"/>
            <a:endCxn id="45" idx="0"/>
          </p:cNvCxnSpPr>
          <p:nvPr/>
        </p:nvCxnSpPr>
        <p:spPr>
          <a:xfrm>
            <a:off x="3798580" y="2141567"/>
            <a:ext cx="0" cy="24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2993916" y="2391271"/>
            <a:ext cx="160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检测失败</a:t>
            </a:r>
            <a:endParaRPr lang="en-US" altLang="zh-CN" sz="24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53" name="直接箭头连接符 52"/>
          <p:cNvCxnSpPr>
            <a:stCxn id="45" idx="2"/>
          </p:cNvCxnSpPr>
          <p:nvPr/>
        </p:nvCxnSpPr>
        <p:spPr>
          <a:xfrm>
            <a:off x="3798580" y="2852936"/>
            <a:ext cx="68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147212" y="2996952"/>
            <a:ext cx="531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提取信息、设计物质转化、排除干扰</a:t>
            </a:r>
            <a:endParaRPr lang="en-US" altLang="zh-CN" sz="24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74" name="直接箭头连接符 73"/>
          <p:cNvCxnSpPr>
            <a:stCxn id="57" idx="2"/>
            <a:endCxn id="78" idx="0"/>
          </p:cNvCxnSpPr>
          <p:nvPr/>
        </p:nvCxnSpPr>
        <p:spPr>
          <a:xfrm>
            <a:off x="3805436" y="3458617"/>
            <a:ext cx="0" cy="258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1759280" y="3717600"/>
            <a:ext cx="4092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结论：存在铁元素</a:t>
            </a:r>
            <a:endParaRPr lang="en-US" altLang="zh-CN" sz="320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147212" y="1556792"/>
            <a:ext cx="5532472" cy="271888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7524328" y="1484784"/>
            <a:ext cx="1415772" cy="410673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C3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创新思维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j-cs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（批判性思考）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21" grpId="0"/>
      <p:bldP spid="38" grpId="0"/>
      <p:bldP spid="45" grpId="0"/>
      <p:bldP spid="57" grpId="0"/>
      <p:bldP spid="78" grpId="0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82" y="617441"/>
            <a:ext cx="8352928" cy="720279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solidFill>
                  <a:srgbClr val="C00000"/>
                </a:solidFill>
              </a:rPr>
              <a:t>从知识到能力和素养的</a:t>
            </a:r>
            <a:r>
              <a:rPr lang="zh-CN" altLang="zh-CN" sz="4000" b="1" dirty="0" smtClean="0">
                <a:solidFill>
                  <a:srgbClr val="C00000"/>
                </a:solidFill>
              </a:rPr>
              <a:t>转化</a:t>
            </a:r>
            <a:r>
              <a:rPr lang="zh-CN" altLang="en-US" sz="4000" b="1" dirty="0" smtClean="0">
                <a:solidFill>
                  <a:srgbClr val="C00000"/>
                </a:solidFill>
              </a:rPr>
              <a:t>和进阶</a:t>
            </a:r>
            <a:r>
              <a:rPr lang="zh-CN" altLang="zh-CN" sz="4000" dirty="0">
                <a:solidFill>
                  <a:srgbClr val="C00000"/>
                </a:solidFill>
              </a:rPr>
              <a:t/>
            </a:r>
            <a:br>
              <a:rPr lang="zh-CN" altLang="zh-CN" sz="4000" dirty="0">
                <a:solidFill>
                  <a:srgbClr val="C00000"/>
                </a:solidFill>
              </a:rPr>
            </a:br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3" name="图片 2" descr="C:\Users\lenovo\AppData\Local\Temp\7E8D.tm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6" y="1276334"/>
            <a:ext cx="597666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071670" y="6180892"/>
            <a:ext cx="6732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zh-CN" altLang="en-US" dirty="0"/>
              <a:t>（  王磊等，学科能力构成及其表现研究，教育研究，</a:t>
            </a:r>
            <a:r>
              <a:rPr lang="en-US" altLang="zh-CN" dirty="0"/>
              <a:t>2016.9</a:t>
            </a:r>
            <a:r>
              <a:rPr lang="zh-CN" altLang="en-US" dirty="0"/>
              <a:t>）</a:t>
            </a:r>
          </a:p>
          <a:p>
            <a:endParaRPr lang="en-US" altLang="zh-CN" sz="2000" dirty="0"/>
          </a:p>
        </p:txBody>
      </p:sp>
      <p:cxnSp>
        <p:nvCxnSpPr>
          <p:cNvPr id="6" name="直接箭头连接符 5"/>
          <p:cNvCxnSpPr/>
          <p:nvPr/>
        </p:nvCxnSpPr>
        <p:spPr>
          <a:xfrm rot="16200000" flipV="1">
            <a:off x="5340718" y="3374662"/>
            <a:ext cx="4321050" cy="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8150" y="2071678"/>
            <a:ext cx="553998" cy="3143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/>
              <a:t>研究对象 问题情境</a:t>
            </a:r>
            <a:endParaRPr lang="zh-CN" altLang="en-US" sz="2400" b="1" dirty="0"/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5393556" y="3321824"/>
            <a:ext cx="4232512" cy="177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15272" y="55007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熟悉直接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6710" y="12144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陌生间接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2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 rot="32400000" flipH="1" flipV="1">
            <a:off x="3227388" y="3592513"/>
            <a:ext cx="2917825" cy="271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rot="32400000" flipH="1" flipV="1">
            <a:off x="2136775" y="4613275"/>
            <a:ext cx="2917825" cy="271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rot="32400000" flipH="1" flipV="1">
            <a:off x="4248150" y="2562225"/>
            <a:ext cx="2917825" cy="271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rot="5400000">
            <a:off x="3132137" y="3922713"/>
            <a:ext cx="906463" cy="28908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 rot="5400000">
            <a:off x="4185444" y="2899569"/>
            <a:ext cx="906462" cy="288925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5400000">
            <a:off x="5262562" y="1871663"/>
            <a:ext cx="906463" cy="28908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 rot="5400000">
            <a:off x="6200776" y="847725"/>
            <a:ext cx="906462" cy="2890837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FF9900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 rot="-21600000">
            <a:off x="5429256" y="2071678"/>
            <a:ext cx="250033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zh-CN" altLang="en-US" sz="2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/>
                <a:ea typeface="黑体"/>
              </a:rPr>
              <a:t>素养</a:t>
            </a:r>
            <a:r>
              <a:rPr lang="zh-CN" altLang="en-US" sz="2400" b="1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黑体"/>
                <a:ea typeface="黑体"/>
              </a:rPr>
              <a:t>发展的教学</a:t>
            </a:r>
            <a:endParaRPr lang="zh-CN" altLang="en-US" sz="2400" b="1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黑体"/>
              <a:ea typeface="黑体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10800000" flipV="1">
            <a:off x="5213350" y="1546225"/>
            <a:ext cx="2860675" cy="263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9900">
                  <a:alpha val="39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057775" y="5378450"/>
            <a:ext cx="27781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5400000">
            <a:off x="6848475" y="3546475"/>
            <a:ext cx="16383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-5400000">
            <a:off x="7212012" y="3027363"/>
            <a:ext cx="60007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-5400000">
            <a:off x="6498431" y="4052094"/>
            <a:ext cx="2649538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070600" y="4365625"/>
            <a:ext cx="16129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148513" y="3321050"/>
            <a:ext cx="376237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264025" y="3109913"/>
            <a:ext cx="287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观念建构的教学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197225" y="4138613"/>
            <a:ext cx="287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概念转变的教学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43125" y="5154613"/>
            <a:ext cx="287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ts val="1600"/>
              <a:buFont typeface="Arial" pitchFamily="34" charset="0"/>
              <a:buChar char="•"/>
              <a:tabLst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知识解析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的教学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143512"/>
            <a:ext cx="20716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宋体" pitchFamily="2" charset="-122"/>
              </a:rPr>
              <a:t>获得知识结论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8" y="4071942"/>
            <a:ext cx="20716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转变偏差认识</a:t>
            </a:r>
            <a:endParaRPr lang="zh-CN" altLang="en-US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3071810"/>
            <a:ext cx="20716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超越具体概念</a:t>
            </a:r>
            <a:endParaRPr lang="zh-CN" altLang="en-US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364" y="2071678"/>
            <a:ext cx="20716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形成认识能力</a:t>
            </a:r>
            <a:endParaRPr lang="zh-CN" altLang="en-US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gray">
          <a:xfrm>
            <a:off x="0" y="14292"/>
            <a:ext cx="935050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      素养导向的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教学进阶</a:t>
            </a:r>
            <a:endParaRPr lang="zh-CN" altLang="en-US" sz="36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282" y="6211669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碎片化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整体化、结构化</a:t>
            </a:r>
          </a:p>
          <a:p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15074" y="621166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习题化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真实问题情景</a:t>
            </a:r>
          </a:p>
          <a:p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28992" y="621166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结论为本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思维外显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89248" y="260648"/>
            <a:ext cx="8229600" cy="85010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教学环节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A1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观察记忆、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A2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概括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关联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8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课前作业：绘制</a:t>
            </a:r>
            <a:r>
              <a:rPr lang="en-US" altLang="zh-CN" sz="2800" dirty="0">
                <a:solidFill>
                  <a:schemeClr val="tx1"/>
                </a:solidFill>
              </a:rPr>
              <a:t>Na</a:t>
            </a:r>
            <a:r>
              <a:rPr lang="zh-CN" altLang="en-US" sz="2800" dirty="0">
                <a:solidFill>
                  <a:schemeClr val="tx1"/>
                </a:solidFill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</a:rPr>
              <a:t>Al</a:t>
            </a:r>
            <a:r>
              <a:rPr lang="zh-CN" altLang="en-US" sz="2800" dirty="0">
                <a:solidFill>
                  <a:schemeClr val="tx1"/>
                </a:solidFill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</a:rPr>
              <a:t>Fe</a:t>
            </a:r>
            <a:r>
              <a:rPr lang="zh-CN" altLang="en-US" sz="2800" dirty="0">
                <a:solidFill>
                  <a:schemeClr val="tx1"/>
                </a:solidFill>
              </a:rPr>
              <a:t>及其化合物</a:t>
            </a:r>
            <a:r>
              <a:rPr lang="zh-CN" altLang="en-US" sz="2800" dirty="0" smtClean="0">
                <a:solidFill>
                  <a:schemeClr val="tx1"/>
                </a:solidFill>
              </a:rPr>
              <a:t>的转化</a:t>
            </a:r>
            <a:r>
              <a:rPr lang="zh-CN" altLang="en-US" sz="2800" dirty="0">
                <a:solidFill>
                  <a:schemeClr val="tx1"/>
                </a:solidFill>
              </a:rPr>
              <a:t>关系图</a:t>
            </a:r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 smtClean="0">
                <a:solidFill>
                  <a:schemeClr val="tx1"/>
                </a:solidFill>
              </a:rPr>
              <a:t>课上交流：评价</a:t>
            </a:r>
            <a:r>
              <a:rPr lang="zh-CN" altLang="en-US" sz="2800" dirty="0">
                <a:solidFill>
                  <a:schemeClr val="tx1"/>
                </a:solidFill>
              </a:rPr>
              <a:t>学生绘制的转化关系图</a:t>
            </a:r>
          </a:p>
        </p:txBody>
      </p:sp>
      <p:pic>
        <p:nvPicPr>
          <p:cNvPr id="5123" name="Picture 2" descr="C:\Users\Administrator\Desktop\IMG_72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6985645" cy="410302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410493"/>
            <a:ext cx="6286217" cy="469883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6777"/>
            <a:ext cx="6163072" cy="4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435993" y="4824239"/>
            <a:ext cx="5903912" cy="606425"/>
            <a:chOff x="703" y="3158"/>
            <a:chExt cx="3719" cy="382"/>
          </a:xfrm>
        </p:grpSpPr>
        <p:sp>
          <p:nvSpPr>
            <p:cNvPr id="12361" name="Line 4"/>
            <p:cNvSpPr>
              <a:spLocks noChangeShapeType="1"/>
            </p:cNvSpPr>
            <p:nvPr/>
          </p:nvSpPr>
          <p:spPr bwMode="auto">
            <a:xfrm flipV="1">
              <a:off x="703" y="3158"/>
              <a:ext cx="3719" cy="1"/>
            </a:xfrm>
            <a:prstGeom prst="line">
              <a:avLst/>
            </a:prstGeom>
            <a:noFill/>
            <a:ln w="76200">
              <a:solidFill>
                <a:srgbClr val="111AC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2" name="Text Box 5"/>
            <p:cNvSpPr txBox="1">
              <a:spLocks noChangeArrowheads="1"/>
            </p:cNvSpPr>
            <p:nvPr/>
          </p:nvSpPr>
          <p:spPr bwMode="auto">
            <a:xfrm>
              <a:off x="751" y="3252"/>
              <a:ext cx="3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CC"/>
                  </a:solidFill>
                  <a:latin typeface="宋体" charset="-122"/>
                </a:rPr>
                <a:t>单质    氧化物   氢氧化物     盐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15268" y="1439689"/>
            <a:ext cx="719137" cy="3408362"/>
            <a:chOff x="249" y="1026"/>
            <a:chExt cx="453" cy="2147"/>
          </a:xfrm>
        </p:grpSpPr>
        <p:sp>
          <p:nvSpPr>
            <p:cNvPr id="12359" name="Line 3"/>
            <p:cNvSpPr>
              <a:spLocks noChangeShapeType="1"/>
            </p:cNvSpPr>
            <p:nvPr/>
          </p:nvSpPr>
          <p:spPr bwMode="auto">
            <a:xfrm flipH="1" flipV="1">
              <a:off x="678" y="1026"/>
              <a:ext cx="24" cy="2147"/>
            </a:xfrm>
            <a:prstGeom prst="line">
              <a:avLst/>
            </a:prstGeom>
            <a:noFill/>
            <a:ln w="76200">
              <a:solidFill>
                <a:srgbClr val="111AC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0" name="Text Box 6"/>
            <p:cNvSpPr txBox="1">
              <a:spLocks noChangeArrowheads="1"/>
            </p:cNvSpPr>
            <p:nvPr/>
          </p:nvSpPr>
          <p:spPr bwMode="auto">
            <a:xfrm>
              <a:off x="249" y="1436"/>
              <a:ext cx="407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+3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2400" b="1">
                <a:solidFill>
                  <a:srgbClr val="0000CC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+2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2400" b="1">
                <a:solidFill>
                  <a:srgbClr val="0000CC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 0</a:t>
              </a:r>
            </a:p>
          </p:txBody>
        </p:sp>
      </p:grp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578868" y="4032076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itchFamily="18" charset="0"/>
              </a:rPr>
              <a:t>Fe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244280" y="1977851"/>
            <a:ext cx="1679575" cy="1622425"/>
            <a:chOff x="2316" y="1716"/>
            <a:chExt cx="1058" cy="1022"/>
          </a:xfrm>
        </p:grpSpPr>
        <p:sp>
          <p:nvSpPr>
            <p:cNvPr id="12357" name="Text Box 9"/>
            <p:cNvSpPr txBox="1">
              <a:spLocks noChangeArrowheads="1"/>
            </p:cNvSpPr>
            <p:nvPr/>
          </p:nvSpPr>
          <p:spPr bwMode="auto">
            <a:xfrm>
              <a:off x="2316" y="2450"/>
              <a:ext cx="10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Fe(OH)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358" name="Text Box 13"/>
            <p:cNvSpPr txBox="1">
              <a:spLocks noChangeArrowheads="1"/>
            </p:cNvSpPr>
            <p:nvPr/>
          </p:nvSpPr>
          <p:spPr bwMode="auto">
            <a:xfrm>
              <a:off x="2316" y="1716"/>
              <a:ext cx="9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Fe(OH)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971480" y="1800051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 b="1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7412930" y="4535314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charset="0"/>
              </a:rPr>
              <a:t>物质分类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788293" y="863426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charset="0"/>
              </a:rPr>
              <a:t>化合价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877443" y="1944514"/>
            <a:ext cx="1816100" cy="1593850"/>
            <a:chOff x="1383" y="1716"/>
            <a:chExt cx="1144" cy="1004"/>
          </a:xfrm>
        </p:grpSpPr>
        <p:sp>
          <p:nvSpPr>
            <p:cNvPr id="12354" name="Text Box 8"/>
            <p:cNvSpPr txBox="1">
              <a:spLocks noChangeArrowheads="1"/>
            </p:cNvSpPr>
            <p:nvPr/>
          </p:nvSpPr>
          <p:spPr bwMode="auto">
            <a:xfrm>
              <a:off x="1383" y="243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FeO</a:t>
              </a:r>
            </a:p>
          </p:txBody>
        </p:sp>
        <p:sp>
          <p:nvSpPr>
            <p:cNvPr id="12355" name="Text Box 12"/>
            <p:cNvSpPr txBox="1">
              <a:spLocks noChangeArrowheads="1"/>
            </p:cNvSpPr>
            <p:nvPr/>
          </p:nvSpPr>
          <p:spPr bwMode="auto">
            <a:xfrm>
              <a:off x="1384" y="1716"/>
              <a:ext cx="11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56" name="Text Box 18"/>
            <p:cNvSpPr txBox="1">
              <a:spLocks noChangeArrowheads="1"/>
            </p:cNvSpPr>
            <p:nvPr/>
          </p:nvSpPr>
          <p:spPr bwMode="auto">
            <a:xfrm>
              <a:off x="1384" y="2076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5396805" y="3309764"/>
            <a:ext cx="790575" cy="158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V="1">
            <a:off x="5539680" y="2231851"/>
            <a:ext cx="719138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V="1">
            <a:off x="6476305" y="2447751"/>
            <a:ext cx="0" cy="6477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 flipV="1">
            <a:off x="1939230" y="2808114"/>
            <a:ext cx="1008063" cy="1295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4" name="Line 30"/>
          <p:cNvSpPr>
            <a:spLocks noChangeShapeType="1"/>
          </p:cNvSpPr>
          <p:nvPr/>
        </p:nvSpPr>
        <p:spPr bwMode="auto">
          <a:xfrm flipV="1">
            <a:off x="1867793" y="2231851"/>
            <a:ext cx="1079500" cy="180022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5" name="Line 31"/>
          <p:cNvSpPr>
            <a:spLocks noChangeShapeType="1"/>
          </p:cNvSpPr>
          <p:nvPr/>
        </p:nvSpPr>
        <p:spPr bwMode="auto">
          <a:xfrm flipV="1">
            <a:off x="2012255" y="3311351"/>
            <a:ext cx="935038" cy="865188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96" name="Line 32"/>
          <p:cNvSpPr>
            <a:spLocks noChangeShapeType="1"/>
          </p:cNvSpPr>
          <p:nvPr/>
        </p:nvSpPr>
        <p:spPr bwMode="auto">
          <a:xfrm flipV="1">
            <a:off x="4820543" y="2376314"/>
            <a:ext cx="0" cy="78898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236218" y="1511126"/>
            <a:ext cx="3095625" cy="457200"/>
            <a:chOff x="1440" y="1104"/>
            <a:chExt cx="3120" cy="288"/>
          </a:xfrm>
        </p:grpSpPr>
        <p:sp>
          <p:nvSpPr>
            <p:cNvPr id="12351" name="Line 37"/>
            <p:cNvSpPr>
              <a:spLocks noChangeShapeType="1"/>
            </p:cNvSpPr>
            <p:nvPr/>
          </p:nvSpPr>
          <p:spPr bwMode="auto">
            <a:xfrm flipV="1">
              <a:off x="1440" y="1104"/>
              <a:ext cx="0" cy="28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Line 38"/>
            <p:cNvSpPr>
              <a:spLocks noChangeShapeType="1"/>
            </p:cNvSpPr>
            <p:nvPr/>
          </p:nvSpPr>
          <p:spPr bwMode="auto">
            <a:xfrm>
              <a:off x="1440" y="1104"/>
              <a:ext cx="3120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3" name="Line 39"/>
            <p:cNvSpPr>
              <a:spLocks noChangeShapeType="1"/>
            </p:cNvSpPr>
            <p:nvPr/>
          </p:nvSpPr>
          <p:spPr bwMode="auto">
            <a:xfrm>
              <a:off x="4560" y="1104"/>
              <a:ext cx="0" cy="28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234630" y="3600276"/>
            <a:ext cx="3097213" cy="457200"/>
            <a:chOff x="1836" y="2387"/>
            <a:chExt cx="1951" cy="288"/>
          </a:xfrm>
        </p:grpSpPr>
        <p:sp>
          <p:nvSpPr>
            <p:cNvPr id="12348" name="Line 41"/>
            <p:cNvSpPr>
              <a:spLocks noChangeShapeType="1"/>
            </p:cNvSpPr>
            <p:nvPr/>
          </p:nvSpPr>
          <p:spPr bwMode="auto">
            <a:xfrm rot="10800000" flipV="1">
              <a:off x="1837" y="2387"/>
              <a:ext cx="0" cy="28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9" name="Line 42"/>
            <p:cNvSpPr>
              <a:spLocks noChangeShapeType="1"/>
            </p:cNvSpPr>
            <p:nvPr/>
          </p:nvSpPr>
          <p:spPr bwMode="auto">
            <a:xfrm rot="10800000">
              <a:off x="1836" y="2675"/>
              <a:ext cx="1950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Line 43"/>
            <p:cNvSpPr>
              <a:spLocks noChangeShapeType="1"/>
            </p:cNvSpPr>
            <p:nvPr/>
          </p:nvSpPr>
          <p:spPr bwMode="auto">
            <a:xfrm rot="10800000">
              <a:off x="3787" y="2387"/>
              <a:ext cx="0" cy="28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796355" y="1007889"/>
            <a:ext cx="4751388" cy="3024187"/>
            <a:chOff x="930" y="754"/>
            <a:chExt cx="2993" cy="1724"/>
          </a:xfrm>
        </p:grpSpPr>
        <p:sp>
          <p:nvSpPr>
            <p:cNvPr id="12345" name="Line 48"/>
            <p:cNvSpPr>
              <a:spLocks noChangeShapeType="1"/>
            </p:cNvSpPr>
            <p:nvPr/>
          </p:nvSpPr>
          <p:spPr bwMode="auto">
            <a:xfrm>
              <a:off x="3923" y="755"/>
              <a:ext cx="0" cy="49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Line 49"/>
            <p:cNvSpPr>
              <a:spLocks noChangeShapeType="1"/>
            </p:cNvSpPr>
            <p:nvPr/>
          </p:nvSpPr>
          <p:spPr bwMode="auto">
            <a:xfrm flipV="1">
              <a:off x="930" y="754"/>
              <a:ext cx="45" cy="1724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Line 50"/>
            <p:cNvSpPr>
              <a:spLocks noChangeShapeType="1"/>
            </p:cNvSpPr>
            <p:nvPr/>
          </p:nvSpPr>
          <p:spPr bwMode="auto">
            <a:xfrm>
              <a:off x="975" y="754"/>
              <a:ext cx="2948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796355" y="3600276"/>
            <a:ext cx="4824413" cy="1106488"/>
            <a:chOff x="930" y="2387"/>
            <a:chExt cx="3039" cy="697"/>
          </a:xfrm>
        </p:grpSpPr>
        <p:sp>
          <p:nvSpPr>
            <p:cNvPr id="12342" name="Line 53"/>
            <p:cNvSpPr>
              <a:spLocks noChangeShapeType="1"/>
            </p:cNvSpPr>
            <p:nvPr/>
          </p:nvSpPr>
          <p:spPr bwMode="auto">
            <a:xfrm rot="10800000" flipH="1" flipV="1">
              <a:off x="930" y="2886"/>
              <a:ext cx="1" cy="198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3" name="Line 54"/>
            <p:cNvSpPr>
              <a:spLocks noChangeShapeType="1"/>
            </p:cNvSpPr>
            <p:nvPr/>
          </p:nvSpPr>
          <p:spPr bwMode="auto">
            <a:xfrm rot="10800000">
              <a:off x="930" y="3067"/>
              <a:ext cx="3039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Line 55"/>
            <p:cNvSpPr>
              <a:spLocks noChangeShapeType="1"/>
            </p:cNvSpPr>
            <p:nvPr/>
          </p:nvSpPr>
          <p:spPr bwMode="auto">
            <a:xfrm rot="10800000">
              <a:off x="3969" y="2387"/>
              <a:ext cx="0" cy="68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723" name="Line 59"/>
          <p:cNvSpPr>
            <a:spLocks noChangeShapeType="1"/>
          </p:cNvSpPr>
          <p:nvPr/>
        </p:nvSpPr>
        <p:spPr bwMode="auto">
          <a:xfrm flipH="1" flipV="1">
            <a:off x="3812480" y="2231851"/>
            <a:ext cx="504825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724" name="Line 60"/>
          <p:cNvSpPr>
            <a:spLocks noChangeShapeType="1"/>
          </p:cNvSpPr>
          <p:nvPr/>
        </p:nvSpPr>
        <p:spPr bwMode="auto">
          <a:xfrm flipH="1" flipV="1">
            <a:off x="3668018" y="3384376"/>
            <a:ext cx="504825" cy="0"/>
          </a:xfrm>
          <a:prstGeom prst="line">
            <a:avLst/>
          </a:prstGeom>
          <a:noFill/>
          <a:ln w="38100" cap="rnd">
            <a:solidFill>
              <a:srgbClr val="9900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726" name="Line 62"/>
          <p:cNvSpPr>
            <a:spLocks noChangeShapeType="1"/>
          </p:cNvSpPr>
          <p:nvPr/>
        </p:nvSpPr>
        <p:spPr bwMode="auto">
          <a:xfrm flipV="1">
            <a:off x="3739455" y="2303289"/>
            <a:ext cx="2160588" cy="50323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727" name="Line 63"/>
          <p:cNvSpPr>
            <a:spLocks noChangeShapeType="1"/>
          </p:cNvSpPr>
          <p:nvPr/>
        </p:nvSpPr>
        <p:spPr bwMode="auto">
          <a:xfrm>
            <a:off x="3812480" y="2808114"/>
            <a:ext cx="2160588" cy="4318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6187380" y="1917526"/>
            <a:ext cx="936625" cy="1736725"/>
            <a:chOff x="3696" y="1327"/>
            <a:chExt cx="590" cy="904"/>
          </a:xfrm>
        </p:grpSpPr>
        <p:sp>
          <p:nvSpPr>
            <p:cNvPr id="12340" name="Rectangle 15"/>
            <p:cNvSpPr>
              <a:spLocks noChangeArrowheads="1"/>
            </p:cNvSpPr>
            <p:nvPr/>
          </p:nvSpPr>
          <p:spPr bwMode="auto">
            <a:xfrm>
              <a:off x="3696" y="1327"/>
              <a:ext cx="4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30000">
                  <a:solidFill>
                    <a:srgbClr val="0000CC"/>
                  </a:solidFill>
                  <a:latin typeface="Times New Roman" pitchFamily="18" charset="0"/>
                </a:rPr>
                <a:t>3+</a:t>
              </a:r>
            </a:p>
          </p:txBody>
        </p:sp>
        <p:sp>
          <p:nvSpPr>
            <p:cNvPr id="12341" name="Rectangle 66"/>
            <p:cNvSpPr>
              <a:spLocks noChangeArrowheads="1"/>
            </p:cNvSpPr>
            <p:nvPr/>
          </p:nvSpPr>
          <p:spPr bwMode="auto">
            <a:xfrm>
              <a:off x="3696" y="1940"/>
              <a:ext cx="5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30000">
                  <a:solidFill>
                    <a:srgbClr val="0000CC"/>
                  </a:solidFill>
                  <a:latin typeface="Times New Roman" pitchFamily="18" charset="0"/>
                </a:rPr>
                <a:t>2+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081336" y="5650795"/>
            <a:ext cx="4972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物质位置代表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价态和类别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06836" y="6095037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连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线和箭头代表物质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转化关系</a:t>
            </a:r>
            <a:endParaRPr lang="en-US" altLang="zh-CN" sz="3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4" name="Picture 2" descr="C:\Users\sony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/>
          <a:stretch>
            <a:fillRect/>
          </a:stretch>
        </p:blipFill>
        <p:spPr bwMode="auto">
          <a:xfrm>
            <a:off x="60751" y="820961"/>
            <a:ext cx="7214534" cy="43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sony\Desktop\图片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6432"/>
            <a:ext cx="6823939" cy="426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标题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85010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3600" dirty="0">
                <a:latin typeface="黑体" pitchFamily="49" charset="-122"/>
                <a:ea typeface="黑体" pitchFamily="49" charset="-122"/>
                <a:cs typeface="+mn-cs"/>
              </a:rPr>
              <a:t>构建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cs typeface="+mn-cs"/>
              </a:rPr>
              <a:t>Na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cs typeface="+mn-cs"/>
              </a:rPr>
              <a:t>、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cs typeface="+mn-cs"/>
              </a:rPr>
              <a:t>Al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cs typeface="+mn-cs"/>
              </a:rPr>
              <a:t>、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cs typeface="+mn-cs"/>
              </a:rPr>
              <a:t>Fe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cs typeface="+mn-cs"/>
              </a:rPr>
              <a:t>转化关系的二维图</a:t>
            </a:r>
          </a:p>
        </p:txBody>
      </p:sp>
    </p:spTree>
    <p:extLst>
      <p:ext uri="{BB962C8B-B14F-4D97-AF65-F5344CB8AC3E}">
        <p14:creationId xmlns:p14="http://schemas.microsoft.com/office/powerpoint/2010/main" val="14215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0" grpId="0"/>
      <p:bldP spid="113681" grpId="0"/>
      <p:bldP spid="113689" grpId="0" animBg="1"/>
      <p:bldP spid="113691" grpId="0" animBg="1"/>
      <p:bldP spid="113692" grpId="0" animBg="1"/>
      <p:bldP spid="113693" grpId="0" animBg="1"/>
      <p:bldP spid="113694" grpId="0" animBg="1"/>
      <p:bldP spid="113695" grpId="0" animBg="1"/>
      <p:bldP spid="113696" grpId="0" animBg="1"/>
      <p:bldP spid="113723" grpId="0" animBg="1"/>
      <p:bldP spid="113724" grpId="0" animBg="1"/>
      <p:bldP spid="113726" grpId="0" animBg="1"/>
      <p:bldP spid="113727" grpId="0" animBg="1"/>
      <p:bldP spid="1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A2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概括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关联、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B1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分析解释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6044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. </a:t>
            </a:r>
            <a:r>
              <a:rPr lang="zh-CN" altLang="en-US" sz="28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金属钠为什么要保存在煤油中</a:t>
            </a:r>
            <a:r>
              <a:rPr lang="zh-CN" altLang="en-US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？（请利用二维图来解释）</a:t>
            </a:r>
            <a:endParaRPr lang="en-US" altLang="zh-CN" sz="28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lvl="1"/>
            <a:r>
              <a:rPr lang="zh-CN" altLang="en-US" sz="24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学生</a:t>
            </a:r>
            <a:r>
              <a:rPr lang="zh-CN" altLang="en-US" sz="24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回答：因为钠和水、空气反应，密度小，所以放在煤油中</a:t>
            </a:r>
            <a:endParaRPr lang="en-US" altLang="zh-CN" sz="24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（学生能够利用已有知识解释问题，但在老师提示的情况下，依然不知道如何利用二维图解释该问题）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6" name="Picture 2" descr="C:\Users\sony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/>
          <a:stretch>
            <a:fillRect/>
          </a:stretch>
        </p:blipFill>
        <p:spPr bwMode="auto">
          <a:xfrm>
            <a:off x="680665" y="2198390"/>
            <a:ext cx="785177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948454" y="4869160"/>
            <a:ext cx="2111378" cy="12847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ny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/>
          <a:stretch>
            <a:fillRect/>
          </a:stretch>
        </p:blipFill>
        <p:spPr bwMode="auto">
          <a:xfrm>
            <a:off x="574675" y="2173288"/>
            <a:ext cx="785177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A2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概括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关联、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B1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分析解释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2.</a:t>
            </a:r>
            <a:r>
              <a:rPr lang="zh-CN" altLang="en-US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钠着火时能否用二氧化碳灭火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？</a:t>
            </a:r>
            <a:endParaRPr lang="zh-CN" altLang="en-US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11760" y="2924944"/>
            <a:ext cx="1944216" cy="1590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/>
              <a:t>环节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A2</a:t>
            </a:r>
            <a:r>
              <a:rPr lang="zh-CN" altLang="en-US" sz="4000" b="1" dirty="0"/>
              <a:t>概括关联、</a:t>
            </a:r>
            <a:r>
              <a:rPr lang="en-US" altLang="zh-CN" sz="4000" b="1" dirty="0"/>
              <a:t>B1</a:t>
            </a:r>
            <a:r>
              <a:rPr lang="zh-CN" altLang="en-US" sz="4000" b="1" dirty="0"/>
              <a:t>分析解释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.</a:t>
            </a:r>
            <a:r>
              <a:rPr lang="zh-CN" altLang="en-US" sz="28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铝锅为什么不能长时间蒸煮酸性或碱性</a:t>
            </a:r>
            <a:r>
              <a:rPr lang="zh-CN" altLang="en-US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食品？</a:t>
            </a:r>
            <a:endParaRPr lang="zh-CN" altLang="en-US" sz="28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6" name="Picture 2" descr="C:\Users\sony\Desktop\图片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6148"/>
            <a:ext cx="6833890" cy="42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2267744" y="5232196"/>
            <a:ext cx="259228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67744" y="2535890"/>
            <a:ext cx="129614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 smtClean="0"/>
              <a:t>3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B3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实验设计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0486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依据</a:t>
            </a:r>
            <a:r>
              <a:rPr lang="zh-CN" altLang="en-US" sz="28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二维图设计多种制备硫酸亚铁的实验方案</a:t>
            </a:r>
            <a:r>
              <a:rPr lang="zh-CN" altLang="en-US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。</a:t>
            </a:r>
            <a:endParaRPr lang="en-US" altLang="zh-CN" sz="28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95412" y="6080188"/>
            <a:ext cx="5903912" cy="606425"/>
            <a:chOff x="703" y="3158"/>
            <a:chExt cx="3719" cy="38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703" y="3158"/>
              <a:ext cx="3719" cy="1"/>
            </a:xfrm>
            <a:prstGeom prst="line">
              <a:avLst/>
            </a:prstGeom>
            <a:noFill/>
            <a:ln w="76200">
              <a:solidFill>
                <a:srgbClr val="111AC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51" y="3252"/>
              <a:ext cx="36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CC"/>
                  </a:solidFill>
                  <a:latin typeface="宋体" pitchFamily="2" charset="-122"/>
                </a:rPr>
                <a:t>单质    氧化物   氢氧化物     盐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4687" y="2709118"/>
            <a:ext cx="719137" cy="3408363"/>
            <a:chOff x="249" y="1026"/>
            <a:chExt cx="453" cy="2147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678" y="1026"/>
              <a:ext cx="24" cy="2147"/>
            </a:xfrm>
            <a:prstGeom prst="line">
              <a:avLst/>
            </a:prstGeom>
            <a:noFill/>
            <a:ln w="76200">
              <a:solidFill>
                <a:srgbClr val="111AC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9" y="1436"/>
              <a:ext cx="407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11AC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+3 </a:t>
              </a:r>
            </a:p>
            <a:p>
              <a:pPr algn="l">
                <a:spcBef>
                  <a:spcPct val="50000"/>
                </a:spcBef>
              </a:pPr>
              <a:endParaRPr lang="en-US" altLang="zh-CN" sz="2400" b="1">
                <a:solidFill>
                  <a:srgbClr val="0000CC"/>
                </a:solidFill>
                <a:latin typeface="Arial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+2</a:t>
              </a:r>
            </a:p>
            <a:p>
              <a:pPr algn="l">
                <a:spcBef>
                  <a:spcPct val="50000"/>
                </a:spcBef>
              </a:pPr>
              <a:endParaRPr lang="en-US" altLang="zh-CN" sz="2400" b="1">
                <a:solidFill>
                  <a:srgbClr val="0000CC"/>
                </a:solidFill>
                <a:latin typeface="Arial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Arial" charset="0"/>
                </a:rPr>
                <a:t> 0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38287" y="5301506"/>
            <a:ext cx="73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itchFamily="18" charset="0"/>
              </a:rPr>
              <a:t>Fe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203699" y="3247281"/>
            <a:ext cx="1679575" cy="1622425"/>
            <a:chOff x="2316" y="1716"/>
            <a:chExt cx="1058" cy="102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16" y="2450"/>
              <a:ext cx="10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Fe(OH)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316" y="1716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Fe(OH)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30899" y="3069481"/>
            <a:ext cx="1076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400" b="1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372349" y="5804743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charset="0"/>
              </a:rPr>
              <a:t>物质分类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47712" y="2132856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charset="0"/>
              </a:rPr>
              <a:t>化合价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836862" y="3213943"/>
            <a:ext cx="1816100" cy="1593850"/>
            <a:chOff x="1383" y="1716"/>
            <a:chExt cx="1144" cy="1004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383" y="243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FeO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384" y="1716"/>
              <a:ext cx="11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384" y="2076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6211582" y="3307728"/>
            <a:ext cx="936625" cy="1506538"/>
            <a:chOff x="3651" y="1327"/>
            <a:chExt cx="590" cy="949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696" y="1327"/>
              <a:ext cx="4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b="1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000" b="1" baseline="30000">
                  <a:solidFill>
                    <a:srgbClr val="0000CC"/>
                  </a:solidFill>
                  <a:latin typeface="Times New Roman" pitchFamily="18" charset="0"/>
                </a:rPr>
                <a:t>3+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651" y="2024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000" b="1" baseline="30000" dirty="0">
                  <a:solidFill>
                    <a:srgbClr val="0000CC"/>
                  </a:solidFill>
                  <a:latin typeface="Times New Roman" pitchFamily="18" charset="0"/>
                </a:rPr>
                <a:t>2+</a:t>
              </a:r>
            </a:p>
          </p:txBody>
        </p:sp>
      </p:grpSp>
      <p:sp>
        <p:nvSpPr>
          <p:cNvPr id="51" name="AutoShape 51"/>
          <p:cNvSpPr>
            <a:spLocks/>
          </p:cNvSpPr>
          <p:nvPr/>
        </p:nvSpPr>
        <p:spPr bwMode="auto">
          <a:xfrm>
            <a:off x="7797799" y="5171331"/>
            <a:ext cx="1363663" cy="609600"/>
          </a:xfrm>
          <a:prstGeom prst="borderCallout1">
            <a:avLst>
              <a:gd name="adj1" fmla="val 18750"/>
              <a:gd name="adj2" fmla="val -5588"/>
              <a:gd name="adj3" fmla="val 18750"/>
              <a:gd name="adj4" fmla="val -79509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1800" b="1">
                <a:solidFill>
                  <a:srgbClr val="1B37C3"/>
                </a:solidFill>
              </a:rPr>
              <a:t>加入</a:t>
            </a:r>
            <a:r>
              <a:rPr lang="zh-CN" altLang="en-US" sz="2400" b="1">
                <a:solidFill>
                  <a:srgbClr val="FF3300"/>
                </a:solidFill>
              </a:rPr>
              <a:t>弱</a:t>
            </a:r>
            <a:r>
              <a:rPr lang="zh-CN" altLang="en-US" sz="1800" b="1">
                <a:solidFill>
                  <a:srgbClr val="1B37C3"/>
                </a:solidFill>
              </a:rPr>
              <a:t>氧化剂</a:t>
            </a:r>
          </a:p>
        </p:txBody>
      </p: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1763688" y="4845893"/>
            <a:ext cx="4824412" cy="1106488"/>
            <a:chOff x="930" y="2387"/>
            <a:chExt cx="3039" cy="697"/>
          </a:xfrm>
        </p:grpSpPr>
        <p:sp>
          <p:nvSpPr>
            <p:cNvPr id="53" name="Line 53"/>
            <p:cNvSpPr>
              <a:spLocks noChangeShapeType="1"/>
            </p:cNvSpPr>
            <p:nvPr/>
          </p:nvSpPr>
          <p:spPr bwMode="auto">
            <a:xfrm rot="-10800000" flipH="1" flipV="1">
              <a:off x="930" y="2886"/>
              <a:ext cx="1" cy="198"/>
            </a:xfrm>
            <a:prstGeom prst="line">
              <a:avLst/>
            </a:prstGeom>
            <a:noFill/>
            <a:ln w="76200">
              <a:solidFill>
                <a:srgbClr val="DA09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rot="10800000">
              <a:off x="930" y="3067"/>
              <a:ext cx="3039" cy="0"/>
            </a:xfrm>
            <a:prstGeom prst="line">
              <a:avLst/>
            </a:prstGeom>
            <a:noFill/>
            <a:ln w="76200">
              <a:solidFill>
                <a:srgbClr val="DA09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rot="10800000">
              <a:off x="3969" y="2387"/>
              <a:ext cx="0" cy="680"/>
            </a:xfrm>
            <a:prstGeom prst="line">
              <a:avLst/>
            </a:prstGeom>
            <a:noFill/>
            <a:ln w="76200">
              <a:solidFill>
                <a:srgbClr val="DA0904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5332412" y="4653136"/>
            <a:ext cx="900112" cy="0"/>
          </a:xfrm>
          <a:prstGeom prst="line">
            <a:avLst/>
          </a:prstGeom>
          <a:noFill/>
          <a:ln w="76200">
            <a:solidFill>
              <a:srgbClr val="DB030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3197224" y="4869160"/>
            <a:ext cx="3097213" cy="457200"/>
            <a:chOff x="1836" y="2387"/>
            <a:chExt cx="1951" cy="288"/>
          </a:xfrm>
        </p:grpSpPr>
        <p:sp>
          <p:nvSpPr>
            <p:cNvPr id="58" name="Line 59"/>
            <p:cNvSpPr>
              <a:spLocks noChangeShapeType="1"/>
            </p:cNvSpPr>
            <p:nvPr/>
          </p:nvSpPr>
          <p:spPr bwMode="auto">
            <a:xfrm rot="10800000" flipV="1">
              <a:off x="1837" y="2387"/>
              <a:ext cx="0" cy="288"/>
            </a:xfrm>
            <a:prstGeom prst="line">
              <a:avLst/>
            </a:prstGeom>
            <a:noFill/>
            <a:ln w="76200">
              <a:solidFill>
                <a:srgbClr val="DB03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rot="10800000">
              <a:off x="1836" y="2675"/>
              <a:ext cx="1950" cy="0"/>
            </a:xfrm>
            <a:prstGeom prst="line">
              <a:avLst/>
            </a:prstGeom>
            <a:noFill/>
            <a:ln w="76200">
              <a:solidFill>
                <a:srgbClr val="DB03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rot="10800000">
              <a:off x="3787" y="2387"/>
              <a:ext cx="0" cy="288"/>
            </a:xfrm>
            <a:prstGeom prst="line">
              <a:avLst/>
            </a:prstGeom>
            <a:noFill/>
            <a:ln w="76200">
              <a:solidFill>
                <a:srgbClr val="DB0308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" name="Line 62"/>
          <p:cNvSpPr>
            <a:spLocks noChangeShapeType="1"/>
          </p:cNvSpPr>
          <p:nvPr/>
        </p:nvSpPr>
        <p:spPr bwMode="auto">
          <a:xfrm flipV="1">
            <a:off x="6516216" y="3697386"/>
            <a:ext cx="0" cy="781050"/>
          </a:xfrm>
          <a:prstGeom prst="line">
            <a:avLst/>
          </a:prstGeom>
          <a:noFill/>
          <a:ln w="76200">
            <a:solidFill>
              <a:srgbClr val="DB030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AutoShape 63"/>
          <p:cNvSpPr>
            <a:spLocks/>
          </p:cNvSpPr>
          <p:nvPr/>
        </p:nvSpPr>
        <p:spPr bwMode="auto">
          <a:xfrm>
            <a:off x="7816849" y="3847356"/>
            <a:ext cx="1363663" cy="609600"/>
          </a:xfrm>
          <a:prstGeom prst="borderCallout1">
            <a:avLst>
              <a:gd name="adj1" fmla="val 18750"/>
              <a:gd name="adj2" fmla="val -5588"/>
              <a:gd name="adj3" fmla="val 18750"/>
              <a:gd name="adj4" fmla="val -79509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1800" b="1">
                <a:solidFill>
                  <a:srgbClr val="1B37C3"/>
                </a:solidFill>
              </a:rPr>
              <a:t>加入</a:t>
            </a:r>
            <a:r>
              <a:rPr lang="zh-CN" altLang="en-US" sz="2400" b="1">
                <a:solidFill>
                  <a:srgbClr val="FF3300"/>
                </a:solidFill>
              </a:rPr>
              <a:t>弱</a:t>
            </a:r>
            <a:r>
              <a:rPr lang="zh-CN" altLang="en-US" sz="1800" b="1">
                <a:solidFill>
                  <a:srgbClr val="1B37C3"/>
                </a:solidFill>
              </a:rPr>
              <a:t>还原剂</a:t>
            </a:r>
          </a:p>
        </p:txBody>
      </p:sp>
      <p:sp>
        <p:nvSpPr>
          <p:cNvPr id="64" name="矩形 63"/>
          <p:cNvSpPr/>
          <p:nvPr/>
        </p:nvSpPr>
        <p:spPr>
          <a:xfrm>
            <a:off x="3054561" y="2478285"/>
            <a:ext cx="5444119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利用板书，将实验方案在二维图中呈现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 animBg="1"/>
      <p:bldP spid="56" grpId="0" animBg="1"/>
      <p:bldP spid="61" grpId="0" animBg="1"/>
      <p:bldP spid="62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/>
              <a:t>4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/>
              <a:t>B2</a:t>
            </a:r>
            <a:r>
              <a:rPr lang="zh-CN" altLang="en-US" sz="4000" dirty="0" smtClean="0"/>
              <a:t>推论预测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B3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实验设计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9"/>
            <a:ext cx="3930848" cy="79208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预测</a:t>
            </a:r>
            <a:r>
              <a:rPr lang="en-US" altLang="zh-CN" sz="28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Fe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O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化学性质</a:t>
            </a:r>
            <a:endParaRPr lang="zh-CN" altLang="en-US" sz="28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492502" y="2943051"/>
            <a:ext cx="2391865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40152" y="2599708"/>
            <a:ext cx="136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</a:lstStyle>
          <a:p>
            <a:r>
              <a:rPr lang="en-US" altLang="zh-CN" sz="1800" dirty="0"/>
              <a:t>KSCN</a:t>
            </a:r>
            <a:r>
              <a:rPr lang="zh-CN" altLang="en-US" sz="1800" dirty="0"/>
              <a:t>溶液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741420" y="2556282"/>
            <a:ext cx="916968" cy="2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000" b="1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2051720" y="3227264"/>
            <a:ext cx="9724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Fe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4" name="组合 100"/>
          <p:cNvGrpSpPr/>
          <p:nvPr/>
        </p:nvGrpSpPr>
        <p:grpSpPr>
          <a:xfrm>
            <a:off x="323528" y="1988840"/>
            <a:ext cx="6984776" cy="3356455"/>
            <a:chOff x="323528" y="1988840"/>
            <a:chExt cx="6984776" cy="335645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937545" y="4824433"/>
              <a:ext cx="5029800" cy="520862"/>
              <a:chOff x="703" y="3158"/>
              <a:chExt cx="3719" cy="406"/>
            </a:xfrm>
          </p:grpSpPr>
          <p:sp>
            <p:nvSpPr>
              <p:cNvPr id="62" name="Line 4"/>
              <p:cNvSpPr>
                <a:spLocks noChangeShapeType="1"/>
              </p:cNvSpPr>
              <p:nvPr/>
            </p:nvSpPr>
            <p:spPr bwMode="auto">
              <a:xfrm flipV="1">
                <a:off x="703" y="3158"/>
                <a:ext cx="3719" cy="1"/>
              </a:xfrm>
              <a:prstGeom prst="line">
                <a:avLst/>
              </a:prstGeom>
              <a:noFill/>
              <a:ln w="76200">
                <a:solidFill>
                  <a:srgbClr val="111AC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3" name="Text Box 5"/>
              <p:cNvSpPr txBox="1">
                <a:spLocks noChangeArrowheads="1"/>
              </p:cNvSpPr>
              <p:nvPr/>
            </p:nvSpPr>
            <p:spPr bwMode="auto">
              <a:xfrm>
                <a:off x="751" y="3252"/>
                <a:ext cx="367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charset="-122"/>
                  </a:rPr>
                  <a:t>单质    氧化物   氢氧化物     盐</a:t>
                </a: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23528" y="2392032"/>
              <a:ext cx="614017" cy="2469605"/>
              <a:chOff x="249" y="1262"/>
              <a:chExt cx="454" cy="1925"/>
            </a:xfrm>
          </p:grpSpPr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 flipV="1">
                <a:off x="702" y="1262"/>
                <a:ext cx="1" cy="1911"/>
              </a:xfrm>
              <a:prstGeom prst="line">
                <a:avLst/>
              </a:prstGeom>
              <a:noFill/>
              <a:ln w="76200">
                <a:solidFill>
                  <a:srgbClr val="111AC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249" y="1436"/>
                <a:ext cx="407" cy="1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11AC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+3 </a:t>
                </a:r>
              </a:p>
              <a:p>
                <a:pPr algn="l">
                  <a:spcBef>
                    <a:spcPct val="50000"/>
                  </a:spcBef>
                </a:pPr>
                <a:endParaRPr lang="en-US" altLang="zh-CN" sz="2000" b="1" dirty="0">
                  <a:solidFill>
                    <a:srgbClr val="0000CC"/>
                  </a:solidFill>
                  <a:latin typeface="Arial" charset="0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+2</a:t>
                </a:r>
              </a:p>
              <a:p>
                <a:pPr algn="l">
                  <a:spcBef>
                    <a:spcPct val="50000"/>
                  </a:spcBef>
                </a:pPr>
                <a:endParaRPr lang="en-US" altLang="zh-CN" sz="2000" b="1" dirty="0">
                  <a:solidFill>
                    <a:srgbClr val="0000CC"/>
                  </a:solidFill>
                  <a:latin typeface="Arial" charset="0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Arial" charset="0"/>
                  </a:rPr>
                  <a:t> 0</a:t>
                </a:r>
              </a:p>
            </p:txBody>
          </p:sp>
        </p:grp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59266" y="4440418"/>
              <a:ext cx="630246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269943" y="2699967"/>
              <a:ext cx="1430903" cy="1524099"/>
              <a:chOff x="2316" y="1716"/>
              <a:chExt cx="1058" cy="1188"/>
            </a:xfrm>
          </p:grpSpPr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2316" y="2592"/>
                <a:ext cx="1058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Fe(OH)</a:t>
                </a:r>
                <a:r>
                  <a:rPr lang="en-US" altLang="zh-CN" sz="2000" b="1" baseline="-25000" dirty="0">
                    <a:solidFill>
                      <a:srgbClr val="0000CC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316" y="1716"/>
                <a:ext cx="974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Fe(OH)</a:t>
                </a:r>
                <a:r>
                  <a:rPr lang="en-US" altLang="zh-CN" sz="2000" b="1" baseline="-25000" dirty="0">
                    <a:solidFill>
                      <a:srgbClr val="0000CC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6047811" y="4590943"/>
              <a:ext cx="1260493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CC"/>
                  </a:solidFill>
                  <a:latin typeface="Arial" charset="0"/>
                </a:rPr>
                <a:t>物质分类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42758" y="1988840"/>
              <a:ext cx="1046804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CC"/>
                  </a:solidFill>
                  <a:latin typeface="Arial" charset="0"/>
                </a:rPr>
                <a:t>化合价</a:t>
              </a: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2105475" y="3864354"/>
              <a:ext cx="973772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 err="1">
                  <a:solidFill>
                    <a:srgbClr val="0000CC"/>
                  </a:solidFill>
                  <a:latin typeface="Times New Roman" pitchFamily="18" charset="0"/>
                </a:rPr>
                <a:t>FeO</a:t>
              </a:r>
              <a:endParaRPr lang="en-US" altLang="zh-CN" sz="20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2106827" y="2673027"/>
              <a:ext cx="1545863" cy="400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Fe</a:t>
              </a:r>
              <a:r>
                <a:rPr lang="en-US" altLang="zh-CN" sz="20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itchFamily="18" charset="0"/>
                </a:rPr>
                <a:t>O</a:t>
              </a:r>
              <a:r>
                <a:rPr lang="en-US" altLang="zh-CN" sz="20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791461" y="2680724"/>
              <a:ext cx="808771" cy="1543343"/>
              <a:chOff x="3597" y="1350"/>
              <a:chExt cx="598" cy="1203"/>
            </a:xfrm>
          </p:grpSpPr>
          <p:sp>
            <p:nvSpPr>
              <p:cNvPr id="41" name="Rectangle 48"/>
              <p:cNvSpPr>
                <a:spLocks noChangeArrowheads="1"/>
              </p:cNvSpPr>
              <p:nvPr/>
            </p:nvSpPr>
            <p:spPr bwMode="auto">
              <a:xfrm>
                <a:off x="3597" y="1350"/>
                <a:ext cx="472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0000CC"/>
                    </a:solidFill>
                    <a:latin typeface="Times New Roman" pitchFamily="18" charset="0"/>
                  </a:rPr>
                  <a:t>Fe</a:t>
                </a:r>
                <a:r>
                  <a:rPr lang="en-US" altLang="zh-CN" sz="2000" b="1" baseline="30000" dirty="0">
                    <a:solidFill>
                      <a:srgbClr val="0000CC"/>
                    </a:solidFill>
                    <a:latin typeface="Times New Roman" pitchFamily="18" charset="0"/>
                  </a:rPr>
                  <a:t>3+</a:t>
                </a:r>
              </a:p>
            </p:txBody>
          </p:sp>
          <p:sp>
            <p:nvSpPr>
              <p:cNvPr id="42" name="Rectangle 49"/>
              <p:cNvSpPr>
                <a:spLocks noChangeArrowheads="1"/>
              </p:cNvSpPr>
              <p:nvPr/>
            </p:nvSpPr>
            <p:spPr bwMode="auto">
              <a:xfrm>
                <a:off x="3605" y="2241"/>
                <a:ext cx="59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0009BC"/>
                    </a:solidFill>
                    <a:latin typeface="Times New Roman" pitchFamily="18" charset="0"/>
                  </a:rPr>
                  <a:t>Fe</a:t>
                </a:r>
                <a:r>
                  <a:rPr lang="en-US" altLang="zh-CN" sz="2000" b="1" baseline="30000" dirty="0">
                    <a:solidFill>
                      <a:srgbClr val="0009BC"/>
                    </a:solidFill>
                    <a:latin typeface="Times New Roman" pitchFamily="18" charset="0"/>
                  </a:rPr>
                  <a:t>2+</a:t>
                </a:r>
              </a:p>
            </p:txBody>
          </p:sp>
        </p:grpSp>
      </p:grpSp>
      <p:cxnSp>
        <p:nvCxnSpPr>
          <p:cNvPr id="65" name="直接箭头连接符 64"/>
          <p:cNvCxnSpPr>
            <a:stCxn id="57" idx="1"/>
            <a:endCxn id="19" idx="0"/>
          </p:cNvCxnSpPr>
          <p:nvPr/>
        </p:nvCxnSpPr>
        <p:spPr>
          <a:xfrm flipH="1">
            <a:off x="1374389" y="3458097"/>
            <a:ext cx="677331" cy="982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57" idx="3"/>
            <a:endCxn id="41" idx="1"/>
          </p:cNvCxnSpPr>
          <p:nvPr/>
        </p:nvCxnSpPr>
        <p:spPr>
          <a:xfrm flipV="1">
            <a:off x="3024139" y="2880859"/>
            <a:ext cx="1767322" cy="577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57" idx="3"/>
            <a:endCxn id="42" idx="1"/>
          </p:cNvCxnSpPr>
          <p:nvPr/>
        </p:nvCxnSpPr>
        <p:spPr>
          <a:xfrm>
            <a:off x="3024139" y="3458097"/>
            <a:ext cx="1778142" cy="565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459680" y="5805264"/>
            <a:ext cx="7856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设计实验检验其中是否含有</a:t>
            </a: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+2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价</a:t>
            </a: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Fe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+3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价</a:t>
            </a:r>
            <a:r>
              <a:rPr lang="en-US" altLang="zh-CN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Fe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？ </a:t>
            </a:r>
          </a:p>
        </p:txBody>
      </p:sp>
      <p:cxnSp>
        <p:nvCxnSpPr>
          <p:cNvPr id="83" name="直接箭头连接符 82"/>
          <p:cNvCxnSpPr/>
          <p:nvPr/>
        </p:nvCxnSpPr>
        <p:spPr>
          <a:xfrm flipH="1">
            <a:off x="4943944" y="3063109"/>
            <a:ext cx="1" cy="7601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V="1">
            <a:off x="5218157" y="3072266"/>
            <a:ext cx="0" cy="7920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5760045" y="1730147"/>
            <a:ext cx="3204443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B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2 </a:t>
            </a: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推论预测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724128" y="5085184"/>
            <a:ext cx="3204443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B</a:t>
            </a:r>
            <a:r>
              <a:rPr lang="en-US" altLang="zh-CN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3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实验设计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flipV="1">
            <a:off x="5433646" y="4023932"/>
            <a:ext cx="2450722" cy="722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9" name="Text Box 11"/>
          <p:cNvSpPr txBox="1">
            <a:spLocks noChangeArrowheads="1"/>
          </p:cNvSpPr>
          <p:nvPr/>
        </p:nvSpPr>
        <p:spPr bwMode="auto">
          <a:xfrm>
            <a:off x="5436096" y="3633816"/>
            <a:ext cx="2304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</a:lstStyle>
          <a:p>
            <a:r>
              <a:rPr lang="zh-CN" altLang="en-US" sz="1800" dirty="0"/>
              <a:t>铁氰化钾</a:t>
            </a:r>
            <a:r>
              <a:rPr lang="zh-CN" altLang="en-US" sz="1800" dirty="0" smtClean="0"/>
              <a:t>溶液（信息）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01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57" grpId="0"/>
      <p:bldP spid="79" grpId="0"/>
      <p:bldP spid="95" grpId="0" animBg="1"/>
      <p:bldP spid="96" grpId="0" animBg="1"/>
      <p:bldP spid="98" grpId="0" animBg="1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环节</a:t>
            </a:r>
            <a:r>
              <a:rPr lang="en-US" altLang="zh-CN" sz="4000" dirty="0"/>
              <a:t>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创新迁移能力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600" dirty="0" smtClean="0">
                <a:ea typeface="黑体" pitchFamily="2" charset="-122"/>
              </a:rPr>
              <a:t>“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菠菜补铁</a:t>
            </a:r>
            <a:r>
              <a:rPr lang="zh-CN" altLang="en-US" sz="3600" dirty="0">
                <a:ea typeface="黑体" pitchFamily="2" charset="-122"/>
              </a:rPr>
              <a:t>”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是真的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吗？</a:t>
            </a:r>
            <a:endParaRPr lang="en-US" altLang="zh-CN" sz="36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9972" y="3014849"/>
            <a:ext cx="252028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实验设计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5936" y="1915449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生活问题转化为化学问题</a:t>
            </a:r>
            <a:endParaRPr lang="en-US" altLang="zh-CN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11960" y="1916832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483768" y="3606115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KSCN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溶液、铁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氰化钾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溶液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均无明显现象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11960" y="2962981"/>
            <a:ext cx="0" cy="754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211960" y="4435371"/>
            <a:ext cx="0" cy="937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427984" y="4911551"/>
            <a:ext cx="378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提取素材信息（草酸干扰）</a:t>
            </a:r>
            <a:endParaRPr lang="en-US" altLang="zh-CN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5384" y="242088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第一轮探究：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2" charset="-122"/>
                <a:cs typeface="Times New Roman" pitchFamily="18" charset="0"/>
              </a:rPr>
              <a:t>菠菜中铁元素的检验</a:t>
            </a:r>
            <a:endParaRPr lang="zh-CN" altLang="en-US" sz="2800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19672" y="535405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第二轮</a:t>
            </a:r>
            <a:r>
              <a:rPr lang="zh-CN" altLang="en-US" sz="280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探究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FeC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中的铁元素的检验</a:t>
            </a:r>
            <a:endParaRPr lang="zh-CN" altLang="zh-CN" sz="28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31940" y="4436071"/>
            <a:ext cx="212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反思讨论</a:t>
            </a:r>
            <a:endParaRPr lang="en-US" altLang="zh-CN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1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  <p:bldP spid="10" grpId="0"/>
      <p:bldP spid="2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全屏显示(4:3)</PresentationFormat>
  <Paragraphs>213</Paragraphs>
  <Slides>18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基于核心素养的金属元素及其化合物 性质的单元复习教学（必修一复习课）</vt:lpstr>
      <vt:lpstr>教学环节1：A1观察记忆、A2概括关联 课前作业：绘制Na、Al、Fe及其化合物的转化关系图 课上交流：评价学生绘制的转化关系图</vt:lpstr>
      <vt:lpstr>构建Na、Al、Fe转化关系的二维图</vt:lpstr>
      <vt:lpstr>环节2：A2概括关联、B1分析解释</vt:lpstr>
      <vt:lpstr>环节2：A2概括关联、B1分析解释</vt:lpstr>
      <vt:lpstr>环节2：A2概括关联、B1分析解释</vt:lpstr>
      <vt:lpstr>环节3：B3实验设计</vt:lpstr>
      <vt:lpstr>环节4：B2推论预测、B3实验设计</vt:lpstr>
      <vt:lpstr>环节5：C创新迁移能力</vt:lpstr>
      <vt:lpstr>PowerPoint 演示文稿</vt:lpstr>
      <vt:lpstr>环节5：C创新迁移能力</vt:lpstr>
      <vt:lpstr>PowerPoint 演示文稿</vt:lpstr>
      <vt:lpstr>环节5：C创新迁移能力</vt:lpstr>
      <vt:lpstr>PowerPoint 演示文稿</vt:lpstr>
      <vt:lpstr>PowerPoint 演示文稿</vt:lpstr>
      <vt:lpstr>PowerPoint 演示文稿</vt:lpstr>
      <vt:lpstr>从知识到能力和素养的转化和进阶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基于核心素养的金属元素及其化合物 性质的单元复习教学（必修一复习课）</dc:title>
  <dc:creator>ThinkPad</dc:creator>
  <cp:lastModifiedBy>ThinkPad</cp:lastModifiedBy>
  <cp:revision>1</cp:revision>
  <dcterms:created xsi:type="dcterms:W3CDTF">2018-06-21T23:37:18Z</dcterms:created>
  <dcterms:modified xsi:type="dcterms:W3CDTF">2018-06-21T23:37:47Z</dcterms:modified>
</cp:coreProperties>
</file>